
<file path=[Content_Types].xml><?xml version="1.0" encoding="utf-8"?>
<Types xmlns="http://schemas.openxmlformats.org/package/2006/content-types">
  <Default Extension="png" ContentType="image/png"/>
  <Default Extension="bin" ContentType="application/vnd.ms-office.legacyDiagramTex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9.xml" ContentType="application/vnd.openxmlformats-officedocument.presentationml.slide+xml"/>
  <Override PartName="/ppt/slides/slide7.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3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2.xml" ContentType="application/vnd.openxmlformats-officedocument.presentationml.slide+xml"/>
  <Override PartName="/ppt/slides/slide44.xml" ContentType="application/vnd.openxmlformats-officedocument.presentationml.slide+xml"/>
  <Override PartName="/ppt/slides/slide2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40.xml" ContentType="application/vnd.openxmlformats-officedocument.presentationml.slide+xml"/>
  <Override PartName="/ppt/slides/slide2.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42.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41.xml" ContentType="application/vnd.openxmlformats-officedocument.presentationml.slide+xml"/>
  <Override PartName="/ppt/slides/slide3.xml" ContentType="application/vnd.openxmlformats-officedocument.presentationml.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9.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1.xml" ContentType="application/vnd.openxmlformats-officedocument.presentationml.notes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3.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legacyDocTextInfo.bin" ContentType="application/vnd.ms-office.legacyDocTextInfo"/>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89" r:id="rId4"/>
    <p:sldId id="287" r:id="rId5"/>
    <p:sldId id="280" r:id="rId6"/>
    <p:sldId id="288" r:id="rId7"/>
    <p:sldId id="269" r:id="rId8"/>
    <p:sldId id="259" r:id="rId9"/>
    <p:sldId id="267" r:id="rId10"/>
    <p:sldId id="278" r:id="rId11"/>
    <p:sldId id="275" r:id="rId12"/>
    <p:sldId id="274" r:id="rId13"/>
    <p:sldId id="273" r:id="rId14"/>
    <p:sldId id="277" r:id="rId15"/>
    <p:sldId id="290" r:id="rId16"/>
    <p:sldId id="295" r:id="rId17"/>
    <p:sldId id="296" r:id="rId18"/>
    <p:sldId id="297" r:id="rId19"/>
    <p:sldId id="298" r:id="rId20"/>
    <p:sldId id="311" r:id="rId21"/>
    <p:sldId id="308" r:id="rId22"/>
    <p:sldId id="300" r:id="rId23"/>
    <p:sldId id="309" r:id="rId24"/>
    <p:sldId id="299" r:id="rId25"/>
    <p:sldId id="307" r:id="rId26"/>
    <p:sldId id="301" r:id="rId27"/>
    <p:sldId id="302" r:id="rId28"/>
    <p:sldId id="305" r:id="rId29"/>
    <p:sldId id="306" r:id="rId30"/>
    <p:sldId id="304" r:id="rId31"/>
    <p:sldId id="303" r:id="rId32"/>
    <p:sldId id="261" r:id="rId33"/>
    <p:sldId id="270" r:id="rId34"/>
    <p:sldId id="263" r:id="rId35"/>
    <p:sldId id="262" r:id="rId36"/>
    <p:sldId id="271" r:id="rId37"/>
    <p:sldId id="265" r:id="rId38"/>
    <p:sldId id="272" r:id="rId39"/>
    <p:sldId id="294" r:id="rId40"/>
    <p:sldId id="276" r:id="rId41"/>
    <p:sldId id="293" r:id="rId42"/>
    <p:sldId id="291" r:id="rId43"/>
    <p:sldId id="264" r:id="rId44"/>
    <p:sldId id="25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8504"/>
    <a:srgbClr val="88B82A"/>
    <a:srgbClr val="CFDE4B"/>
    <a:srgbClr val="FFFF73"/>
    <a:srgbClr val="267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3516" autoAdjust="0"/>
  </p:normalViewPr>
  <p:slideViewPr>
    <p:cSldViewPr>
      <p:cViewPr varScale="1">
        <p:scale>
          <a:sx n="91" d="100"/>
          <a:sy n="91" d="100"/>
        </p:scale>
        <p:origin x="-5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06/relationships/legacyDocTextInfo" Target="legacyDocTextInfo.bin"/><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microsoft.com/office/2006/relationships/legacyDiagramText" Target="legacyDiagramText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77BA7C-988E-492C-A2C2-2F90AC9DE85B}" type="datetimeFigureOut">
              <a:rPr lang="en-US" smtClean="0"/>
              <a:pPr/>
              <a:t>10/18/2010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B85050-19F6-473F-832C-9DB9C7E96A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isconsinhistory.org/whi/results.asp?keyword1=Lindman,%20George%20T.&amp;search_field1=creator&amp;search_type=advanced&amp;sort_by=date&amp;boolean_type1=and&amp;boolean_type2=an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hp03.niehs.nih.gov/article/fetchArticle.action?articleURI=info:doi/10.1289/ehp.996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hp03.niehs.nih.gov/article/fetchArticle.action?articleURI=info:doi/10.1289/ehp.9967"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aqua.wisc.edu/publications/pdfs/nitratefactsheet.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isconsinhistory.org/whi/results.asp?keyword1=Van%20Schaick,%20Charles&amp;search_field1=creator&amp;search_type=advanced&amp;sort_by=date&amp;boolean_type1=and&amp;boolean_type2=an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isconsinhistory.org/whi/results.asp?keyword1=International%20Harvester%20Company&amp;search_field1=creator&amp;search_type=advanced&amp;sort_by=date&amp;boolean_type1=and&amp;boolean_type2=an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B85050-19F6-473F-832C-9DB9C7E96AD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i="1" kern="1200" dirty="0" smtClean="0">
                <a:solidFill>
                  <a:schemeClr val="tx1"/>
                </a:solidFill>
                <a:latin typeface="+mn-lt"/>
                <a:ea typeface="+mn-ea"/>
                <a:cs typeface="+mn-cs"/>
              </a:rPr>
              <a:t>Distribution of Dairy and Livestock</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This map shows the location of dairy product manufacturing facilities</a:t>
            </a:r>
            <a:r>
              <a:rPr lang="en-US" sz="1200" i="1" kern="1200" baseline="30000" dirty="0" smtClean="0">
                <a:solidFill>
                  <a:schemeClr val="tx1"/>
                </a:solidFill>
                <a:latin typeface="+mn-lt"/>
                <a:ea typeface="+mn-ea"/>
                <a:cs typeface="+mn-cs"/>
              </a:rPr>
              <a:t>2, 17</a:t>
            </a:r>
            <a:r>
              <a:rPr lang="en-US" sz="1200" i="1" kern="1200" dirty="0" smtClean="0">
                <a:solidFill>
                  <a:schemeClr val="tx1"/>
                </a:solidFill>
                <a:latin typeface="+mn-lt"/>
                <a:ea typeface="+mn-ea"/>
                <a:cs typeface="+mn-cs"/>
              </a:rPr>
              <a:t> and their relationship to dairy farm concentrations.</a:t>
            </a:r>
            <a:r>
              <a:rPr lang="en-US" sz="1200" i="1" kern="1200" baseline="30000" dirty="0" smtClean="0">
                <a:solidFill>
                  <a:schemeClr val="tx1"/>
                </a:solidFill>
                <a:latin typeface="+mn-lt"/>
                <a:ea typeface="+mn-ea"/>
                <a:cs typeface="+mn-cs"/>
              </a:rPr>
              <a:t>18</a:t>
            </a:r>
            <a:endParaRPr lang="en-US" sz="1200" kern="1200" dirty="0" smtClean="0">
              <a:solidFill>
                <a:schemeClr val="tx1"/>
              </a:solidFill>
              <a:latin typeface="+mn-lt"/>
              <a:ea typeface="+mn-ea"/>
              <a:cs typeface="+mn-cs"/>
            </a:endParaRPr>
          </a:p>
          <a:p>
            <a:r>
              <a:rPr lang="en-US" sz="1200" b="1" i="1" kern="1200" baseline="0" dirty="0" smtClean="0">
                <a:solidFill>
                  <a:schemeClr val="tx1"/>
                </a:solidFill>
                <a:latin typeface="+mn-lt"/>
                <a:ea typeface="+mn-ea"/>
                <a:cs typeface="+mn-cs"/>
              </a:rPr>
              <a:t>Data Sources  </a:t>
            </a:r>
          </a:p>
          <a:p>
            <a:r>
              <a:rPr lang="en-US" sz="1200" i="1" kern="1200" baseline="30000" dirty="0" smtClean="0">
                <a:solidFill>
                  <a:schemeClr val="tx1"/>
                </a:solidFill>
                <a:latin typeface="+mn-lt"/>
                <a:ea typeface="+mn-ea"/>
                <a:cs typeface="+mn-cs"/>
              </a:rPr>
              <a:t>2</a:t>
            </a:r>
            <a:r>
              <a:rPr lang="en-US" sz="1200" i="1" kern="1200" dirty="0" smtClean="0">
                <a:solidFill>
                  <a:schemeClr val="tx1"/>
                </a:solidFill>
                <a:latin typeface="+mn-lt"/>
                <a:ea typeface="+mn-ea"/>
                <a:cs typeface="+mn-cs"/>
              </a:rPr>
              <a:t> U.S. Census Bureau. 2007 North American Industry Classification System. Food Manufacturing. www.census.gov/cgi-bin/sssd/naics/naicsrch?chart=2007. </a:t>
            </a:r>
          </a:p>
          <a:p>
            <a:r>
              <a:rPr lang="en-US" sz="1200" i="1" kern="1200" baseline="30000" dirty="0" smtClean="0">
                <a:solidFill>
                  <a:schemeClr val="tx1"/>
                </a:solidFill>
                <a:latin typeface="+mn-lt"/>
                <a:ea typeface="+mn-ea"/>
                <a:cs typeface="+mn-cs"/>
              </a:rPr>
              <a:t>17</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Wisconline</a:t>
            </a:r>
            <a:r>
              <a:rPr lang="en-US" sz="1200" i="1" kern="1200" dirty="0" smtClean="0">
                <a:solidFill>
                  <a:schemeClr val="tx1"/>
                </a:solidFill>
                <a:latin typeface="+mn-lt"/>
                <a:ea typeface="+mn-ea"/>
                <a:cs typeface="+mn-cs"/>
              </a:rPr>
              <a:t>. Attractions. www.wisconline.com. Accessed May 2010. </a:t>
            </a:r>
          </a:p>
          <a:p>
            <a:r>
              <a:rPr lang="en-US" sz="1200" i="1" kern="1200" baseline="30000" dirty="0" smtClean="0">
                <a:solidFill>
                  <a:schemeClr val="tx1"/>
                </a:solidFill>
                <a:latin typeface="+mn-lt"/>
                <a:ea typeface="+mn-ea"/>
                <a:cs typeface="+mn-cs"/>
              </a:rPr>
              <a:t>18</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Kures</a:t>
            </a:r>
            <a:r>
              <a:rPr lang="en-US" sz="1200" i="1" kern="1200" dirty="0" smtClean="0">
                <a:solidFill>
                  <a:schemeClr val="tx1"/>
                </a:solidFill>
                <a:latin typeface="+mn-lt"/>
                <a:ea typeface="+mn-ea"/>
                <a:cs typeface="+mn-cs"/>
              </a:rPr>
              <a:t>, Matt. 2008. Concentrated Animal Feeding Operations (CAFOs) and Dairy Farm Concentrations in the State of Wisconsin. UWEX Center for Community &amp; Economic Development. http://www.uwex.edu/ces/cced/bioeconomy/documents/cafo_active_dairy_producer_density.pdf</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Dairy and Livestock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Farms geared towards animal production account for over 7.5 million acres of land use in the state, roughly half of all farmland.  The vast majority of this acreage is dedicated to cattle production, with over 4.8 million acres dedicated to dairy and two million acres to beef.</a:t>
            </a:r>
            <a:r>
              <a:rPr lang="en-US" sz="1200" kern="1200" baseline="30000" dirty="0" smtClean="0">
                <a:solidFill>
                  <a:schemeClr val="tx1"/>
                </a:solidFill>
                <a:latin typeface="+mn-lt"/>
                <a:ea typeface="+mn-ea"/>
                <a:cs typeface="+mn-cs"/>
              </a:rPr>
              <a:t>5  </a:t>
            </a:r>
            <a:r>
              <a:rPr lang="en-US" sz="1200" kern="1200" dirty="0" smtClean="0">
                <a:solidFill>
                  <a:schemeClr val="tx1"/>
                </a:solidFill>
                <a:latin typeface="+mn-lt"/>
                <a:ea typeface="+mn-ea"/>
                <a:cs typeface="+mn-cs"/>
              </a:rPr>
              <a:t>Economies of scale are changing dairy and livestock operations, with the largest dairy operation in the state planning to manage 8,000 cows at a single site.</a:t>
            </a:r>
            <a:r>
              <a:rPr lang="en-US" sz="1200" kern="1200" baseline="30000" dirty="0" smtClean="0">
                <a:solidFill>
                  <a:schemeClr val="tx1"/>
                </a:solidFill>
                <a:latin typeface="+mn-lt"/>
                <a:ea typeface="+mn-ea"/>
                <a:cs typeface="+mn-cs"/>
              </a:rPr>
              <a:t>15</a:t>
            </a:r>
            <a:r>
              <a:rPr lang="en-US" sz="1200" kern="1200" dirty="0" smtClean="0">
                <a:solidFill>
                  <a:schemeClr val="tx1"/>
                </a:solidFill>
                <a:latin typeface="+mn-lt"/>
                <a:ea typeface="+mn-ea"/>
                <a:cs typeface="+mn-cs"/>
              </a:rPr>
              <a:t>  Nationwide there has been massive consolidation and widespread vertical integration of poultry, pork and beef sectors, with packers and processors exercising near total control over these markets and the farmers who produce the livestock.</a:t>
            </a:r>
            <a:r>
              <a:rPr lang="en-US" sz="1200" kern="1200" baseline="300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Wisconsin dairy farms have been fairly resistant to these changes, in part because of a long history of  family-owned farms and a robust system of farmer-owned cooperatives.</a:t>
            </a:r>
            <a:r>
              <a:rPr lang="en-US" sz="1200" kern="1200" baseline="300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As shown in Figure 7, the number of farms and amount of farmland dedicated to animal production, particularly dairy, has steadily declined.  Nonetheless, Wisconsin farmers have been able to maintain productivity by increasing herd sizes and introducing other efficiencies.  Wisconsin ranks first nationally in the production of cheese and dry whey, and second in the production of milk and butter.  It is second only to California in the number of milk cows.</a:t>
            </a:r>
            <a:r>
              <a:rPr lang="en-US" sz="1200" kern="1200" baseline="300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b="1" dirty="0" smtClean="0"/>
              <a:t>Data Sources: </a:t>
            </a:r>
          </a:p>
          <a:p>
            <a:r>
              <a:rPr lang="en-US" sz="1200" i="0" kern="1200" baseline="30000" dirty="0" smtClean="0">
                <a:solidFill>
                  <a:schemeClr val="tx1"/>
                </a:solidFill>
                <a:latin typeface="+mn-lt"/>
                <a:ea typeface="+mn-ea"/>
                <a:cs typeface="+mn-cs"/>
              </a:rPr>
              <a:t>5</a:t>
            </a:r>
            <a:r>
              <a:rPr lang="en-US" sz="1200" i="0" kern="1200" dirty="0" smtClean="0">
                <a:solidFill>
                  <a:schemeClr val="tx1"/>
                </a:solidFill>
                <a:latin typeface="+mn-lt"/>
                <a:ea typeface="+mn-ea"/>
                <a:cs typeface="+mn-cs"/>
              </a:rPr>
              <a:t> U.S. Department of Agriculture. National Agricultural Statistics Service. Census of Agriculture. 2007, 2002, 1997, 1992, 1987 and 1982. </a:t>
            </a:r>
          </a:p>
          <a:p>
            <a:r>
              <a:rPr lang="en-US" sz="1200" kern="1200" baseline="300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Wisconsin Department of Agriculture, Trade and Consumer Protection. June 25, 2010. Press Release. Secretary Rod </a:t>
            </a:r>
            <a:r>
              <a:rPr lang="en-US" sz="1200" kern="1200" dirty="0" err="1" smtClean="0">
                <a:solidFill>
                  <a:schemeClr val="tx1"/>
                </a:solidFill>
                <a:latin typeface="+mn-lt"/>
                <a:ea typeface="+mn-ea"/>
                <a:cs typeface="+mn-cs"/>
              </a:rPr>
              <a:t>Nilsestuen's</a:t>
            </a:r>
            <a:r>
              <a:rPr lang="en-US" sz="1200" kern="1200" dirty="0" smtClean="0">
                <a:solidFill>
                  <a:schemeClr val="tx1"/>
                </a:solidFill>
                <a:latin typeface="+mn-lt"/>
                <a:ea typeface="+mn-ea"/>
                <a:cs typeface="+mn-cs"/>
              </a:rPr>
              <a:t> Remarks at the Federal Anti-Trust Workshop. www.datcp.state.wi.us/press_release/result.jsp?prid=2521</a:t>
            </a:r>
          </a:p>
          <a:p>
            <a:r>
              <a:rPr lang="en-US" sz="1200" kern="1200" baseline="30000" dirty="0" smtClean="0">
                <a:solidFill>
                  <a:schemeClr val="tx1"/>
                </a:solidFill>
                <a:latin typeface="+mn-lt"/>
                <a:ea typeface="+mn-ea"/>
                <a:cs typeface="+mn-cs"/>
              </a:rPr>
              <a:t>15</a:t>
            </a:r>
            <a:r>
              <a:rPr lang="en-US" sz="1200" kern="1200" dirty="0" smtClean="0">
                <a:solidFill>
                  <a:schemeClr val="tx1"/>
                </a:solidFill>
                <a:latin typeface="+mn-lt"/>
                <a:ea typeface="+mn-ea"/>
                <a:cs typeface="+mn-cs"/>
              </a:rPr>
              <a:t> Wisconsin Department of Natural Resources. January 22, 2010. News Release. Rosendale Dairy must meet strict water protections to expand.  http://dnr.wi.gov/news/BreakingNews_Lookup.asp?id=1555</a:t>
            </a:r>
          </a:p>
          <a:p>
            <a:r>
              <a:rPr lang="en-US" sz="1200" kern="1200" baseline="300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 U.S. Department of Agriculture. 2009. Wisconsin’s Rank in the Nation’s Agriculture, 2008. www.nass.usda.gov/Statistics_by_State/Wisconsin/Publications/Miscellaneous/rankwi.pdf</a:t>
            </a:r>
          </a:p>
          <a:p>
            <a:r>
              <a:rPr lang="en-US" sz="1200" kern="1200" dirty="0" smtClean="0">
                <a:solidFill>
                  <a:schemeClr val="tx1"/>
                </a:solidFill>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1" kern="1200" dirty="0" smtClean="0">
                <a:solidFill>
                  <a:schemeClr val="tx1"/>
                </a:solidFill>
                <a:latin typeface="+mn-lt"/>
                <a:ea typeface="+mn-ea"/>
                <a:cs typeface="+mn-cs"/>
              </a:rPr>
              <a:t>Distribution of Livestock</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This map shows the location of meat manufacturing facilities</a:t>
            </a:r>
            <a:r>
              <a:rPr lang="en-US" sz="1200" i="1" kern="1200" baseline="30000" dirty="0" smtClean="0">
                <a:solidFill>
                  <a:schemeClr val="tx1"/>
                </a:solidFill>
                <a:latin typeface="+mn-lt"/>
                <a:ea typeface="+mn-ea"/>
                <a:cs typeface="+mn-cs"/>
              </a:rPr>
              <a:t>2</a:t>
            </a:r>
            <a:r>
              <a:rPr lang="en-US" sz="1200" i="1" kern="1200" dirty="0" smtClean="0">
                <a:solidFill>
                  <a:schemeClr val="tx1"/>
                </a:solidFill>
                <a:latin typeface="+mn-lt"/>
                <a:ea typeface="+mn-ea"/>
                <a:cs typeface="+mn-cs"/>
              </a:rPr>
              <a:t> and their relationship to concentrated animal feeding operations</a:t>
            </a:r>
            <a:r>
              <a:rPr lang="en-US" sz="1200" i="1" kern="1200" baseline="30000" dirty="0" smtClean="0">
                <a:solidFill>
                  <a:schemeClr val="tx1"/>
                </a:solidFill>
                <a:latin typeface="+mn-lt"/>
                <a:ea typeface="+mn-ea"/>
                <a:cs typeface="+mn-cs"/>
              </a:rPr>
              <a:t>18</a:t>
            </a:r>
            <a:r>
              <a:rPr lang="en-US" sz="1200" i="1" kern="1200" dirty="0" smtClean="0">
                <a:solidFill>
                  <a:schemeClr val="tx1"/>
                </a:solidFill>
                <a:latin typeface="+mn-lt"/>
                <a:ea typeface="+mn-ea"/>
                <a:cs typeface="+mn-cs"/>
              </a:rPr>
              <a:t> and animal units</a:t>
            </a:r>
            <a:r>
              <a:rPr lang="en-US" sz="1200" i="1" kern="1200" baseline="300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per county.</a:t>
            </a:r>
            <a:r>
              <a:rPr lang="en-US" sz="1200" i="1" kern="1200" baseline="30000" dirty="0" smtClean="0">
                <a:solidFill>
                  <a:schemeClr val="tx1"/>
                </a:solidFill>
                <a:latin typeface="+mn-lt"/>
                <a:ea typeface="+mn-ea"/>
                <a:cs typeface="+mn-cs"/>
              </a:rPr>
              <a:t>5, 19  </a:t>
            </a:r>
            <a:r>
              <a:rPr kumimoji="0" lang="en-US" sz="1200" b="0" i="1" u="none" strike="noStrike" cap="none" normalizeH="0" baseline="0" dirty="0" smtClean="0">
                <a:ln>
                  <a:noFill/>
                </a:ln>
                <a:solidFill>
                  <a:srgbClr val="663300"/>
                </a:solidFill>
                <a:effectLst/>
                <a:latin typeface="Arial" pitchFamily="34" charset="0"/>
                <a:cs typeface="Arial" pitchFamily="34" charset="0"/>
              </a:rPr>
              <a:t>A concentrated animal feeding operation (CAFO)  has 1,000 or more animal units (AUs).  This is the rough equivalent of 500 horses, 700 dairy cattle, 1,000 beef cattle, 2,500 feeder pigs, 55,000 turkeys, or 100,000 chickens.</a:t>
            </a:r>
            <a:r>
              <a:rPr kumimoji="0" lang="en-US" sz="1200" b="0" i="1" u="none" strike="noStrike" cap="none" normalizeH="0" baseline="30000" dirty="0" smtClean="0">
                <a:ln>
                  <a:noFill/>
                </a:ln>
                <a:solidFill>
                  <a:srgbClr val="663300"/>
                </a:solidFill>
                <a:effectLst/>
                <a:latin typeface="Arial" pitchFamily="34" charset="0"/>
                <a:cs typeface="Arial" pitchFamily="34" charset="0"/>
              </a:rPr>
              <a:t>19</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r>
              <a:rPr lang="en-US" sz="1200" b="1" i="1" kern="1200" dirty="0" smtClean="0">
                <a:solidFill>
                  <a:schemeClr val="tx1"/>
                </a:solidFill>
                <a:latin typeface="+mn-lt"/>
                <a:ea typeface="+mn-ea"/>
                <a:cs typeface="+mn-cs"/>
              </a:rPr>
              <a:t>Data Sources</a:t>
            </a:r>
          </a:p>
          <a:p>
            <a:r>
              <a:rPr lang="en-US" sz="1200" i="1" kern="1200" baseline="30000" dirty="0" smtClean="0">
                <a:solidFill>
                  <a:schemeClr val="tx1"/>
                </a:solidFill>
                <a:latin typeface="+mn-lt"/>
                <a:ea typeface="+mn-ea"/>
                <a:cs typeface="+mn-cs"/>
              </a:rPr>
              <a:t>2</a:t>
            </a:r>
            <a:r>
              <a:rPr lang="en-US" sz="1200" i="1" kern="1200" dirty="0" smtClean="0">
                <a:solidFill>
                  <a:schemeClr val="tx1"/>
                </a:solidFill>
                <a:latin typeface="+mn-lt"/>
                <a:ea typeface="+mn-ea"/>
                <a:cs typeface="+mn-cs"/>
              </a:rPr>
              <a:t> U.S. Census Bureau. 2007 North American Industry Classification System. Food Manufacturing. www.census.gov/cgi-bin/sssd/naics/naicsrch?chart=2007</a:t>
            </a:r>
          </a:p>
          <a:p>
            <a:r>
              <a:rPr lang="en-US" sz="1200" i="1" kern="1200" baseline="30000" dirty="0" smtClean="0">
                <a:solidFill>
                  <a:schemeClr val="tx1"/>
                </a:solidFill>
                <a:latin typeface="+mn-lt"/>
                <a:ea typeface="+mn-ea"/>
                <a:cs typeface="+mn-cs"/>
              </a:rPr>
              <a:t>5</a:t>
            </a:r>
            <a:r>
              <a:rPr lang="en-US" sz="1200" i="1" kern="1200" dirty="0" smtClean="0">
                <a:solidFill>
                  <a:schemeClr val="tx1"/>
                </a:solidFill>
                <a:latin typeface="+mn-lt"/>
                <a:ea typeface="+mn-ea"/>
                <a:cs typeface="+mn-cs"/>
              </a:rPr>
              <a:t> U.S. Department of Agriculture. National Agricultural Statistics Service. Census of Agriculture. 2007. </a:t>
            </a:r>
          </a:p>
          <a:p>
            <a:r>
              <a:rPr lang="en-US" sz="1200" i="1" kern="1200" baseline="30000" dirty="0" smtClean="0">
                <a:solidFill>
                  <a:schemeClr val="tx1"/>
                </a:solidFill>
                <a:latin typeface="+mn-lt"/>
                <a:ea typeface="+mn-ea"/>
                <a:cs typeface="+mn-cs"/>
              </a:rPr>
              <a:t>18</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Kures</a:t>
            </a:r>
            <a:r>
              <a:rPr lang="en-US" sz="1200" i="1" kern="1200" dirty="0" smtClean="0">
                <a:solidFill>
                  <a:schemeClr val="tx1"/>
                </a:solidFill>
                <a:latin typeface="+mn-lt"/>
                <a:ea typeface="+mn-ea"/>
                <a:cs typeface="+mn-cs"/>
              </a:rPr>
              <a:t>, Matt. 2008. Concentrated Animal Feeding Operations (CAFOs) and Dairy Farm Concentrations in the State of Wisconsin. UWEX Center for Community &amp; Economic Development. http://www.uwex.edu/ces/cced/bioeconomy/documents/cafo_active_dairy_producer_density.pdf</a:t>
            </a:r>
          </a:p>
          <a:p>
            <a:r>
              <a:rPr lang="en-US" sz="1200" i="1" kern="1200" baseline="30000" dirty="0" smtClean="0">
                <a:solidFill>
                  <a:schemeClr val="tx1"/>
                </a:solidFill>
                <a:latin typeface="+mn-lt"/>
                <a:ea typeface="+mn-ea"/>
                <a:cs typeface="+mn-cs"/>
              </a:rPr>
              <a:t>19</a:t>
            </a:r>
            <a:r>
              <a:rPr lang="en-US" sz="1200" i="1" kern="1200" dirty="0" smtClean="0">
                <a:solidFill>
                  <a:schemeClr val="tx1"/>
                </a:solidFill>
                <a:latin typeface="+mn-lt"/>
                <a:ea typeface="+mn-ea"/>
                <a:cs typeface="+mn-cs"/>
              </a:rPr>
              <a:t> Wisconsin Department of Natural Resources. Animal Units Calculation Worksheet. April 2007.</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Dairy and Livestock</a:t>
            </a:r>
          </a:p>
          <a:p>
            <a:r>
              <a:rPr lang="en-US" sz="1200" kern="1200" dirty="0" smtClean="0">
                <a:solidFill>
                  <a:schemeClr val="tx1"/>
                </a:solidFill>
                <a:latin typeface="+mn-lt"/>
                <a:ea typeface="+mn-ea"/>
                <a:cs typeface="+mn-cs"/>
              </a:rPr>
              <a:t>Farms geared towards animal production account for over 7.5 million acres of land use in the state, roughly half of all farmland.  The vast majority of this acreage is dedicated to cattle production, with over 4.8 million acres dedicated to dairy and two million acres to beef.</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Economies of scale are changing dairy and livestock operations, with the largest dairy operation in the state planning to manage 8,000 cows at a single site.</a:t>
            </a:r>
            <a:r>
              <a:rPr lang="en-US" sz="1200" kern="1200" baseline="30000" dirty="0" smtClean="0">
                <a:solidFill>
                  <a:schemeClr val="tx1"/>
                </a:solidFill>
                <a:latin typeface="+mn-lt"/>
                <a:ea typeface="+mn-ea"/>
                <a:cs typeface="+mn-cs"/>
              </a:rPr>
              <a:t>15</a:t>
            </a:r>
            <a:r>
              <a:rPr lang="en-US" sz="1200" kern="1200" dirty="0" smtClean="0">
                <a:solidFill>
                  <a:schemeClr val="tx1"/>
                </a:solidFill>
                <a:latin typeface="+mn-lt"/>
                <a:ea typeface="+mn-ea"/>
                <a:cs typeface="+mn-cs"/>
              </a:rPr>
              <a:t>  Nationwide there has been massive consolidation and widespread vertical integration of poultry, pork and beef sectors, with packers and processors exercising near total control over these markets and the farmers who produce the livestock.</a:t>
            </a:r>
            <a:r>
              <a:rPr lang="en-US" sz="1200" kern="1200" baseline="300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Wisconsin dairy farms have been fairly resistant to these changes, in part because of a long history of  family-owned farms and a robust system of farmer-owned cooperatives.</a:t>
            </a:r>
            <a:r>
              <a:rPr lang="en-US" sz="1200" kern="1200" baseline="300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As shown in Figure 7, the number of farms and amount of farmland dedicated to animal production, particularly dairy, has steadily declined.  Nonetheless, Wisconsin farmers have been able to maintain productivity by increasing herd sizes and introducing other efficiencies.  Wisconsin ranks first nationally in the production of cheese and dry whey, and second in the production of milk and butter.  It is second only to California in the number of milk cows.</a:t>
            </a:r>
            <a:r>
              <a:rPr lang="en-US" sz="1200" kern="1200" baseline="300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Wisconsin Land Cover</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This map shows Wisconsin cropland</a:t>
            </a:r>
            <a:r>
              <a:rPr lang="en-US" sz="1200" i="1" kern="1200" baseline="30000" dirty="0" smtClean="0">
                <a:solidFill>
                  <a:schemeClr val="tx1"/>
                </a:solidFill>
                <a:latin typeface="+mn-lt"/>
                <a:ea typeface="+mn-ea"/>
                <a:cs typeface="+mn-cs"/>
              </a:rPr>
              <a:t>1</a:t>
            </a:r>
            <a:r>
              <a:rPr lang="en-US" sz="1200" i="1" kern="1200" dirty="0" smtClean="0">
                <a:solidFill>
                  <a:schemeClr val="tx1"/>
                </a:solidFill>
                <a:latin typeface="+mn-lt"/>
                <a:ea typeface="+mn-ea"/>
                <a:cs typeface="+mn-cs"/>
              </a:rPr>
              <a:t> in relationship to food manufacturing facilities that process fruits, vegetables and grains.</a:t>
            </a:r>
            <a:r>
              <a:rPr lang="en-US" sz="1200" i="1" kern="1200" baseline="30000" dirty="0" smtClean="0">
                <a:solidFill>
                  <a:schemeClr val="tx1"/>
                </a:solidFill>
                <a:latin typeface="+mn-lt"/>
                <a:ea typeface="+mn-ea"/>
                <a:cs typeface="+mn-cs"/>
              </a:rPr>
              <a:t>2</a:t>
            </a:r>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Data Sources</a:t>
            </a:r>
          </a:p>
          <a:p>
            <a:r>
              <a:rPr lang="en-US" sz="1200" i="1" kern="1200" baseline="30000" dirty="0" smtClean="0">
                <a:solidFill>
                  <a:schemeClr val="tx1"/>
                </a:solidFill>
                <a:latin typeface="+mn-lt"/>
                <a:ea typeface="+mn-ea"/>
                <a:cs typeface="+mn-cs"/>
              </a:rPr>
              <a:t>1</a:t>
            </a:r>
            <a:r>
              <a:rPr lang="en-US" sz="1200" i="1" kern="1200" dirty="0" smtClean="0">
                <a:solidFill>
                  <a:schemeClr val="tx1"/>
                </a:solidFill>
                <a:latin typeface="+mn-lt"/>
                <a:ea typeface="+mn-ea"/>
                <a:cs typeface="+mn-cs"/>
              </a:rPr>
              <a:t> U.S. Department of Agriculture. 2009 Cropland Data Layer. www.nass.usda.gov/Statistics_by_State/Wisconsin/Publications/Cropland_Data_Layer/2009/index.asp</a:t>
            </a:r>
          </a:p>
          <a:p>
            <a:r>
              <a:rPr lang="en-US" sz="1200" i="1" kern="1200" baseline="30000" dirty="0" smtClean="0">
                <a:solidFill>
                  <a:schemeClr val="tx1"/>
                </a:solidFill>
                <a:latin typeface="+mn-lt"/>
                <a:ea typeface="+mn-ea"/>
                <a:cs typeface="+mn-cs"/>
              </a:rPr>
              <a:t>2</a:t>
            </a:r>
            <a:r>
              <a:rPr lang="en-US" sz="1200" i="1" kern="1200" dirty="0" smtClean="0">
                <a:solidFill>
                  <a:schemeClr val="tx1"/>
                </a:solidFill>
                <a:latin typeface="+mn-lt"/>
                <a:ea typeface="+mn-ea"/>
                <a:cs typeface="+mn-cs"/>
              </a:rPr>
              <a:t> U.S. Census Bureau. 2007 North American Industry Classification System. Food Manufacturing. www.census.gov/cgi-bin/sssd/naics/naicsrch?chart=2007</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Since World War II, farmland in Wisconsin has been largely dedicated to the production of agricultural commodity crops.  The USDA Census of Agriculture classifies over 10 million acres of the state as cropland, with the predominant uses being corn for grain (32%), hay and forage (27%), and soybeans (13%).</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Figure 5 shows the distribution of cropland in Wisconsin and harvested acreage of selected crops.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majority of Wisconsin farmland is farmed in a large-scale fashion that emphasizes higher yields per acre and reduced labor costs through mechanization.  In some cases, the drive to “get big or get out” has taken on monumental scales.  John Deere, a farm equipment manufacturer based in Illinois, recently introduced a 120 foot wide corn planter that can plant 48 rows of corn in a single pass, allowing an operator to sow between 90 and 100 acres of cropland in an hour’s time.</a:t>
            </a:r>
            <a:r>
              <a:rPr lang="en-US" sz="1200" kern="1200" baseline="30000" dirty="0" smtClean="0">
                <a:solidFill>
                  <a:schemeClr val="tx1"/>
                </a:solidFill>
                <a:latin typeface="+mn-lt"/>
                <a:ea typeface="+mn-ea"/>
                <a:cs typeface="+mn-cs"/>
              </a:rPr>
              <a:t>12</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Wisconsin Cropland</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This map shows the percent of total land cover in each county classified as cropland.</a:t>
            </a:r>
            <a:r>
              <a:rPr lang="en-US" sz="1200" i="1" kern="1200" baseline="30000" dirty="0" smtClean="0">
                <a:solidFill>
                  <a:schemeClr val="tx1"/>
                </a:solidFill>
                <a:latin typeface="+mn-lt"/>
                <a:ea typeface="+mn-ea"/>
                <a:cs typeface="+mn-cs"/>
              </a:rPr>
              <a:t>1</a:t>
            </a:r>
            <a:r>
              <a:rPr lang="en-US" sz="1200" i="1" kern="1200" dirty="0" smtClean="0">
                <a:solidFill>
                  <a:schemeClr val="tx1"/>
                </a:solidFill>
                <a:latin typeface="+mn-lt"/>
                <a:ea typeface="+mn-ea"/>
                <a:cs typeface="+mn-cs"/>
              </a:rPr>
              <a:t>  The table shows farmland use by acreage and selected crops by harvested acreage.</a:t>
            </a:r>
            <a:r>
              <a:rPr lang="en-US" sz="1200" i="1" kern="1200" baseline="30000" dirty="0" smtClean="0">
                <a:solidFill>
                  <a:schemeClr val="tx1"/>
                </a:solidFill>
                <a:latin typeface="+mn-lt"/>
                <a:ea typeface="+mn-ea"/>
                <a:cs typeface="+mn-cs"/>
              </a:rPr>
              <a:t>5</a:t>
            </a:r>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Data Sources</a:t>
            </a:r>
          </a:p>
          <a:p>
            <a:r>
              <a:rPr lang="en-US" sz="1200" i="1" kern="1200" baseline="30000" dirty="0" smtClean="0">
                <a:solidFill>
                  <a:schemeClr val="tx1"/>
                </a:solidFill>
                <a:latin typeface="+mn-lt"/>
                <a:ea typeface="+mn-ea"/>
                <a:cs typeface="+mn-cs"/>
              </a:rPr>
              <a:t>1</a:t>
            </a:r>
            <a:r>
              <a:rPr lang="en-US" sz="1200" i="1" kern="1200" dirty="0" smtClean="0">
                <a:solidFill>
                  <a:schemeClr val="tx1"/>
                </a:solidFill>
                <a:latin typeface="+mn-lt"/>
                <a:ea typeface="+mn-ea"/>
                <a:cs typeface="+mn-cs"/>
              </a:rPr>
              <a:t> U.S. Department of Agriculture. 2009 Cropland Data Layer. www.nass.usda.gov/Statistics_by_State/Wisconsin/Publications/Cropland_Data_Layer/2009/index.asp</a:t>
            </a:r>
          </a:p>
          <a:p>
            <a:r>
              <a:rPr lang="en-US" sz="1200" i="1" kern="1200" baseline="30000" dirty="0" smtClean="0">
                <a:solidFill>
                  <a:schemeClr val="tx1"/>
                </a:solidFill>
                <a:latin typeface="+mn-lt"/>
                <a:ea typeface="+mn-ea"/>
                <a:cs typeface="+mn-cs"/>
              </a:rPr>
              <a:t>5</a:t>
            </a:r>
            <a:r>
              <a:rPr lang="en-US" sz="1200" i="1" kern="1200" dirty="0" smtClean="0">
                <a:solidFill>
                  <a:schemeClr val="tx1"/>
                </a:solidFill>
                <a:latin typeface="+mn-lt"/>
                <a:ea typeface="+mn-ea"/>
                <a:cs typeface="+mn-cs"/>
              </a:rPr>
              <a:t> U.S. Department of Agriculture. National Agricultural Statistics Service. Census of Agriculture. 2007.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Since World War II, farmland in Wisconsin has been largely dedicated to the production of agricultural commodity crops.  The USDA Census of Agriculture classifies over 10 million acres of the state as cropland, with the predominant uses being corn for grain (32%), hay and forage (27%), and soybeans (13%).</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Figure 5 shows the distribution of cropland in Wisconsin and harvested acreage of selected crops.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majority of Wisconsin farmland is farmed in a large-scale fashion that emphasizes higher yields per acre and reduced labor costs through mechanization.  In some cases, the drive to “get big or get out” has taken on monumental scales.  John Deere, a farm equipment manufacturer based in Illinois, recently introduced a 120 foot wide corn planter that can plant 48 rows of corn in a single pass, allowing an operator to sow between 90 and 100 acres of cropland in an hour’s time.</a:t>
            </a:r>
            <a:r>
              <a:rPr lang="en-US" sz="1200" kern="1200" baseline="30000" dirty="0" smtClean="0">
                <a:solidFill>
                  <a:schemeClr val="tx1"/>
                </a:solidFill>
                <a:latin typeface="+mn-lt"/>
                <a:ea typeface="+mn-ea"/>
                <a:cs typeface="+mn-cs"/>
              </a:rPr>
              <a:t>12</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i="1" kern="1200" dirty="0" smtClean="0">
                <a:solidFill>
                  <a:schemeClr val="tx1"/>
                </a:solidFill>
                <a:latin typeface="+mn-lt"/>
                <a:ea typeface="+mn-ea"/>
                <a:cs typeface="+mn-cs"/>
              </a:rPr>
              <a:t>Specialty Crops by Acreage, 2007</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Sweet corn, snap beans, potatoes and green peas comprise two-thirds of all acres devoted to specialty crops.</a:t>
            </a:r>
            <a:r>
              <a:rPr lang="en-US" sz="1200" i="1" kern="1200" baseline="30000" dirty="0" smtClean="0">
                <a:solidFill>
                  <a:schemeClr val="tx1"/>
                </a:solidFill>
                <a:latin typeface="+mn-lt"/>
                <a:ea typeface="+mn-ea"/>
                <a:cs typeface="+mn-cs"/>
              </a:rPr>
              <a:t>5</a:t>
            </a:r>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Data</a:t>
            </a:r>
            <a:r>
              <a:rPr lang="en-US" sz="1200" b="1" i="1" kern="1200" baseline="0" dirty="0" smtClean="0">
                <a:solidFill>
                  <a:schemeClr val="tx1"/>
                </a:solidFill>
                <a:latin typeface="+mn-lt"/>
                <a:ea typeface="+mn-ea"/>
                <a:cs typeface="+mn-cs"/>
              </a:rPr>
              <a:t> Source </a:t>
            </a:r>
            <a:r>
              <a:rPr lang="en-US" sz="1200" b="1" i="1" kern="1200" dirty="0" smtClean="0">
                <a:solidFill>
                  <a:schemeClr val="tx1"/>
                </a:solidFill>
                <a:latin typeface="+mn-lt"/>
                <a:ea typeface="+mn-ea"/>
                <a:cs typeface="+mn-cs"/>
              </a:rPr>
              <a:t> </a:t>
            </a:r>
            <a:r>
              <a:rPr lang="en-US" sz="1200" i="1" kern="1200" baseline="30000" dirty="0" smtClean="0">
                <a:solidFill>
                  <a:schemeClr val="tx1"/>
                </a:solidFill>
                <a:latin typeface="+mn-lt"/>
                <a:ea typeface="+mn-ea"/>
                <a:cs typeface="+mn-cs"/>
              </a:rPr>
              <a:t>5</a:t>
            </a:r>
            <a:r>
              <a:rPr lang="en-US" sz="1200" i="1" kern="1200" dirty="0" smtClean="0">
                <a:solidFill>
                  <a:schemeClr val="tx1"/>
                </a:solidFill>
                <a:latin typeface="+mn-lt"/>
                <a:ea typeface="+mn-ea"/>
                <a:cs typeface="+mn-cs"/>
              </a:rPr>
              <a:t> U.S. Department of Agriculture. National Agricultural Statistics Service. Census of Agriculture. 2007. </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Production</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addition to major commodity crops, Wisconsin is a leading producer of some specialty crops such as cranberries and potatoes.  While cows and crops cover the landscape, the dinner plate is how people intimately connect with Wisconsin agriculture.  Farming of specialty crops, however, accounts for only 400,000 acres, or four percent of the state’s total cropland.</a:t>
            </a:r>
            <a:r>
              <a:rPr lang="en-US" sz="1200" kern="1200" baseline="30000" dirty="0" smtClean="0">
                <a:solidFill>
                  <a:schemeClr val="tx1"/>
                </a:solidFill>
                <a:latin typeface="+mn-lt"/>
                <a:ea typeface="+mn-ea"/>
                <a:cs typeface="+mn-cs"/>
              </a:rPr>
              <a:t>20</a:t>
            </a:r>
            <a:r>
              <a:rPr lang="en-US" sz="1200" kern="1200" dirty="0" smtClean="0">
                <a:solidFill>
                  <a:schemeClr val="tx1"/>
                </a:solidFill>
                <a:latin typeface="+mn-lt"/>
                <a:ea typeface="+mn-ea"/>
                <a:cs typeface="+mn-cs"/>
              </a:rPr>
              <a:t>  The number of farms and acres in specialty crops is increasing.  Figures 10 and 11 provide a snapshot of the specialty crops grown in Wisconsin.  Compared to other states, Wisconsin ranks first nationally in the production of cranberries, ginseng, and snap beans for processing.  Wisconsin is second in the production of carrots and sweet corn for processing.</a:t>
            </a:r>
            <a:r>
              <a:rPr lang="en-US" sz="1200" kern="1200" baseline="30000" dirty="0" smtClean="0">
                <a:solidFill>
                  <a:schemeClr val="tx1"/>
                </a:solidFill>
                <a:latin typeface="+mn-lt"/>
                <a:ea typeface="+mn-ea"/>
                <a:cs typeface="+mn-cs"/>
              </a:rPr>
              <a:t>16</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Direct Sales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 has seen growth in farm to consumer sales through the expansion of farmers’ markets, community supported agriculture, roadside stands, and on-farm sales.  In 2007, agricultural products sold directly to consumers for human consumption accounted for $43.5 million or 0.5 percent of total agricultural sales.</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Between 2002 and 2007, the number of farms selling directly to consumers and the acreage in direct sales production doubled.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Agritourism</a:t>
            </a:r>
            <a:r>
              <a:rPr lang="en-US" sz="1200" kern="1200" dirty="0" smtClean="0">
                <a:solidFill>
                  <a:schemeClr val="tx1"/>
                </a:solidFill>
                <a:latin typeface="+mn-lt"/>
                <a:ea typeface="+mn-ea"/>
                <a:cs typeface="+mn-cs"/>
              </a:rPr>
              <a:t> is also a part of Wisconsin agriculture.  These types of farms usually offer on-farm sales or activities and are open to the public for at least part of the year.  In 2007, 568 farms reported over $6.8 million in income from agritourism.</a:t>
            </a:r>
            <a:r>
              <a:rPr lang="en-US" sz="1200" kern="1200" baseline="30000" dirty="0" smtClean="0">
                <a:solidFill>
                  <a:schemeClr val="tx1"/>
                </a:solidFill>
                <a:latin typeface="+mn-lt"/>
                <a:ea typeface="+mn-ea"/>
                <a:cs typeface="+mn-cs"/>
              </a:rPr>
              <a:t>5</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Marketing for Expansion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Marketing plays a critical role in the expansion of specialty crops.  The state’s ‘Buy Local, Buy Wisconsin’ program is an economic development effort designed to increase the purchase of Wisconsin-grown food products.  The competitive grant program and local marketing guide have increased the demand for locally grown food.</a:t>
            </a:r>
            <a:r>
              <a:rPr lang="en-US" sz="1200" kern="1200" baseline="30000" dirty="0" smtClean="0">
                <a:solidFill>
                  <a:schemeClr val="tx1"/>
                </a:solidFill>
                <a:latin typeface="+mn-lt"/>
                <a:ea typeface="+mn-ea"/>
                <a:cs typeface="+mn-cs"/>
              </a:rPr>
              <a:t>22</a:t>
            </a:r>
            <a:r>
              <a:rPr lang="en-US" sz="1200" kern="1200" dirty="0" smtClean="0">
                <a:solidFill>
                  <a:schemeClr val="tx1"/>
                </a:solidFill>
                <a:latin typeface="+mn-lt"/>
                <a:ea typeface="+mn-ea"/>
                <a:cs typeface="+mn-cs"/>
              </a:rPr>
              <a:t>  A website (grocersbuylocal.com) has also been developed to assist farmers in marketing their crops directly to grocers.  Many specialty crops such as hops, fruits and berries have growers’ associations that offer support and marketing for new farmers.  The Farm Fresh Atlases (farmfreshatlas.org) for five regions of the state have also increased farm to consumer sales.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Issues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Collection, distribution and storage sites are needed for specialty crops to facilitate purchases made by schools, hospitals, restaurants, and other large institutions.  Lack of processing facilities and commercial kitchens also hampers the expansion of these crops.  While many crops offer a high return per acre, lack of financing for steep set-up costs may be prohibitive for some farmers.</a:t>
            </a:r>
          </a:p>
          <a:p>
            <a:r>
              <a:rPr lang="en-US" sz="1200" kern="1200" dirty="0" smtClean="0">
                <a:solidFill>
                  <a:schemeClr val="tx1"/>
                </a:solidFill>
                <a:latin typeface="+mn-lt"/>
                <a:ea typeface="+mn-ea"/>
                <a:cs typeface="+mn-cs"/>
              </a:rPr>
              <a:t> </a:t>
            </a:r>
          </a:p>
          <a:p>
            <a:r>
              <a:rPr lang="en-US" sz="1200" kern="1200" baseline="30000" dirty="0" smtClean="0">
                <a:solidFill>
                  <a:schemeClr val="tx1"/>
                </a:solidFill>
                <a:latin typeface="+mn-lt"/>
                <a:ea typeface="+mn-ea"/>
                <a:cs typeface="+mn-cs"/>
              </a:rPr>
              <a:t>20</a:t>
            </a:r>
            <a:r>
              <a:rPr lang="en-US" sz="1200" kern="1200" dirty="0" smtClean="0">
                <a:solidFill>
                  <a:schemeClr val="tx1"/>
                </a:solidFill>
                <a:latin typeface="+mn-lt"/>
                <a:ea typeface="+mn-ea"/>
                <a:cs typeface="+mn-cs"/>
              </a:rPr>
              <a:t> U.S. Department of Agriculture. 2009. 2007 Census of Agriculture: Specialty Crops, Volume 2, Subject Series, Part 8. www.agcensus.usda.gov/Publications/2007/Online_Highlights/Specialty_Crops/speccrop.pdf</a:t>
            </a:r>
          </a:p>
          <a:p>
            <a:r>
              <a:rPr lang="en-US" sz="1200" kern="1200" baseline="300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U.S. Department of Agriculture. Buy Local, Buy Wisconsin Grant Program http://datcp.state.wi.us/mktg/business/marketing/val-add/directmktg/blbw.jsp</a:t>
            </a:r>
          </a:p>
          <a:p>
            <a:r>
              <a:rPr lang="en-US" sz="1200" kern="1200" baseline="30000" dirty="0" smtClean="0">
                <a:solidFill>
                  <a:schemeClr val="tx1"/>
                </a:solidFill>
                <a:latin typeface="+mn-lt"/>
                <a:ea typeface="+mn-ea"/>
                <a:cs typeface="+mn-cs"/>
              </a:rPr>
              <a:t>22</a:t>
            </a:r>
            <a:r>
              <a:rPr lang="en-US" sz="1200" kern="1200" dirty="0" smtClean="0">
                <a:solidFill>
                  <a:schemeClr val="tx1"/>
                </a:solidFill>
                <a:latin typeface="+mn-lt"/>
                <a:ea typeface="+mn-ea"/>
                <a:cs typeface="+mn-cs"/>
              </a:rPr>
              <a:t> Local Harvest. www.localharvest.org. Accessed May 2010.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267300"/>
                </a:solidFill>
                <a:effectLst/>
                <a:latin typeface="Arial" pitchFamily="34" charset="0"/>
                <a:cs typeface="Arial" pitchFamily="34" charset="0"/>
              </a:rPr>
              <a:t>Distribution of Specialty Crops and Markets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267300"/>
                </a:solidFill>
                <a:effectLst/>
                <a:latin typeface="Arial" pitchFamily="34" charset="0"/>
                <a:cs typeface="Arial" pitchFamily="34" charset="0"/>
              </a:rPr>
              <a:t>This map shows the distribution of specialty crops</a:t>
            </a:r>
            <a:r>
              <a:rPr kumimoji="0" lang="en-US" sz="1200" b="0" i="1" u="none" strike="noStrike" cap="none" normalizeH="0" baseline="30000" dirty="0" smtClean="0">
                <a:ln>
                  <a:noFill/>
                </a:ln>
                <a:solidFill>
                  <a:srgbClr val="267300"/>
                </a:solidFill>
                <a:effectLst/>
                <a:latin typeface="Arial" pitchFamily="34" charset="0"/>
                <a:cs typeface="Arial" pitchFamily="34" charset="0"/>
              </a:rPr>
              <a:t>5</a:t>
            </a:r>
            <a:r>
              <a:rPr kumimoji="0" lang="en-US" sz="1200" b="0" i="1" u="none" strike="noStrike" cap="none" normalizeH="0" baseline="0" dirty="0" smtClean="0">
                <a:ln>
                  <a:noFill/>
                </a:ln>
                <a:solidFill>
                  <a:srgbClr val="267300"/>
                </a:solidFill>
                <a:effectLst/>
                <a:latin typeface="Arial" pitchFamily="34" charset="0"/>
                <a:cs typeface="Arial" pitchFamily="34" charset="0"/>
              </a:rPr>
              <a:t> as a percent of total cropland and the location of farmers markets</a:t>
            </a:r>
            <a:r>
              <a:rPr kumimoji="0" lang="en-US" sz="1200" b="0" i="1" u="none" strike="noStrike" cap="none" normalizeH="0" baseline="30000" dirty="0" smtClean="0">
                <a:ln>
                  <a:noFill/>
                </a:ln>
                <a:solidFill>
                  <a:srgbClr val="267300"/>
                </a:solidFill>
                <a:effectLst/>
                <a:latin typeface="Arial" pitchFamily="34" charset="0"/>
                <a:cs typeface="Arial" pitchFamily="34" charset="0"/>
              </a:rPr>
              <a:t>17</a:t>
            </a:r>
            <a:r>
              <a:rPr kumimoji="0" lang="en-US" sz="1200" b="0" i="1" u="none" strike="noStrike" cap="none" normalizeH="0" baseline="0" dirty="0" smtClean="0">
                <a:ln>
                  <a:noFill/>
                </a:ln>
                <a:solidFill>
                  <a:srgbClr val="267300"/>
                </a:solidFill>
                <a:effectLst/>
                <a:latin typeface="Arial" pitchFamily="34" charset="0"/>
                <a:cs typeface="Arial" pitchFamily="34" charset="0"/>
              </a:rPr>
              <a:t> and community supported agriculture farms.</a:t>
            </a:r>
            <a:r>
              <a:rPr kumimoji="0" lang="en-US" sz="1200" b="0" i="1" u="none" strike="noStrike" cap="none" normalizeH="0" baseline="30000" dirty="0" smtClean="0">
                <a:ln>
                  <a:noFill/>
                </a:ln>
                <a:solidFill>
                  <a:srgbClr val="267300"/>
                </a:solidFill>
                <a:effectLst/>
                <a:latin typeface="Arial" pitchFamily="34" charset="0"/>
                <a:cs typeface="Arial" pitchFamily="34" charset="0"/>
              </a:rPr>
              <a:t>22</a:t>
            </a:r>
            <a:endParaRPr kumimoji="0" lang="en-US" sz="1200" b="0" i="1" u="none" strike="noStrike" cap="none" normalizeH="0" baseline="0" dirty="0" smtClean="0">
              <a:ln>
                <a:noFill/>
              </a:ln>
              <a:solidFill>
                <a:srgbClr val="2673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663300"/>
                </a:solidFill>
                <a:effectLst/>
                <a:latin typeface="Arial" pitchFamily="34" charset="0"/>
                <a:cs typeface="Arial" pitchFamily="34" charset="0"/>
              </a:rPr>
              <a:t>A petition was recently approved to establish a </a:t>
            </a:r>
            <a:r>
              <a:rPr kumimoji="0" lang="en-US" sz="1200" b="0" i="1" u="none" strike="noStrike" cap="none" normalizeH="0" baseline="0" dirty="0" err="1" smtClean="0">
                <a:ln>
                  <a:noFill/>
                </a:ln>
                <a:solidFill>
                  <a:srgbClr val="663300"/>
                </a:solidFill>
                <a:effectLst/>
                <a:latin typeface="Arial" pitchFamily="34" charset="0"/>
                <a:cs typeface="Arial" pitchFamily="34" charset="0"/>
              </a:rPr>
              <a:t>Viticultural</a:t>
            </a:r>
            <a:r>
              <a:rPr kumimoji="0" lang="en-US" sz="1200" b="0" i="1" u="none" strike="noStrike" cap="none" normalizeH="0" baseline="0" dirty="0" smtClean="0">
                <a:ln>
                  <a:noFill/>
                </a:ln>
                <a:solidFill>
                  <a:srgbClr val="663300"/>
                </a:solidFill>
                <a:effectLst/>
                <a:latin typeface="Arial" pitchFamily="34" charset="0"/>
                <a:cs typeface="Arial" pitchFamily="34" charset="0"/>
              </a:rPr>
              <a:t> Area on the Niagara Escarpment.  This has the potential to expand investment in local wineries and grape-growing throughout the region.  Currently, about 500 acres of the state are planted in grapes, 200 of which are located on the escarpment.</a:t>
            </a:r>
          </a:p>
          <a:p>
            <a:r>
              <a:rPr lang="en-US" sz="800" b="1" i="1" kern="1200" dirty="0" smtClean="0">
                <a:solidFill>
                  <a:schemeClr val="tx1"/>
                </a:solidFill>
                <a:latin typeface="+mn-lt"/>
                <a:ea typeface="+mn-ea"/>
                <a:cs typeface="+mn-cs"/>
              </a:rPr>
              <a:t>Data</a:t>
            </a:r>
            <a:r>
              <a:rPr lang="en-US" sz="800" b="1" i="1" kern="1200" baseline="0" dirty="0" smtClean="0">
                <a:solidFill>
                  <a:schemeClr val="tx1"/>
                </a:solidFill>
                <a:latin typeface="+mn-lt"/>
                <a:ea typeface="+mn-ea"/>
                <a:cs typeface="+mn-cs"/>
              </a:rPr>
              <a:t> Sources </a:t>
            </a:r>
            <a:r>
              <a:rPr lang="en-US" sz="800" b="1" i="1" kern="1200" dirty="0" smtClean="0">
                <a:solidFill>
                  <a:schemeClr val="tx1"/>
                </a:solidFill>
                <a:latin typeface="+mn-lt"/>
                <a:ea typeface="+mn-ea"/>
                <a:cs typeface="+mn-cs"/>
              </a:rPr>
              <a:t> </a:t>
            </a:r>
            <a:r>
              <a:rPr lang="en-US" sz="800" i="1" kern="1200" baseline="30000" dirty="0" smtClean="0">
                <a:solidFill>
                  <a:schemeClr val="tx1"/>
                </a:solidFill>
                <a:latin typeface="+mn-lt"/>
                <a:ea typeface="+mn-ea"/>
                <a:cs typeface="+mn-cs"/>
              </a:rPr>
              <a:t>5</a:t>
            </a:r>
            <a:r>
              <a:rPr lang="en-US" sz="800" i="1" kern="1200" dirty="0" smtClean="0">
                <a:solidFill>
                  <a:schemeClr val="tx1"/>
                </a:solidFill>
                <a:latin typeface="+mn-lt"/>
                <a:ea typeface="+mn-ea"/>
                <a:cs typeface="+mn-cs"/>
              </a:rPr>
              <a:t> U.S. Department of Agriculture. National Agricultural Statistics Service. Census of Agriculture. 2007. </a:t>
            </a:r>
            <a:endParaRPr lang="en-US" sz="800" kern="1200" dirty="0" smtClean="0">
              <a:solidFill>
                <a:schemeClr val="tx1"/>
              </a:solidFill>
              <a:latin typeface="+mn-lt"/>
              <a:ea typeface="+mn-ea"/>
              <a:cs typeface="+mn-cs"/>
            </a:endParaRPr>
          </a:p>
          <a:p>
            <a:r>
              <a:rPr lang="en-US" sz="1200" i="1" kern="1200" baseline="30000" dirty="0" smtClean="0">
                <a:solidFill>
                  <a:schemeClr val="tx1"/>
                </a:solidFill>
                <a:latin typeface="+mn-lt"/>
                <a:ea typeface="+mn-ea"/>
                <a:cs typeface="+mn-cs"/>
              </a:rPr>
              <a:t>17</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Wisconline</a:t>
            </a:r>
            <a:r>
              <a:rPr lang="en-US" sz="1200" i="1" kern="1200" dirty="0" smtClean="0">
                <a:solidFill>
                  <a:schemeClr val="tx1"/>
                </a:solidFill>
                <a:latin typeface="+mn-lt"/>
                <a:ea typeface="+mn-ea"/>
                <a:cs typeface="+mn-cs"/>
              </a:rPr>
              <a:t>. Attractions. www.wisconline.com. Accessed May 2010. </a:t>
            </a:r>
          </a:p>
          <a:p>
            <a:r>
              <a:rPr lang="en-US" sz="1200" i="1" kern="1200" baseline="30000" dirty="0" smtClean="0">
                <a:solidFill>
                  <a:schemeClr val="tx1"/>
                </a:solidFill>
                <a:latin typeface="+mn-lt"/>
                <a:ea typeface="+mn-ea"/>
                <a:cs typeface="+mn-cs"/>
              </a:rPr>
              <a:t>22</a:t>
            </a:r>
            <a:r>
              <a:rPr lang="en-US" sz="1200" i="1" kern="1200" dirty="0" smtClean="0">
                <a:solidFill>
                  <a:schemeClr val="tx1"/>
                </a:solidFill>
                <a:latin typeface="+mn-lt"/>
                <a:ea typeface="+mn-ea"/>
                <a:cs typeface="+mn-cs"/>
              </a:rPr>
              <a:t> Local Harvest. www.localharvest.org. Accessed May 2010.  </a:t>
            </a:r>
          </a:p>
          <a:p>
            <a:r>
              <a:rPr lang="en-US" sz="1200" kern="1200" dirty="0" smtClean="0">
                <a:solidFill>
                  <a:schemeClr val="tx1"/>
                </a:solidFill>
                <a:latin typeface="+mn-lt"/>
                <a:ea typeface="+mn-ea"/>
                <a:cs typeface="+mn-cs"/>
              </a:rPr>
              <a:t> </a:t>
            </a:r>
            <a:endParaRPr kumimoji="0" lang="en-US" sz="700" b="0" i="1" u="none" strike="noStrike" cap="none" normalizeH="0" baseline="0" dirty="0" smtClean="0">
              <a:ln>
                <a:noFill/>
              </a:ln>
              <a:solidFill>
                <a:srgbClr val="663300"/>
              </a:solidFill>
              <a:effectLst/>
              <a:latin typeface="Arial" pitchFamily="34" charset="0"/>
              <a:cs typeface="Arial" pitchFamily="34" charset="0"/>
            </a:endParaRPr>
          </a:p>
          <a:p>
            <a:r>
              <a:rPr lang="en-US" sz="1200" b="1" kern="1200" dirty="0" smtClean="0">
                <a:solidFill>
                  <a:schemeClr val="tx1"/>
                </a:solidFill>
                <a:latin typeface="+mn-lt"/>
                <a:ea typeface="+mn-ea"/>
                <a:cs typeface="+mn-cs"/>
              </a:rPr>
              <a:t>Production</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addition to major commodity crops, Wisconsin is a leading producer of some specialty crops such as cranberries and potatoes.  While cows and crops cover the landscape, the dinner plate is how people intimately connect with Wisconsin agriculture.  Farming of specialty crops, however, accounts for only 400,000 acres, or four percent of the state’s total cropland.</a:t>
            </a:r>
            <a:r>
              <a:rPr lang="en-US" sz="1200" kern="1200" baseline="30000" dirty="0" smtClean="0">
                <a:solidFill>
                  <a:schemeClr val="tx1"/>
                </a:solidFill>
                <a:latin typeface="+mn-lt"/>
                <a:ea typeface="+mn-ea"/>
                <a:cs typeface="+mn-cs"/>
              </a:rPr>
              <a:t>20</a:t>
            </a:r>
            <a:r>
              <a:rPr lang="en-US" sz="1200" kern="1200" dirty="0" smtClean="0">
                <a:solidFill>
                  <a:schemeClr val="tx1"/>
                </a:solidFill>
                <a:latin typeface="+mn-lt"/>
                <a:ea typeface="+mn-ea"/>
                <a:cs typeface="+mn-cs"/>
              </a:rPr>
              <a:t>  The number of farms and acres in specialty crops is increasing.  Figures 10 and 11 provide a snapshot of the specialty crops grown in Wisconsin.  Compared to other states, Wisconsin ranks first nationally in the production of cranberries, ginseng, and snap beans for processing.  Wisconsin is second in the production of carrots and sweet corn for processing.</a:t>
            </a:r>
            <a:r>
              <a:rPr lang="en-US" sz="1200" kern="1200" baseline="30000" dirty="0" smtClean="0">
                <a:solidFill>
                  <a:schemeClr val="tx1"/>
                </a:solidFill>
                <a:latin typeface="+mn-lt"/>
                <a:ea typeface="+mn-ea"/>
                <a:cs typeface="+mn-cs"/>
              </a:rPr>
              <a:t>16</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Direct Sales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 has seen growth in farm to consumer sales through the expansion of farmers’ markets, community supported agriculture, roadside stands, and on-farm sales.  In 2007, agricultural products sold directly to consumers for human consumption accounted for $43.5 million or 0.5 percent of total agricultural sales.</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Between 2002 and 2007, the number of farms selling directly to consumers and the acreage in direct sales production doubled.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Agritourism</a:t>
            </a:r>
            <a:r>
              <a:rPr lang="en-US" sz="1200" kern="1200" dirty="0" smtClean="0">
                <a:solidFill>
                  <a:schemeClr val="tx1"/>
                </a:solidFill>
                <a:latin typeface="+mn-lt"/>
                <a:ea typeface="+mn-ea"/>
                <a:cs typeface="+mn-cs"/>
              </a:rPr>
              <a:t> is also a part of Wisconsin agriculture.  These types of farms usually offer on-farm sales or activities and are open to the public for at least part of the year.  In 2007, 568 farms reported over $6.8 million in income from agritourism.</a:t>
            </a:r>
            <a:r>
              <a:rPr lang="en-US" sz="1200" kern="1200" baseline="30000" dirty="0" smtClean="0">
                <a:solidFill>
                  <a:schemeClr val="tx1"/>
                </a:solidFill>
                <a:latin typeface="+mn-lt"/>
                <a:ea typeface="+mn-ea"/>
                <a:cs typeface="+mn-cs"/>
              </a:rPr>
              <a:t>5</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Marketing for Expansion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Marketing plays a critical role in the expansion of specialty crops.  The state’s ‘Buy Local, Buy Wisconsin’ program is an economic development effort designed to increase the purchase of Wisconsin-grown food products.  The competitive grant program and local marketing guide have increased the demand for locally grown food.</a:t>
            </a:r>
            <a:r>
              <a:rPr lang="en-US" sz="1200" kern="1200" baseline="30000" dirty="0" smtClean="0">
                <a:solidFill>
                  <a:schemeClr val="tx1"/>
                </a:solidFill>
                <a:latin typeface="+mn-lt"/>
                <a:ea typeface="+mn-ea"/>
                <a:cs typeface="+mn-cs"/>
              </a:rPr>
              <a:t>22</a:t>
            </a:r>
            <a:r>
              <a:rPr lang="en-US" sz="1200" kern="1200" dirty="0" smtClean="0">
                <a:solidFill>
                  <a:schemeClr val="tx1"/>
                </a:solidFill>
                <a:latin typeface="+mn-lt"/>
                <a:ea typeface="+mn-ea"/>
                <a:cs typeface="+mn-cs"/>
              </a:rPr>
              <a:t>  A website (grocersbuylocal.com) has also been developed to assist farmers in marketing their crops directly to grocers.  Many specialty crops such as hops, fruits and berries have growers’ associations that offer support and marketing for new farmers.  The Farm Fresh Atlases (farmfreshatlas.org) for five regions of the state have also increased farm to consumer sales.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Issues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Collection, distribution and storage sites are needed for specialty crops to facilitate purchases made by schools, hospitals, restaurants, and other large institutions.  Lack of processing facilities and commercial kitchens also hampers the expansion of these crops.  While many crops offer a high return per acre, lack of financing for steep set-up costs may be prohibitive for some farmers.</a:t>
            </a:r>
          </a:p>
          <a:p>
            <a:r>
              <a:rPr lang="en-US" sz="1200" kern="1200" dirty="0" smtClean="0">
                <a:solidFill>
                  <a:schemeClr val="tx1"/>
                </a:solidFill>
                <a:latin typeface="+mn-lt"/>
                <a:ea typeface="+mn-ea"/>
                <a:cs typeface="+mn-cs"/>
              </a:rPr>
              <a:t> </a:t>
            </a:r>
          </a:p>
          <a:p>
            <a:r>
              <a:rPr lang="en-US" sz="1200" kern="1200" baseline="30000" dirty="0" smtClean="0">
                <a:solidFill>
                  <a:schemeClr val="tx1"/>
                </a:solidFill>
                <a:latin typeface="+mn-lt"/>
                <a:ea typeface="+mn-ea"/>
                <a:cs typeface="+mn-cs"/>
              </a:rPr>
              <a:t>20</a:t>
            </a:r>
            <a:r>
              <a:rPr lang="en-US" sz="1200" kern="1200" dirty="0" smtClean="0">
                <a:solidFill>
                  <a:schemeClr val="tx1"/>
                </a:solidFill>
                <a:latin typeface="+mn-lt"/>
                <a:ea typeface="+mn-ea"/>
                <a:cs typeface="+mn-cs"/>
              </a:rPr>
              <a:t> U.S. Department of Agriculture. 2009. 2007 Census of Agriculture: Specialty Crops, Volume 2, Subject Series, Part 8. www.agcensus.usda.gov/Publications/2007/Online_Highlights/Specialty_Crops/speccrop.pdf</a:t>
            </a:r>
          </a:p>
          <a:p>
            <a:r>
              <a:rPr lang="en-US" sz="1200" kern="1200" baseline="300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U.S. Department of Agriculture. Buy Local, Buy Wisconsin Grant Program http://datcp.state.wi.us/mktg/business/marketing/val-add/directmktg/blbw.jsp</a:t>
            </a:r>
          </a:p>
          <a:p>
            <a:r>
              <a:rPr lang="en-US" sz="1200" kern="1200" baseline="30000" dirty="0" smtClean="0">
                <a:solidFill>
                  <a:schemeClr val="tx1"/>
                </a:solidFill>
                <a:latin typeface="+mn-lt"/>
                <a:ea typeface="+mn-ea"/>
                <a:cs typeface="+mn-cs"/>
              </a:rPr>
              <a:t>22</a:t>
            </a:r>
            <a:r>
              <a:rPr lang="en-US" sz="1200" kern="1200" dirty="0" smtClean="0">
                <a:solidFill>
                  <a:schemeClr val="tx1"/>
                </a:solidFill>
                <a:latin typeface="+mn-lt"/>
                <a:ea typeface="+mn-ea"/>
                <a:cs typeface="+mn-cs"/>
              </a:rPr>
              <a:t> Local Harvest. www.localharvest.org. Accessed May 2010.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1" i="1" kern="1200" dirty="0" smtClean="0">
                <a:solidFill>
                  <a:schemeClr val="tx1"/>
                </a:solidFill>
                <a:latin typeface="+mn-lt"/>
                <a:ea typeface="+mn-ea"/>
                <a:cs typeface="+mn-cs"/>
              </a:rPr>
              <a:t>Certified Organic Farms and Processors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This map shows the distribution of certified organic farms in relationship to organic processors and handlers in 2010.</a:t>
            </a:r>
            <a:r>
              <a:rPr lang="en-US" sz="1200" i="1" kern="1200" baseline="30000" dirty="0" smtClean="0">
                <a:solidFill>
                  <a:schemeClr val="tx1"/>
                </a:solidFill>
                <a:latin typeface="+mn-lt"/>
                <a:ea typeface="+mn-ea"/>
                <a:cs typeface="+mn-cs"/>
              </a:rPr>
              <a:t>24</a:t>
            </a:r>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Data Source</a:t>
            </a:r>
            <a:r>
              <a:rPr lang="en-US" sz="1200" kern="1200" baseline="0" dirty="0" smtClean="0">
                <a:solidFill>
                  <a:schemeClr val="tx1"/>
                </a:solidFill>
                <a:latin typeface="+mn-lt"/>
                <a:ea typeface="+mn-ea"/>
                <a:cs typeface="+mn-cs"/>
              </a:rPr>
              <a:t> </a:t>
            </a:r>
            <a:r>
              <a:rPr lang="en-US" sz="1200" kern="1200" baseline="30000" dirty="0" smtClean="0">
                <a:solidFill>
                  <a:schemeClr val="tx1"/>
                </a:solidFill>
                <a:latin typeface="+mn-lt"/>
                <a:ea typeface="+mn-ea"/>
                <a:cs typeface="+mn-cs"/>
              </a:rPr>
              <a:t>24</a:t>
            </a:r>
            <a:r>
              <a:rPr lang="en-US" sz="1200" kern="1200" dirty="0" smtClean="0">
                <a:solidFill>
                  <a:schemeClr val="tx1"/>
                </a:solidFill>
                <a:latin typeface="+mn-lt"/>
                <a:ea typeface="+mn-ea"/>
                <a:cs typeface="+mn-cs"/>
              </a:rPr>
              <a:t> U.S. Department of Agriculture, Agricultural Marketing Program. National Organic Program. 2010, 2008, 2002. www.ers.usda.gov/Data/Organic/#statedata</a:t>
            </a:r>
          </a:p>
          <a:p>
            <a:r>
              <a:rPr lang="en-US" sz="1200" kern="1200" dirty="0" smtClean="0">
                <a:solidFill>
                  <a:schemeClr val="tx1"/>
                </a:solidFill>
                <a:latin typeface="+mn-lt"/>
                <a:ea typeface="+mn-ea"/>
                <a:cs typeface="+mn-cs"/>
              </a:rPr>
              <a:t> </a:t>
            </a:r>
          </a:p>
          <a:p>
            <a:endParaRPr lang="en-US" dirty="0" smtClean="0"/>
          </a:p>
          <a:p>
            <a:r>
              <a:rPr lang="en-US" sz="1200" kern="1200" dirty="0" smtClean="0">
                <a:solidFill>
                  <a:schemeClr val="tx1"/>
                </a:solidFill>
                <a:latin typeface="+mn-lt"/>
                <a:ea typeface="+mn-ea"/>
                <a:cs typeface="+mn-cs"/>
              </a:rPr>
              <a:t>The national organic industry is booming.  Organic sales expanded at a rate of 20 percent per year from the early 1990s through 2007.  As a result of the economic downturn sales growth has since slowed.  It was estimated at 17 percent in 2008 and 5.5 percent in 2009.</a:t>
            </a:r>
            <a:r>
              <a:rPr lang="en-US" sz="1200" kern="1200" baseline="30000" dirty="0" smtClean="0">
                <a:solidFill>
                  <a:schemeClr val="tx1"/>
                </a:solidFill>
                <a:latin typeface="+mn-lt"/>
                <a:ea typeface="+mn-ea"/>
                <a:cs typeface="+mn-cs"/>
              </a:rPr>
              <a:t>23</a:t>
            </a:r>
            <a:r>
              <a:rPr lang="en-US" sz="1200" kern="1200" dirty="0" smtClean="0">
                <a:solidFill>
                  <a:schemeClr val="tx1"/>
                </a:solidFill>
                <a:latin typeface="+mn-lt"/>
                <a:ea typeface="+mn-ea"/>
                <a:cs typeface="+mn-cs"/>
              </a:rPr>
              <a:t>  As shown in Figure 13, organic agriculture in Wisconsin has also grown rapidly.  Over the last decade, the number of organic farms and acres roughly doubled, while organic product sales increased five-fold.  In 2007, organic agriculture constituted 1 percent of total farms and acres, and 1.5 percent of agricultural sales.</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organic farms produce a diverse array of products.  Sixty-four percent of organic sales are derived from milk, 13 percent from other livestock, 16 percent from field crops, and 7 percent from fruits and vegetables.</a:t>
            </a:r>
            <a:r>
              <a:rPr lang="en-US" sz="1200" kern="1200" baseline="30000" dirty="0" smtClean="0">
                <a:solidFill>
                  <a:schemeClr val="tx1"/>
                </a:solidFill>
                <a:latin typeface="+mn-lt"/>
                <a:ea typeface="+mn-ea"/>
                <a:cs typeface="+mn-cs"/>
              </a:rPr>
              <a:t>25</a:t>
            </a:r>
            <a:r>
              <a:rPr lang="en-US" sz="1200" kern="1200" dirty="0" smtClean="0">
                <a:solidFill>
                  <a:schemeClr val="tx1"/>
                </a:solidFill>
                <a:latin typeface="+mn-lt"/>
                <a:ea typeface="+mn-ea"/>
                <a:cs typeface="+mn-cs"/>
              </a:rPr>
              <a:t>  In terms of farm size, the majority of organic crop, livestock and dairy farms have 100 or more acres of farmable land.  Organic vegetable and poultry farms tend to be more diverse in size.</a:t>
            </a:r>
            <a:r>
              <a:rPr lang="en-US" sz="1200" kern="1200" baseline="30000" dirty="0" smtClean="0">
                <a:solidFill>
                  <a:schemeClr val="tx1"/>
                </a:solidFill>
                <a:latin typeface="+mn-lt"/>
                <a:ea typeface="+mn-ea"/>
                <a:cs typeface="+mn-cs"/>
              </a:rPr>
              <a:t>23</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Expanding the organic industry is likely dependent on increasing the number of organic food processors and handlers.  Currently, about two-thirds of all organic sales in Wisconsin go directly to organic growers’ cooperatives, processors, mills and packers.</a:t>
            </a:r>
            <a:r>
              <a:rPr lang="en-US" sz="1200" kern="1200" baseline="30000" dirty="0" smtClean="0">
                <a:solidFill>
                  <a:schemeClr val="tx1"/>
                </a:solidFill>
                <a:latin typeface="+mn-lt"/>
                <a:ea typeface="+mn-ea"/>
                <a:cs typeface="+mn-cs"/>
              </a:rPr>
              <a:t>25</a:t>
            </a:r>
            <a:r>
              <a:rPr lang="en-US" sz="1200" kern="1200" dirty="0" smtClean="0">
                <a:solidFill>
                  <a:schemeClr val="tx1"/>
                </a:solidFill>
                <a:latin typeface="+mn-lt"/>
                <a:ea typeface="+mn-ea"/>
                <a:cs typeface="+mn-cs"/>
              </a:rPr>
              <a:t>  These types of facilities have grown quickly in recent years.  There are currently 216 organic processors or handlers in the state.</a:t>
            </a:r>
            <a:r>
              <a:rPr lang="en-US" sz="1200" kern="1200" baseline="30000" dirty="0" smtClean="0">
                <a:solidFill>
                  <a:schemeClr val="tx1"/>
                </a:solidFill>
                <a:latin typeface="+mn-lt"/>
                <a:ea typeface="+mn-ea"/>
                <a:cs typeface="+mn-cs"/>
              </a:rPr>
              <a:t>24</a:t>
            </a:r>
            <a:r>
              <a:rPr lang="en-US" sz="1200" kern="1200" dirty="0" smtClean="0">
                <a:solidFill>
                  <a:schemeClr val="tx1"/>
                </a:solidFill>
                <a:latin typeface="+mn-lt"/>
                <a:ea typeface="+mn-ea"/>
                <a:cs typeface="+mn-cs"/>
              </a:rPr>
              <a:t>  Roughly a third process dairy or cheese  products.  The location of organic farms, processors and handlers is shown in Figure 14.</a:t>
            </a:r>
            <a:r>
              <a:rPr lang="en-US" sz="1200" kern="1200" baseline="300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Southwestern Wisconsin remains the hub of organic production due in large part to the Coulee Region Organic Producer Pools (CROPP).  This is the largest farmers’ cooperative in the nation and the largest source of organic milk.  CROPP markets products under the Organic Valley label and also sells some milk to other companies.  CROPP formed in 1988 with seven Wisconsin farms and has grown to include 1,652 farms across the country.</a:t>
            </a:r>
            <a:r>
              <a:rPr lang="en-US" sz="1200" kern="1200" baseline="30000" dirty="0" smtClean="0">
                <a:solidFill>
                  <a:schemeClr val="tx1"/>
                </a:solidFill>
                <a:latin typeface="+mn-lt"/>
                <a:ea typeface="+mn-ea"/>
                <a:cs typeface="+mn-cs"/>
              </a:rPr>
              <a:t>26</a:t>
            </a:r>
            <a:r>
              <a:rPr lang="en-US" sz="1200" kern="1200" dirty="0" smtClean="0">
                <a:solidFill>
                  <a:schemeClr val="tx1"/>
                </a:solidFill>
                <a:latin typeface="+mn-lt"/>
                <a:ea typeface="+mn-ea"/>
                <a:cs typeface="+mn-cs"/>
              </a:rPr>
              <a:t>  Figure 15 shows the expansion of organic dairy farms in the six county region surrounding CROPP.  The number of organic dairies expanded from five in 1998 to 131 in 2008.</a:t>
            </a:r>
            <a:r>
              <a:rPr lang="en-US" sz="1200" kern="1200" baseline="30000" dirty="0" smtClean="0">
                <a:solidFill>
                  <a:schemeClr val="tx1"/>
                </a:solidFill>
                <a:latin typeface="+mn-lt"/>
                <a:ea typeface="+mn-ea"/>
                <a:cs typeface="+mn-cs"/>
              </a:rPr>
              <a:t>27</a:t>
            </a:r>
            <a:r>
              <a:rPr lang="en-US" sz="1200" kern="1200" dirty="0" smtClean="0">
                <a:solidFill>
                  <a:schemeClr val="tx1"/>
                </a:solidFill>
                <a:latin typeface="+mn-lt"/>
                <a:ea typeface="+mn-ea"/>
                <a:cs typeface="+mn-cs"/>
              </a:rPr>
              <a:t>  As shown in Figure 16, milk prices paid by CROPP/Organic Valley are consistently higher and more stable than conventional milk prices, likely contributing to the rapid expansion of organic dairy farms in this region. </a:t>
            </a:r>
          </a:p>
          <a:p>
            <a:r>
              <a:rPr lang="en-US" sz="1200" kern="1200" dirty="0" smtClean="0">
                <a:solidFill>
                  <a:schemeClr val="tx1"/>
                </a:solidFill>
                <a:latin typeface="+mn-lt"/>
                <a:ea typeface="+mn-ea"/>
                <a:cs typeface="+mn-cs"/>
              </a:rPr>
              <a:t> </a:t>
            </a:r>
          </a:p>
          <a:p>
            <a:r>
              <a:rPr lang="en-US" sz="1200" kern="1200" baseline="30000" dirty="0" smtClean="0">
                <a:solidFill>
                  <a:schemeClr val="tx1"/>
                </a:solidFill>
                <a:latin typeface="+mn-lt"/>
                <a:ea typeface="+mn-ea"/>
                <a:cs typeface="+mn-cs"/>
              </a:rPr>
              <a:t>23</a:t>
            </a:r>
            <a:r>
              <a:rPr lang="en-US" sz="1200" kern="1200" dirty="0" smtClean="0">
                <a:solidFill>
                  <a:schemeClr val="tx1"/>
                </a:solidFill>
                <a:latin typeface="+mn-lt"/>
                <a:ea typeface="+mn-ea"/>
                <a:cs typeface="+mn-cs"/>
              </a:rPr>
              <a:t> Center for Integrated Agricultural Systems. Organic Agriculture in Wisconsin: 2007 and 2009 Status Reports. www.cias.wisc.edu/economics</a:t>
            </a:r>
          </a:p>
          <a:p>
            <a:r>
              <a:rPr lang="en-US" sz="1200" kern="1200" baseline="30000" dirty="0" smtClean="0">
                <a:solidFill>
                  <a:schemeClr val="tx1"/>
                </a:solidFill>
                <a:latin typeface="+mn-lt"/>
                <a:ea typeface="+mn-ea"/>
                <a:cs typeface="+mn-cs"/>
              </a:rPr>
              <a:t>24</a:t>
            </a:r>
            <a:r>
              <a:rPr lang="en-US" sz="1200" kern="1200" dirty="0" smtClean="0">
                <a:solidFill>
                  <a:schemeClr val="tx1"/>
                </a:solidFill>
                <a:latin typeface="+mn-lt"/>
                <a:ea typeface="+mn-ea"/>
                <a:cs typeface="+mn-cs"/>
              </a:rPr>
              <a:t> U.S. Department of Agriculture, Agricultural Marketing Program. National Organic Program. 2010, 2008, 2002. www.ers.usda.gov/Data/Organic/#statedata</a:t>
            </a:r>
          </a:p>
          <a:p>
            <a:r>
              <a:rPr lang="en-US" sz="1200" kern="1200" baseline="30000" dirty="0" smtClean="0">
                <a:solidFill>
                  <a:schemeClr val="tx1"/>
                </a:solidFill>
                <a:latin typeface="+mn-lt"/>
                <a:ea typeface="+mn-ea"/>
                <a:cs typeface="+mn-cs"/>
              </a:rPr>
              <a:t>25</a:t>
            </a:r>
            <a:r>
              <a:rPr lang="en-US" sz="1200" kern="1200" dirty="0" smtClean="0">
                <a:solidFill>
                  <a:schemeClr val="tx1"/>
                </a:solidFill>
                <a:latin typeface="+mn-lt"/>
                <a:ea typeface="+mn-ea"/>
                <a:cs typeface="+mn-cs"/>
              </a:rPr>
              <a:t> U.S. Department of Agriculture.  2008 Organic Survey. www.agcensus.usda.gov/Publications/2007/Online_Highlights/Organics/</a:t>
            </a:r>
          </a:p>
          <a:p>
            <a:r>
              <a:rPr lang="en-US" sz="1200" kern="1200" baseline="30000" dirty="0" smtClean="0">
                <a:solidFill>
                  <a:schemeClr val="tx1"/>
                </a:solidFill>
                <a:latin typeface="+mn-lt"/>
                <a:ea typeface="+mn-ea"/>
                <a:cs typeface="+mn-cs"/>
              </a:rPr>
              <a:t>26</a:t>
            </a:r>
            <a:r>
              <a:rPr lang="en-US" sz="1200" kern="1200" dirty="0" smtClean="0">
                <a:solidFill>
                  <a:schemeClr val="tx1"/>
                </a:solidFill>
                <a:latin typeface="+mn-lt"/>
                <a:ea typeface="+mn-ea"/>
                <a:cs typeface="+mn-cs"/>
              </a:rPr>
              <a:t> Organic Valley website. www.organicvalley.coop Accessed March 2010.</a:t>
            </a:r>
          </a:p>
          <a:p>
            <a:r>
              <a:rPr lang="en-US" sz="1200" kern="1200" baseline="30000" dirty="0" smtClean="0">
                <a:solidFill>
                  <a:schemeClr val="tx1"/>
                </a:solidFill>
                <a:latin typeface="+mn-lt"/>
                <a:ea typeface="+mn-ea"/>
                <a:cs typeface="+mn-cs"/>
              </a:rPr>
              <a:t>27</a:t>
            </a:r>
            <a:r>
              <a:rPr lang="en-US" sz="1200" kern="1200" dirty="0" smtClean="0">
                <a:solidFill>
                  <a:schemeClr val="tx1"/>
                </a:solidFill>
                <a:latin typeface="+mn-lt"/>
                <a:ea typeface="+mn-ea"/>
                <a:cs typeface="+mn-cs"/>
              </a:rPr>
              <a:t> Jesse, Ed (ed.). Status of Wisconsin Agriculture, 2010. Department of Agricultural and Applied Economics, UW-Madison/Extension. www.aae.wisc.edu/pubs/status/docs/status2010.pdf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1" i="1" kern="1200" dirty="0" smtClean="0">
                <a:solidFill>
                  <a:schemeClr val="tx1"/>
                </a:solidFill>
                <a:latin typeface="+mn-lt"/>
                <a:ea typeface="+mn-ea"/>
                <a:cs typeface="+mn-cs"/>
              </a:rPr>
              <a:t>Pay Price for Organic vs Conventional Milk</a:t>
            </a:r>
            <a:r>
              <a:rPr lang="en-US" sz="1200" kern="1200" baseline="30000" dirty="0" smtClean="0">
                <a:solidFill>
                  <a:schemeClr val="tx1"/>
                </a:solidFill>
                <a:latin typeface="+mn-lt"/>
                <a:ea typeface="+mn-ea"/>
                <a:cs typeface="+mn-cs"/>
              </a:rPr>
              <a:t>27</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Data Source</a:t>
            </a:r>
            <a:r>
              <a:rPr lang="en-US" sz="1200" kern="1200" dirty="0" smtClean="0">
                <a:solidFill>
                  <a:schemeClr val="tx1"/>
                </a:solidFill>
                <a:latin typeface="+mn-lt"/>
                <a:ea typeface="+mn-ea"/>
                <a:cs typeface="+mn-cs"/>
              </a:rPr>
              <a:t> </a:t>
            </a:r>
            <a:r>
              <a:rPr lang="en-US" sz="1200" kern="1200" baseline="30000" dirty="0" smtClean="0">
                <a:solidFill>
                  <a:schemeClr val="tx1"/>
                </a:solidFill>
                <a:latin typeface="+mn-lt"/>
                <a:ea typeface="+mn-ea"/>
                <a:cs typeface="+mn-cs"/>
              </a:rPr>
              <a:t>27</a:t>
            </a:r>
            <a:r>
              <a:rPr lang="en-US" sz="1200" kern="1200" dirty="0" smtClean="0">
                <a:solidFill>
                  <a:schemeClr val="tx1"/>
                </a:solidFill>
                <a:latin typeface="+mn-lt"/>
                <a:ea typeface="+mn-ea"/>
                <a:cs typeface="+mn-cs"/>
              </a:rPr>
              <a:t> Jesse, Ed (ed.). Status of Wisconsin Agriculture, 2010. Department of Agricultural and Applied Economics, UW-Madison/Extension. www.aae.wisc.edu/pubs/status/docs/status2010.pdf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national organic industry is booming.  Organic sales expanded at a rate of 20 percent per year from the early 1990s through 2007.  As a result of the economic downturn sales growth has since slowed.  It was estimated at 17 percent in 2008 and 5.5 percent in 2009.</a:t>
            </a:r>
            <a:r>
              <a:rPr lang="en-US" sz="1200" kern="1200" baseline="30000" dirty="0" smtClean="0">
                <a:solidFill>
                  <a:schemeClr val="tx1"/>
                </a:solidFill>
                <a:latin typeface="+mn-lt"/>
                <a:ea typeface="+mn-ea"/>
                <a:cs typeface="+mn-cs"/>
              </a:rPr>
              <a:t>23</a:t>
            </a:r>
            <a:r>
              <a:rPr lang="en-US" sz="1200" kern="1200" dirty="0" smtClean="0">
                <a:solidFill>
                  <a:schemeClr val="tx1"/>
                </a:solidFill>
                <a:latin typeface="+mn-lt"/>
                <a:ea typeface="+mn-ea"/>
                <a:cs typeface="+mn-cs"/>
              </a:rPr>
              <a:t>  As shown in Figure 13, organic agriculture in Wisconsin has also grown rapidly.  Over the last decade, the number of organic farms and acres roughly doubled, while organic product sales increased five-fold.  In 2007, organic agriculture constituted 1 percent of total farms and acres, and 1.5 percent of agricultural sales.</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organic farms produce a diverse array of products.  Sixty-four percent of organic sales are derived from milk, 13 percent from other livestock, 16 percent from field crops, and 7 percent from fruits and vegetables.</a:t>
            </a:r>
            <a:r>
              <a:rPr lang="en-US" sz="1200" kern="1200" baseline="30000" dirty="0" smtClean="0">
                <a:solidFill>
                  <a:schemeClr val="tx1"/>
                </a:solidFill>
                <a:latin typeface="+mn-lt"/>
                <a:ea typeface="+mn-ea"/>
                <a:cs typeface="+mn-cs"/>
              </a:rPr>
              <a:t>25</a:t>
            </a:r>
            <a:r>
              <a:rPr lang="en-US" sz="1200" kern="1200" dirty="0" smtClean="0">
                <a:solidFill>
                  <a:schemeClr val="tx1"/>
                </a:solidFill>
                <a:latin typeface="+mn-lt"/>
                <a:ea typeface="+mn-ea"/>
                <a:cs typeface="+mn-cs"/>
              </a:rPr>
              <a:t>  In terms of farm size, the majority of organic crop, livestock and dairy farms have 100 or more acres of farmable land.  Organic vegetable and poultry farms tend to be more diverse in size.</a:t>
            </a:r>
            <a:r>
              <a:rPr lang="en-US" sz="1200" kern="1200" baseline="30000" dirty="0" smtClean="0">
                <a:solidFill>
                  <a:schemeClr val="tx1"/>
                </a:solidFill>
                <a:latin typeface="+mn-lt"/>
                <a:ea typeface="+mn-ea"/>
                <a:cs typeface="+mn-cs"/>
              </a:rPr>
              <a:t>23</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Expanding the organic industry is likely dependent on increasing the number of organic food processors and handlers.  Currently, about two-thirds of all organic sales in Wisconsin go directly to organic growers’ cooperatives, processors, mills and packers.</a:t>
            </a:r>
            <a:r>
              <a:rPr lang="en-US" sz="1200" kern="1200" baseline="30000" dirty="0" smtClean="0">
                <a:solidFill>
                  <a:schemeClr val="tx1"/>
                </a:solidFill>
                <a:latin typeface="+mn-lt"/>
                <a:ea typeface="+mn-ea"/>
                <a:cs typeface="+mn-cs"/>
              </a:rPr>
              <a:t>25</a:t>
            </a:r>
            <a:r>
              <a:rPr lang="en-US" sz="1200" kern="1200" dirty="0" smtClean="0">
                <a:solidFill>
                  <a:schemeClr val="tx1"/>
                </a:solidFill>
                <a:latin typeface="+mn-lt"/>
                <a:ea typeface="+mn-ea"/>
                <a:cs typeface="+mn-cs"/>
              </a:rPr>
              <a:t>  These types of facilities have grown quickly in recent years.  There are currently 216 organic processors or handlers in the state.</a:t>
            </a:r>
            <a:r>
              <a:rPr lang="en-US" sz="1200" kern="1200" baseline="30000" dirty="0" smtClean="0">
                <a:solidFill>
                  <a:schemeClr val="tx1"/>
                </a:solidFill>
                <a:latin typeface="+mn-lt"/>
                <a:ea typeface="+mn-ea"/>
                <a:cs typeface="+mn-cs"/>
              </a:rPr>
              <a:t>24</a:t>
            </a:r>
            <a:r>
              <a:rPr lang="en-US" sz="1200" kern="1200" dirty="0" smtClean="0">
                <a:solidFill>
                  <a:schemeClr val="tx1"/>
                </a:solidFill>
                <a:latin typeface="+mn-lt"/>
                <a:ea typeface="+mn-ea"/>
                <a:cs typeface="+mn-cs"/>
              </a:rPr>
              <a:t>  Roughly a third process dairy or cheese  products.  The location of organic farms, processors and handlers is shown in Figure 14.</a:t>
            </a:r>
            <a:r>
              <a:rPr lang="en-US" sz="1200" kern="1200" baseline="300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Southwestern Wisconsin remains the hub of organic production due in large part to the Coulee Region Organic Producer Pools (CROPP).  This is the largest farmers’ cooperative in the nation and the largest source of organic milk.  CROPP markets products under the Organic Valley label and also sells some milk to other companies.  CROPP formed in 1988 with seven Wisconsin farms and has grown to include 1,652 farms across the country.</a:t>
            </a:r>
            <a:r>
              <a:rPr lang="en-US" sz="1200" kern="1200" baseline="30000" dirty="0" smtClean="0">
                <a:solidFill>
                  <a:schemeClr val="tx1"/>
                </a:solidFill>
                <a:latin typeface="+mn-lt"/>
                <a:ea typeface="+mn-ea"/>
                <a:cs typeface="+mn-cs"/>
              </a:rPr>
              <a:t>26</a:t>
            </a:r>
            <a:r>
              <a:rPr lang="en-US" sz="1200" kern="1200" dirty="0" smtClean="0">
                <a:solidFill>
                  <a:schemeClr val="tx1"/>
                </a:solidFill>
                <a:latin typeface="+mn-lt"/>
                <a:ea typeface="+mn-ea"/>
                <a:cs typeface="+mn-cs"/>
              </a:rPr>
              <a:t>  Figure 15 shows the expansion of organic dairy farms in the six county region surrounding CROPP.  The number of organic dairies expanded from five in 1998 to 131 in 2008.</a:t>
            </a:r>
            <a:r>
              <a:rPr lang="en-US" sz="1200" kern="1200" baseline="30000" dirty="0" smtClean="0">
                <a:solidFill>
                  <a:schemeClr val="tx1"/>
                </a:solidFill>
                <a:latin typeface="+mn-lt"/>
                <a:ea typeface="+mn-ea"/>
                <a:cs typeface="+mn-cs"/>
              </a:rPr>
              <a:t>27</a:t>
            </a:r>
            <a:r>
              <a:rPr lang="en-US" sz="1200" kern="1200" dirty="0" smtClean="0">
                <a:solidFill>
                  <a:schemeClr val="tx1"/>
                </a:solidFill>
                <a:latin typeface="+mn-lt"/>
                <a:ea typeface="+mn-ea"/>
                <a:cs typeface="+mn-cs"/>
              </a:rPr>
              <a:t>  As shown in Figure 16, milk prices paid by CROPP/Organic Valley are consistently higher and more stable than conventional milk prices, likely contributing to the rapid expansion of organic dairy farms in this region. </a:t>
            </a:r>
          </a:p>
          <a:p>
            <a:r>
              <a:rPr lang="en-US" sz="1200" kern="1200" dirty="0" smtClean="0">
                <a:solidFill>
                  <a:schemeClr val="tx1"/>
                </a:solidFill>
                <a:latin typeface="+mn-lt"/>
                <a:ea typeface="+mn-ea"/>
                <a:cs typeface="+mn-cs"/>
              </a:rPr>
              <a:t> </a:t>
            </a:r>
          </a:p>
          <a:p>
            <a:r>
              <a:rPr lang="en-US" sz="1200" kern="1200" baseline="30000" dirty="0" smtClean="0">
                <a:solidFill>
                  <a:schemeClr val="tx1"/>
                </a:solidFill>
                <a:latin typeface="+mn-lt"/>
                <a:ea typeface="+mn-ea"/>
                <a:cs typeface="+mn-cs"/>
              </a:rPr>
              <a:t>23</a:t>
            </a:r>
            <a:r>
              <a:rPr lang="en-US" sz="1200" kern="1200" dirty="0" smtClean="0">
                <a:solidFill>
                  <a:schemeClr val="tx1"/>
                </a:solidFill>
                <a:latin typeface="+mn-lt"/>
                <a:ea typeface="+mn-ea"/>
                <a:cs typeface="+mn-cs"/>
              </a:rPr>
              <a:t> Center for Integrated Agricultural Systems. Organic Agriculture in Wisconsin: 2007 and 2009 Status Reports. www.cias.wisc.edu/economics</a:t>
            </a:r>
          </a:p>
          <a:p>
            <a:r>
              <a:rPr lang="en-US" sz="1200" kern="1200" baseline="30000" dirty="0" smtClean="0">
                <a:solidFill>
                  <a:schemeClr val="tx1"/>
                </a:solidFill>
                <a:latin typeface="+mn-lt"/>
                <a:ea typeface="+mn-ea"/>
                <a:cs typeface="+mn-cs"/>
              </a:rPr>
              <a:t>24</a:t>
            </a:r>
            <a:r>
              <a:rPr lang="en-US" sz="1200" kern="1200" dirty="0" smtClean="0">
                <a:solidFill>
                  <a:schemeClr val="tx1"/>
                </a:solidFill>
                <a:latin typeface="+mn-lt"/>
                <a:ea typeface="+mn-ea"/>
                <a:cs typeface="+mn-cs"/>
              </a:rPr>
              <a:t> U.S. Department of Agriculture, Agricultural Marketing Program. National Organic Program. 2010, 2008, 2002. www.ers.usda.gov/Data/Organic/#statedata</a:t>
            </a:r>
          </a:p>
          <a:p>
            <a:r>
              <a:rPr lang="en-US" sz="1200" kern="1200" baseline="30000" dirty="0" smtClean="0">
                <a:solidFill>
                  <a:schemeClr val="tx1"/>
                </a:solidFill>
                <a:latin typeface="+mn-lt"/>
                <a:ea typeface="+mn-ea"/>
                <a:cs typeface="+mn-cs"/>
              </a:rPr>
              <a:t>25</a:t>
            </a:r>
            <a:r>
              <a:rPr lang="en-US" sz="1200" kern="1200" dirty="0" smtClean="0">
                <a:solidFill>
                  <a:schemeClr val="tx1"/>
                </a:solidFill>
                <a:latin typeface="+mn-lt"/>
                <a:ea typeface="+mn-ea"/>
                <a:cs typeface="+mn-cs"/>
              </a:rPr>
              <a:t> U.S. Department of Agriculture.  2008 Organic Survey. www.agcensus.usda.gov/Publications/2007/Online_Highlights/Organics/</a:t>
            </a:r>
          </a:p>
          <a:p>
            <a:r>
              <a:rPr lang="en-US" sz="1200" kern="1200" baseline="30000" dirty="0" smtClean="0">
                <a:solidFill>
                  <a:schemeClr val="tx1"/>
                </a:solidFill>
                <a:latin typeface="+mn-lt"/>
                <a:ea typeface="+mn-ea"/>
                <a:cs typeface="+mn-cs"/>
              </a:rPr>
              <a:t>26</a:t>
            </a:r>
            <a:r>
              <a:rPr lang="en-US" sz="1200" kern="1200" dirty="0" smtClean="0">
                <a:solidFill>
                  <a:schemeClr val="tx1"/>
                </a:solidFill>
                <a:latin typeface="+mn-lt"/>
                <a:ea typeface="+mn-ea"/>
                <a:cs typeface="+mn-cs"/>
              </a:rPr>
              <a:t> Organic Valley website. www.organicvalley.coop Accessed March 2010.</a:t>
            </a:r>
          </a:p>
          <a:p>
            <a:r>
              <a:rPr lang="en-US" sz="1200" kern="1200" baseline="30000" dirty="0" smtClean="0">
                <a:solidFill>
                  <a:schemeClr val="tx1"/>
                </a:solidFill>
                <a:latin typeface="+mn-lt"/>
                <a:ea typeface="+mn-ea"/>
                <a:cs typeface="+mn-cs"/>
              </a:rPr>
              <a:t>27</a:t>
            </a:r>
            <a:r>
              <a:rPr lang="en-US" sz="1200" kern="1200" dirty="0" smtClean="0">
                <a:solidFill>
                  <a:schemeClr val="tx1"/>
                </a:solidFill>
                <a:latin typeface="+mn-lt"/>
                <a:ea typeface="+mn-ea"/>
                <a:cs typeface="+mn-cs"/>
              </a:rPr>
              <a:t> Jesse, Ed (ed.). Status of Wisconsin Agriculture, 2010. Department of Agricultural and Applied Economics, UW-Madison/Extension. www.aae.wisc.edu/pubs/status/docs/status2010.pdf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1" i="1" kern="1200" dirty="0" smtClean="0">
                <a:solidFill>
                  <a:schemeClr val="tx1"/>
                </a:solidFill>
                <a:latin typeface="+mn-lt"/>
                <a:ea typeface="+mn-ea"/>
                <a:cs typeface="+mn-cs"/>
              </a:rPr>
              <a:t>Spatial Expansion of Organic Dairy Farms in Southwestern Wisconsin</a:t>
            </a:r>
            <a:r>
              <a:rPr lang="en-US" sz="1200" kern="1200" baseline="30000" dirty="0" smtClean="0">
                <a:solidFill>
                  <a:schemeClr val="tx1"/>
                </a:solidFill>
                <a:latin typeface="+mn-lt"/>
                <a:ea typeface="+mn-ea"/>
                <a:cs typeface="+mn-cs"/>
              </a:rPr>
              <a:t>27</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Data Source</a:t>
            </a:r>
            <a:r>
              <a:rPr lang="en-US" sz="1200" kern="1200" dirty="0" smtClean="0">
                <a:solidFill>
                  <a:schemeClr val="tx1"/>
                </a:solidFill>
                <a:latin typeface="+mn-lt"/>
                <a:ea typeface="+mn-ea"/>
                <a:cs typeface="+mn-cs"/>
              </a:rPr>
              <a:t> </a:t>
            </a:r>
            <a:r>
              <a:rPr lang="en-US" sz="1200" kern="1200" baseline="30000" dirty="0" smtClean="0">
                <a:solidFill>
                  <a:schemeClr val="tx1"/>
                </a:solidFill>
                <a:latin typeface="+mn-lt"/>
                <a:ea typeface="+mn-ea"/>
                <a:cs typeface="+mn-cs"/>
              </a:rPr>
              <a:t>27</a:t>
            </a:r>
            <a:r>
              <a:rPr lang="en-US" sz="1200" kern="1200" dirty="0" smtClean="0">
                <a:solidFill>
                  <a:schemeClr val="tx1"/>
                </a:solidFill>
                <a:latin typeface="+mn-lt"/>
                <a:ea typeface="+mn-ea"/>
                <a:cs typeface="+mn-cs"/>
              </a:rPr>
              <a:t> Jesse, Ed (ed.). Status of Wisconsin Agriculture, 2010. Department of Agricultural and Applied Economics, UW-Madison/Extension. www.aae.wisc.edu/pubs/status/docs/status2010.pdf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national organic industry is booming.  Organic sales expanded at a rate of 20 percent per year from the early 1990s through 2007.  As a result of the economic downturn sales growth has since slowed.  It was estimated at 17 percent in 2008 and 5.5 percent in 2009.</a:t>
            </a:r>
            <a:r>
              <a:rPr lang="en-US" sz="1200" kern="1200" baseline="30000" dirty="0" smtClean="0">
                <a:solidFill>
                  <a:schemeClr val="tx1"/>
                </a:solidFill>
                <a:latin typeface="+mn-lt"/>
                <a:ea typeface="+mn-ea"/>
                <a:cs typeface="+mn-cs"/>
              </a:rPr>
              <a:t>23</a:t>
            </a:r>
            <a:r>
              <a:rPr lang="en-US" sz="1200" kern="1200" dirty="0" smtClean="0">
                <a:solidFill>
                  <a:schemeClr val="tx1"/>
                </a:solidFill>
                <a:latin typeface="+mn-lt"/>
                <a:ea typeface="+mn-ea"/>
                <a:cs typeface="+mn-cs"/>
              </a:rPr>
              <a:t>  As shown in Figure 13, organic agriculture in Wisconsin has also grown rapidly.  Over the last decade, the number of organic farms and acres roughly doubled, while organic product sales increased five-fold.  In 2007, organic agriculture constituted 1 percent of total farms and acres, and 1.5 percent of agricultural sales.</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organic farms produce a diverse array of products.  Sixty-four percent of organic sales are derived from milk, 13 percent from other livestock, 16 percent from field crops, and 7 percent from fruits and vegetables.</a:t>
            </a:r>
            <a:r>
              <a:rPr lang="en-US" sz="1200" kern="1200" baseline="30000" dirty="0" smtClean="0">
                <a:solidFill>
                  <a:schemeClr val="tx1"/>
                </a:solidFill>
                <a:latin typeface="+mn-lt"/>
                <a:ea typeface="+mn-ea"/>
                <a:cs typeface="+mn-cs"/>
              </a:rPr>
              <a:t>25</a:t>
            </a:r>
            <a:r>
              <a:rPr lang="en-US" sz="1200" kern="1200" dirty="0" smtClean="0">
                <a:solidFill>
                  <a:schemeClr val="tx1"/>
                </a:solidFill>
                <a:latin typeface="+mn-lt"/>
                <a:ea typeface="+mn-ea"/>
                <a:cs typeface="+mn-cs"/>
              </a:rPr>
              <a:t>  In terms of farm size, the majority of organic crop, livestock and dairy farms have 100 or more acres of farmable land.  Organic vegetable and poultry farms tend to be more diverse in size.</a:t>
            </a:r>
            <a:r>
              <a:rPr lang="en-US" sz="1200" kern="1200" baseline="30000" dirty="0" smtClean="0">
                <a:solidFill>
                  <a:schemeClr val="tx1"/>
                </a:solidFill>
                <a:latin typeface="+mn-lt"/>
                <a:ea typeface="+mn-ea"/>
                <a:cs typeface="+mn-cs"/>
              </a:rPr>
              <a:t>23</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Expanding the organic industry is likely dependent on increasing the number of organic food processors and handlers.  Currently, about two-thirds of all organic sales in Wisconsin go directly to organic growers’ cooperatives, processors, mills and packers.</a:t>
            </a:r>
            <a:r>
              <a:rPr lang="en-US" sz="1200" kern="1200" baseline="30000" dirty="0" smtClean="0">
                <a:solidFill>
                  <a:schemeClr val="tx1"/>
                </a:solidFill>
                <a:latin typeface="+mn-lt"/>
                <a:ea typeface="+mn-ea"/>
                <a:cs typeface="+mn-cs"/>
              </a:rPr>
              <a:t>25</a:t>
            </a:r>
            <a:r>
              <a:rPr lang="en-US" sz="1200" kern="1200" dirty="0" smtClean="0">
                <a:solidFill>
                  <a:schemeClr val="tx1"/>
                </a:solidFill>
                <a:latin typeface="+mn-lt"/>
                <a:ea typeface="+mn-ea"/>
                <a:cs typeface="+mn-cs"/>
              </a:rPr>
              <a:t>  These types of facilities have grown quickly in recent years.  There are currently 216 organic processors or handlers in the state.</a:t>
            </a:r>
            <a:r>
              <a:rPr lang="en-US" sz="1200" kern="1200" baseline="30000" dirty="0" smtClean="0">
                <a:solidFill>
                  <a:schemeClr val="tx1"/>
                </a:solidFill>
                <a:latin typeface="+mn-lt"/>
                <a:ea typeface="+mn-ea"/>
                <a:cs typeface="+mn-cs"/>
              </a:rPr>
              <a:t>24</a:t>
            </a:r>
            <a:r>
              <a:rPr lang="en-US" sz="1200" kern="1200" dirty="0" smtClean="0">
                <a:solidFill>
                  <a:schemeClr val="tx1"/>
                </a:solidFill>
                <a:latin typeface="+mn-lt"/>
                <a:ea typeface="+mn-ea"/>
                <a:cs typeface="+mn-cs"/>
              </a:rPr>
              <a:t>  Roughly a third process dairy or cheese  products.  The location of organic farms, processors and handlers is shown in Figure 14.</a:t>
            </a:r>
            <a:r>
              <a:rPr lang="en-US" sz="1200" kern="1200" baseline="300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Southwestern Wisconsin remains the hub of organic production due in large part to the Coulee Region Organic Producer Pools (CROPP).  This is the largest farmers’ cooperative in the nation and the largest source of organic milk.  CROPP markets products under the Organic Valley label and also sells some milk to other companies.  CROPP formed in 1988 with seven Wisconsin farms and has grown to include 1,652 farms across the country.</a:t>
            </a:r>
            <a:r>
              <a:rPr lang="en-US" sz="1200" kern="1200" baseline="30000" dirty="0" smtClean="0">
                <a:solidFill>
                  <a:schemeClr val="tx1"/>
                </a:solidFill>
                <a:latin typeface="+mn-lt"/>
                <a:ea typeface="+mn-ea"/>
                <a:cs typeface="+mn-cs"/>
              </a:rPr>
              <a:t>26</a:t>
            </a:r>
            <a:r>
              <a:rPr lang="en-US" sz="1200" kern="1200" dirty="0" smtClean="0">
                <a:solidFill>
                  <a:schemeClr val="tx1"/>
                </a:solidFill>
                <a:latin typeface="+mn-lt"/>
                <a:ea typeface="+mn-ea"/>
                <a:cs typeface="+mn-cs"/>
              </a:rPr>
              <a:t>  Figure 15 shows the expansion of organic dairy farms in the six county region surrounding CROPP.  The number of organic dairies expanded from five in 1998 to 131 in 2008.</a:t>
            </a:r>
            <a:r>
              <a:rPr lang="en-US" sz="1200" kern="1200" baseline="30000" dirty="0" smtClean="0">
                <a:solidFill>
                  <a:schemeClr val="tx1"/>
                </a:solidFill>
                <a:latin typeface="+mn-lt"/>
                <a:ea typeface="+mn-ea"/>
                <a:cs typeface="+mn-cs"/>
              </a:rPr>
              <a:t>27</a:t>
            </a:r>
            <a:r>
              <a:rPr lang="en-US" sz="1200" kern="1200" dirty="0" smtClean="0">
                <a:solidFill>
                  <a:schemeClr val="tx1"/>
                </a:solidFill>
                <a:latin typeface="+mn-lt"/>
                <a:ea typeface="+mn-ea"/>
                <a:cs typeface="+mn-cs"/>
              </a:rPr>
              <a:t>  As shown in Figure 16, milk prices paid by CROPP/Organic Valley are consistently higher and more stable than conventional milk prices, likely contributing to the rapid expansion of organic dairy farms in this region. </a:t>
            </a:r>
          </a:p>
          <a:p>
            <a:r>
              <a:rPr lang="en-US" sz="1200" kern="1200" dirty="0" smtClean="0">
                <a:solidFill>
                  <a:schemeClr val="tx1"/>
                </a:solidFill>
                <a:latin typeface="+mn-lt"/>
                <a:ea typeface="+mn-ea"/>
                <a:cs typeface="+mn-cs"/>
              </a:rPr>
              <a:t> </a:t>
            </a:r>
          </a:p>
          <a:p>
            <a:r>
              <a:rPr lang="en-US" sz="1200" kern="1200" baseline="30000" dirty="0" smtClean="0">
                <a:solidFill>
                  <a:schemeClr val="tx1"/>
                </a:solidFill>
                <a:latin typeface="+mn-lt"/>
                <a:ea typeface="+mn-ea"/>
                <a:cs typeface="+mn-cs"/>
              </a:rPr>
              <a:t>23</a:t>
            </a:r>
            <a:r>
              <a:rPr lang="en-US" sz="1200" kern="1200" dirty="0" smtClean="0">
                <a:solidFill>
                  <a:schemeClr val="tx1"/>
                </a:solidFill>
                <a:latin typeface="+mn-lt"/>
                <a:ea typeface="+mn-ea"/>
                <a:cs typeface="+mn-cs"/>
              </a:rPr>
              <a:t> Center for Integrated Agricultural Systems. Organic Agriculture in Wisconsin: 2007 and 2009 Status Reports. www.cias.wisc.edu/economics</a:t>
            </a:r>
          </a:p>
          <a:p>
            <a:r>
              <a:rPr lang="en-US" sz="1200" kern="1200" baseline="30000" dirty="0" smtClean="0">
                <a:solidFill>
                  <a:schemeClr val="tx1"/>
                </a:solidFill>
                <a:latin typeface="+mn-lt"/>
                <a:ea typeface="+mn-ea"/>
                <a:cs typeface="+mn-cs"/>
              </a:rPr>
              <a:t>24</a:t>
            </a:r>
            <a:r>
              <a:rPr lang="en-US" sz="1200" kern="1200" dirty="0" smtClean="0">
                <a:solidFill>
                  <a:schemeClr val="tx1"/>
                </a:solidFill>
                <a:latin typeface="+mn-lt"/>
                <a:ea typeface="+mn-ea"/>
                <a:cs typeface="+mn-cs"/>
              </a:rPr>
              <a:t> U.S. Department of Agriculture, Agricultural Marketing Program. National Organic Program. 2010, 2008, 2002. www.ers.usda.gov/Data/Organic/#statedata</a:t>
            </a:r>
          </a:p>
          <a:p>
            <a:r>
              <a:rPr lang="en-US" sz="1200" kern="1200" baseline="30000" dirty="0" smtClean="0">
                <a:solidFill>
                  <a:schemeClr val="tx1"/>
                </a:solidFill>
                <a:latin typeface="+mn-lt"/>
                <a:ea typeface="+mn-ea"/>
                <a:cs typeface="+mn-cs"/>
              </a:rPr>
              <a:t>25</a:t>
            </a:r>
            <a:r>
              <a:rPr lang="en-US" sz="1200" kern="1200" dirty="0" smtClean="0">
                <a:solidFill>
                  <a:schemeClr val="tx1"/>
                </a:solidFill>
                <a:latin typeface="+mn-lt"/>
                <a:ea typeface="+mn-ea"/>
                <a:cs typeface="+mn-cs"/>
              </a:rPr>
              <a:t> U.S. Department of Agriculture.  2008 Organic Survey. www.agcensus.usda.gov/Publications/2007/Online_Highlights/Organics/</a:t>
            </a:r>
          </a:p>
          <a:p>
            <a:r>
              <a:rPr lang="en-US" sz="1200" kern="1200" baseline="30000" dirty="0" smtClean="0">
                <a:solidFill>
                  <a:schemeClr val="tx1"/>
                </a:solidFill>
                <a:latin typeface="+mn-lt"/>
                <a:ea typeface="+mn-ea"/>
                <a:cs typeface="+mn-cs"/>
              </a:rPr>
              <a:t>26</a:t>
            </a:r>
            <a:r>
              <a:rPr lang="en-US" sz="1200" kern="1200" dirty="0" smtClean="0">
                <a:solidFill>
                  <a:schemeClr val="tx1"/>
                </a:solidFill>
                <a:latin typeface="+mn-lt"/>
                <a:ea typeface="+mn-ea"/>
                <a:cs typeface="+mn-cs"/>
              </a:rPr>
              <a:t> Organic Valley website. www.organicvalley.coop Accessed March 2010.</a:t>
            </a:r>
          </a:p>
          <a:p>
            <a:r>
              <a:rPr lang="en-US" sz="1200" kern="1200" baseline="30000" dirty="0" smtClean="0">
                <a:solidFill>
                  <a:schemeClr val="tx1"/>
                </a:solidFill>
                <a:latin typeface="+mn-lt"/>
                <a:ea typeface="+mn-ea"/>
                <a:cs typeface="+mn-cs"/>
              </a:rPr>
              <a:t>27</a:t>
            </a:r>
            <a:r>
              <a:rPr lang="en-US" sz="1200" kern="1200" dirty="0" smtClean="0">
                <a:solidFill>
                  <a:schemeClr val="tx1"/>
                </a:solidFill>
                <a:latin typeface="+mn-lt"/>
                <a:ea typeface="+mn-ea"/>
                <a:cs typeface="+mn-cs"/>
              </a:rPr>
              <a:t> Jesse, Ed (ed.). Status of Wisconsin Agriculture, 2010. Department of Agricultural and Applied Economics, UW-Madison/Extension. www.aae.wisc.edu/pubs/status/docs/status2010.pdf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267300"/>
                </a:solidFill>
                <a:effectLst/>
                <a:latin typeface="Arial" pitchFamily="34" charset="0"/>
                <a:cs typeface="Arial" pitchFamily="34" charset="0"/>
              </a:rPr>
              <a:t>Location of </a:t>
            </a:r>
            <a:r>
              <a:rPr kumimoji="0" lang="en-US" sz="2000" b="1" i="1" u="none" strike="noStrike" cap="none" normalizeH="0" baseline="0" dirty="0" err="1" smtClean="0">
                <a:ln>
                  <a:noFill/>
                </a:ln>
                <a:solidFill>
                  <a:srgbClr val="267300"/>
                </a:solidFill>
                <a:effectLst/>
                <a:latin typeface="Arial" pitchFamily="34" charset="0"/>
                <a:cs typeface="Arial" pitchFamily="34" charset="0"/>
              </a:rPr>
              <a:t>Bioenergy</a:t>
            </a:r>
            <a:r>
              <a:rPr kumimoji="0" lang="en-US" sz="2000" b="1" i="1" u="none" strike="noStrike" cap="none" normalizeH="0" baseline="0" dirty="0" smtClean="0">
                <a:ln>
                  <a:noFill/>
                </a:ln>
                <a:solidFill>
                  <a:srgbClr val="267300"/>
                </a:solidFill>
                <a:effectLst/>
                <a:latin typeface="Arial" pitchFamily="34" charset="0"/>
                <a:cs typeface="Arial" pitchFamily="34" charset="0"/>
              </a:rPr>
              <a:t> Facilities </a:t>
            </a:r>
            <a:endParaRPr kumimoji="0" lang="en-US" sz="1400" b="1" i="1" u="none" strike="noStrike" cap="none" normalizeH="0" baseline="0" dirty="0" smtClean="0">
              <a:ln>
                <a:noFill/>
              </a:ln>
              <a:solidFill>
                <a:srgbClr val="267300"/>
              </a:solidFill>
              <a:effectLst/>
              <a:latin typeface="Arial" pitchFamily="34" charset="0"/>
              <a:cs typeface="Arial" pitchFamily="34"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200" b="0" i="1" u="none" strike="noStrike" cap="none" normalizeH="0" baseline="0" dirty="0" smtClean="0">
                <a:ln>
                  <a:noFill/>
                </a:ln>
                <a:solidFill>
                  <a:srgbClr val="267300"/>
                </a:solidFill>
                <a:effectLst/>
                <a:latin typeface="Arial" pitchFamily="34" charset="0"/>
                <a:cs typeface="Arial" pitchFamily="34" charset="0"/>
              </a:rPr>
              <a:t>This map shows the locations of biodiesel production sites,</a:t>
            </a:r>
            <a:r>
              <a:rPr kumimoji="0" lang="en-US" sz="1200" b="0" i="1" u="none" strike="noStrike" cap="none" normalizeH="0" baseline="30000" dirty="0" smtClean="0">
                <a:ln>
                  <a:noFill/>
                </a:ln>
                <a:solidFill>
                  <a:srgbClr val="267300"/>
                </a:solidFill>
                <a:effectLst/>
                <a:latin typeface="Arial" pitchFamily="34" charset="0"/>
                <a:cs typeface="Arial" pitchFamily="34" charset="0"/>
              </a:rPr>
              <a:t>34</a:t>
            </a:r>
            <a:r>
              <a:rPr kumimoji="0" lang="en-US" sz="1200" b="0" i="1" u="none" strike="noStrike" cap="none" normalizeH="0" baseline="0" dirty="0" smtClean="0">
                <a:ln>
                  <a:noFill/>
                </a:ln>
                <a:solidFill>
                  <a:srgbClr val="267300"/>
                </a:solidFill>
                <a:effectLst/>
                <a:latin typeface="Arial" pitchFamily="34" charset="0"/>
                <a:cs typeface="Arial" pitchFamily="34" charset="0"/>
              </a:rPr>
              <a:t> active and stalled commercial ethanol facilities,</a:t>
            </a:r>
            <a:r>
              <a:rPr kumimoji="0" lang="en-US" sz="1200" b="0" i="1" u="none" strike="noStrike" cap="none" normalizeH="0" baseline="30000" dirty="0" smtClean="0">
                <a:ln>
                  <a:noFill/>
                </a:ln>
                <a:solidFill>
                  <a:srgbClr val="267300"/>
                </a:solidFill>
                <a:effectLst/>
                <a:latin typeface="Arial" pitchFamily="34" charset="0"/>
                <a:cs typeface="Arial" pitchFamily="34" charset="0"/>
              </a:rPr>
              <a:t>35</a:t>
            </a:r>
            <a:r>
              <a:rPr kumimoji="0" lang="en-US" sz="1200" b="0" i="1" u="none" strike="noStrike" cap="none" normalizeH="0" baseline="0" dirty="0" smtClean="0">
                <a:ln>
                  <a:noFill/>
                </a:ln>
                <a:solidFill>
                  <a:srgbClr val="267300"/>
                </a:solidFill>
                <a:effectLst/>
                <a:latin typeface="Arial" pitchFamily="34" charset="0"/>
                <a:cs typeface="Arial" pitchFamily="34" charset="0"/>
              </a:rPr>
              <a:t> and farm-based anaerobic digesters.</a:t>
            </a:r>
            <a:r>
              <a:rPr kumimoji="0" lang="en-US" sz="1200" b="0" i="1" u="none" strike="noStrike" cap="none" normalizeH="0" baseline="30000" dirty="0" smtClean="0">
                <a:ln>
                  <a:noFill/>
                </a:ln>
                <a:solidFill>
                  <a:srgbClr val="267300"/>
                </a:solidFill>
                <a:effectLst/>
                <a:latin typeface="Arial" pitchFamily="34" charset="0"/>
                <a:cs typeface="Arial" pitchFamily="34" charset="0"/>
              </a:rPr>
              <a:t>32</a:t>
            </a:r>
            <a:r>
              <a:rPr kumimoji="0" lang="en-US" sz="1200" b="0" i="1" u="none" strike="noStrike" cap="none" normalizeH="0" baseline="0" dirty="0" smtClean="0">
                <a:ln>
                  <a:noFill/>
                </a:ln>
                <a:solidFill>
                  <a:srgbClr val="267300"/>
                </a:solidFill>
                <a:effectLst/>
                <a:latin typeface="Arial" pitchFamily="34" charset="0"/>
                <a:cs typeface="Arial" pitchFamily="34" charset="0"/>
              </a:rPr>
              <a:t> </a:t>
            </a:r>
          </a:p>
          <a:p>
            <a:r>
              <a:rPr kumimoji="0" lang="en-US" sz="1200" b="1" i="1" u="none" strike="noStrike" cap="none" normalizeH="0" baseline="0" dirty="0" smtClean="0">
                <a:ln>
                  <a:noFill/>
                </a:ln>
                <a:solidFill>
                  <a:srgbClr val="267300"/>
                </a:solidFill>
                <a:effectLst/>
                <a:latin typeface="Arial" pitchFamily="34" charset="0"/>
                <a:cs typeface="Arial" pitchFamily="34" charset="0"/>
              </a:rPr>
              <a:t>Data Sources</a:t>
            </a:r>
            <a:r>
              <a:rPr kumimoji="0" lang="en-US" sz="1200" b="0" i="1" u="none" strike="noStrike" cap="none" normalizeH="0" baseline="0" dirty="0" smtClean="0">
                <a:ln>
                  <a:noFill/>
                </a:ln>
                <a:solidFill>
                  <a:srgbClr val="267300"/>
                </a:solidFill>
                <a:effectLst/>
                <a:latin typeface="Arial" pitchFamily="34" charset="0"/>
                <a:cs typeface="Arial" pitchFamily="34" charset="0"/>
              </a:rPr>
              <a:t> </a:t>
            </a:r>
            <a:r>
              <a:rPr lang="en-US" sz="1200" kern="1200" baseline="30000" dirty="0" smtClean="0">
                <a:solidFill>
                  <a:schemeClr val="tx1"/>
                </a:solidFill>
                <a:latin typeface="+mn-lt"/>
                <a:ea typeface="+mn-ea"/>
                <a:cs typeface="+mn-cs"/>
              </a:rPr>
              <a:t>32</a:t>
            </a:r>
            <a:r>
              <a:rPr lang="en-US" sz="1200" kern="1200" dirty="0" smtClean="0">
                <a:solidFill>
                  <a:schemeClr val="tx1"/>
                </a:solidFill>
                <a:latin typeface="+mn-lt"/>
                <a:ea typeface="+mn-ea"/>
                <a:cs typeface="+mn-cs"/>
              </a:rPr>
              <a:t> U.S. EPA. Guide to Anaerobic Digesters. April 2010. www.epa.gov/agstar/operational.html#wi.</a:t>
            </a:r>
          </a:p>
          <a:p>
            <a:r>
              <a:rPr lang="en-US" sz="1200" kern="1200" baseline="300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 Wisconsin Office of Energy Independence. 2009. Wisconsin Biodiesel Production Facilities. http://energyindependence.wi.gov/docview.asp?docid=12005&amp;locid=160</a:t>
            </a:r>
          </a:p>
          <a:p>
            <a:r>
              <a:rPr lang="en-US" sz="1200" kern="1200" baseline="30000" dirty="0" smtClean="0">
                <a:solidFill>
                  <a:schemeClr val="tx1"/>
                </a:solidFill>
                <a:latin typeface="+mn-lt"/>
                <a:ea typeface="+mn-ea"/>
                <a:cs typeface="+mn-cs"/>
              </a:rPr>
              <a:t>35</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Kures</a:t>
            </a:r>
            <a:r>
              <a:rPr lang="en-US" sz="1200" kern="1200" dirty="0" smtClean="0">
                <a:solidFill>
                  <a:schemeClr val="tx1"/>
                </a:solidFill>
                <a:latin typeface="+mn-lt"/>
                <a:ea typeface="+mn-ea"/>
                <a:cs typeface="+mn-cs"/>
              </a:rPr>
              <a:t>, Matt. 2010. </a:t>
            </a:r>
            <a:r>
              <a:rPr lang="en-US" sz="1200" kern="1200" dirty="0" err="1" smtClean="0">
                <a:solidFill>
                  <a:schemeClr val="tx1"/>
                </a:solidFill>
                <a:latin typeface="+mn-lt"/>
                <a:ea typeface="+mn-ea"/>
                <a:cs typeface="+mn-cs"/>
              </a:rPr>
              <a:t>BioEnergy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GeoSpatial</a:t>
            </a:r>
            <a:r>
              <a:rPr lang="en-US" sz="1200" kern="1200" dirty="0" smtClean="0">
                <a:solidFill>
                  <a:schemeClr val="tx1"/>
                </a:solidFill>
                <a:latin typeface="+mn-lt"/>
                <a:ea typeface="+mn-ea"/>
                <a:cs typeface="+mn-cs"/>
              </a:rPr>
              <a:t> Data Server. UWEX Center for Community &amp; Economic Development. http://biomap.wisc.edu/biofuels/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Growing concerns over energy security, energy prices, and climate change have driven the demand for fuels derived from renewable products such as corn, soybeans, and wood.  With no native sources of fossil fuels, replacing energy imports with Wisconsin biofuels is a strategy for keeping money circulating within the state.  Federal and state subsidies for ethanol production and the state’s goal to produce 25 percent of its energy from renewable sources by 2025 are other factors that have contributed to a growing amount of land being dedicated to biofuel and biomass energy production.</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Agricultural Crops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 every acre of corn and soybeans in Wisconsin is destined to become a part of the food system.  From 2004 to 2008, total production of ethanol from corn in Wisconsin quadrupled, from 106 million gallons to over 460 million gallons.</a:t>
            </a:r>
            <a:r>
              <a:rPr lang="en-US" sz="1200" kern="1200" baseline="30000" dirty="0" smtClean="0">
                <a:solidFill>
                  <a:schemeClr val="tx1"/>
                </a:solidFill>
                <a:latin typeface="+mn-lt"/>
                <a:ea typeface="+mn-ea"/>
                <a:cs typeface="+mn-cs"/>
              </a:rPr>
              <a:t>28</a:t>
            </a:r>
            <a:r>
              <a:rPr lang="en-US" sz="1200" kern="1200" dirty="0" smtClean="0">
                <a:solidFill>
                  <a:schemeClr val="tx1"/>
                </a:solidFill>
                <a:latin typeface="+mn-lt"/>
                <a:ea typeface="+mn-ea"/>
                <a:cs typeface="+mn-cs"/>
              </a:rPr>
              <a:t>  Over half of this ethanol is exported to neighboring states.  From 2008 to 2009, the total amount of ethanol remained largely unchanged despite a steep drop in the retail price of gasoline.  Soy-based biodiesel fuel production during the same time period hovered around 7.5 million gallons.</a:t>
            </a:r>
            <a:r>
              <a:rPr lang="en-US" sz="1200" kern="1200" baseline="30000" dirty="0" smtClean="0">
                <a:solidFill>
                  <a:schemeClr val="tx1"/>
                </a:solidFill>
                <a:latin typeface="+mn-lt"/>
                <a:ea typeface="+mn-ea"/>
                <a:cs typeface="+mn-cs"/>
              </a:rPr>
              <a:t>28</a:t>
            </a:r>
            <a:r>
              <a:rPr lang="en-US" sz="1200" kern="1200" dirty="0" smtClean="0">
                <a:solidFill>
                  <a:schemeClr val="tx1"/>
                </a:solidFill>
                <a:latin typeface="+mn-lt"/>
                <a:ea typeface="+mn-ea"/>
                <a:cs typeface="+mn-cs"/>
              </a:rPr>
              <a:t>  These amounts constitute 15 percent of Wisconsin’s annual consumption of 3.2 billion gallons of gasoline and diesel.</a:t>
            </a:r>
            <a:r>
              <a:rPr lang="en-US" sz="1200" kern="1200" baseline="30000" dirty="0" smtClean="0">
                <a:solidFill>
                  <a:schemeClr val="tx1"/>
                </a:solidFill>
                <a:latin typeface="+mn-lt"/>
                <a:ea typeface="+mn-ea"/>
                <a:cs typeface="+mn-cs"/>
              </a:rPr>
              <a:t>29</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the market for ethanol grows, farmers will meet increased demand for energy crops by increasing productivity, substituting corn for relatively less profitable crops like soy and wheat, and expanding corn crops into land not currently cultivated.</a:t>
            </a:r>
            <a:r>
              <a:rPr lang="en-US" sz="1200" kern="1200" baseline="30000" dirty="0" smtClean="0">
                <a:solidFill>
                  <a:schemeClr val="tx1"/>
                </a:solidFill>
                <a:latin typeface="+mn-lt"/>
                <a:ea typeface="+mn-ea"/>
                <a:cs typeface="+mn-cs"/>
              </a:rPr>
              <a:t>30</a:t>
            </a:r>
            <a:r>
              <a:rPr lang="en-US" sz="1200" kern="1200" dirty="0" smtClean="0">
                <a:solidFill>
                  <a:schemeClr val="tx1"/>
                </a:solidFill>
                <a:latin typeface="+mn-lt"/>
                <a:ea typeface="+mn-ea"/>
                <a:cs typeface="+mn-cs"/>
              </a:rPr>
              <a:t>  Ideally, growing plants for energy would complement existing food production systems and would not be done on lands that are marginal due to steep slopes or drainage issues.  Unfortunately, there is evidence from Wisconsin and elsewhere that the growth of biofuel markets and escalating grain prices are creating incentives for farmland owners to exit conservation and land set-aside programs.</a:t>
            </a:r>
            <a:r>
              <a:rPr lang="en-US" sz="1200" kern="1200" baseline="30000" dirty="0" smtClean="0">
                <a:solidFill>
                  <a:schemeClr val="tx1"/>
                </a:solidFill>
                <a:latin typeface="+mn-lt"/>
                <a:ea typeface="+mn-ea"/>
                <a:cs typeface="+mn-cs"/>
              </a:rPr>
              <a:t>30</a:t>
            </a:r>
            <a:r>
              <a:rPr lang="en-US" sz="1200" kern="1200" dirty="0" smtClean="0">
                <a:solidFill>
                  <a:schemeClr val="tx1"/>
                </a:solidFill>
                <a:latin typeface="+mn-lt"/>
                <a:ea typeface="+mn-ea"/>
                <a:cs typeface="+mn-cs"/>
              </a:rPr>
              <a:t>  Total acreage in the USDA’s Conservation Reserve Program declined by nearly a third from 2007 to 2009 after nearly a decade of stability.</a:t>
            </a:r>
            <a:r>
              <a:rPr lang="en-US" sz="1200" kern="1200" baseline="30000" dirty="0" smtClean="0">
                <a:solidFill>
                  <a:schemeClr val="tx1"/>
                </a:solidFill>
                <a:latin typeface="+mn-lt"/>
                <a:ea typeface="+mn-ea"/>
                <a:cs typeface="+mn-cs"/>
              </a:rPr>
              <a:t>31</a:t>
            </a:r>
            <a:r>
              <a:rPr lang="en-US" sz="1200" kern="1200" dirty="0" smtClean="0">
                <a:solidFill>
                  <a:schemeClr val="tx1"/>
                </a:solidFill>
                <a:latin typeface="+mn-lt"/>
                <a:ea typeface="+mn-ea"/>
                <a:cs typeface="+mn-cs"/>
              </a:rPr>
              <a:t>  Other potential tradeoffs include increased risks of soil erosion and increased costs of corn for livestock producers.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Converting plant material into refined fuel products requires specific facilities and infrastructure.  Ethanol refineries, for example, need to be in close proximity to sources of corn as well as rail infrastructure for transporting finished products.  In addition, refineries require major capital investments.  As shown in Figure 17, construction on a number of ethanol refineries has been stalled prior to becoming operational.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Agricultural Wastes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 is a leading state in the operation of farm-based anaerobic digester systems.  These systems extract energy from manure in the form of methane.    As of spring 2010, the state had 24 dairy farms with operating anaerobic digester systems.</a:t>
            </a:r>
            <a:r>
              <a:rPr lang="en-US" sz="1200" kern="1200" baseline="30000" dirty="0" smtClean="0">
                <a:solidFill>
                  <a:schemeClr val="tx1"/>
                </a:solidFill>
                <a:latin typeface="+mn-lt"/>
                <a:ea typeface="+mn-ea"/>
                <a:cs typeface="+mn-cs"/>
              </a:rPr>
              <a:t>32</a:t>
            </a:r>
            <a:r>
              <a:rPr lang="en-US" sz="1200" kern="1200" dirty="0" smtClean="0">
                <a:solidFill>
                  <a:schemeClr val="tx1"/>
                </a:solidFill>
                <a:latin typeface="+mn-lt"/>
                <a:ea typeface="+mn-ea"/>
                <a:cs typeface="+mn-cs"/>
              </a:rPr>
              <a:t>  Wisconsin digesters average approximately 70 tons per week of digested solids and 130,000 cubic feet per day of biogas.</a:t>
            </a:r>
            <a:r>
              <a:rPr lang="en-US" sz="1200" kern="1200" baseline="30000" dirty="0" smtClean="0">
                <a:solidFill>
                  <a:schemeClr val="tx1"/>
                </a:solidFill>
                <a:latin typeface="+mn-lt"/>
                <a:ea typeface="+mn-ea"/>
                <a:cs typeface="+mn-cs"/>
              </a:rPr>
              <a:t>33</a:t>
            </a:r>
            <a:r>
              <a:rPr lang="en-US" sz="1200" kern="1200" dirty="0" smtClean="0">
                <a:solidFill>
                  <a:schemeClr val="tx1"/>
                </a:solidFill>
                <a:latin typeface="+mn-lt"/>
                <a:ea typeface="+mn-ea"/>
                <a:cs typeface="+mn-cs"/>
              </a:rPr>
              <a:t>  Farms investing in anaerobic digester systems have benefited from the steady revenue stream from the sale of electricity, commodity by-products, and reduction of onsite expenses such as fertilizer, bedding, heat and electricity.  Anaerobic digesters also mitigate some environmental problems associated with large scale dairy operations such as odor.</a:t>
            </a:r>
            <a:r>
              <a:rPr lang="en-US" sz="1200" kern="1200" baseline="30000" dirty="0" smtClean="0">
                <a:solidFill>
                  <a:schemeClr val="tx1"/>
                </a:solidFill>
                <a:latin typeface="+mn-lt"/>
                <a:ea typeface="+mn-ea"/>
                <a:cs typeface="+mn-cs"/>
              </a:rPr>
              <a:t>33</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baseline="30000" dirty="0" smtClean="0">
                <a:solidFill>
                  <a:schemeClr val="tx1"/>
                </a:solidFill>
                <a:latin typeface="+mn-lt"/>
                <a:ea typeface="+mn-ea"/>
                <a:cs typeface="+mn-cs"/>
              </a:rPr>
              <a:t>28</a:t>
            </a:r>
            <a:r>
              <a:rPr lang="en-US" sz="1200" kern="1200" dirty="0" smtClean="0">
                <a:solidFill>
                  <a:schemeClr val="tx1"/>
                </a:solidFill>
                <a:latin typeface="+mn-lt"/>
                <a:ea typeface="+mn-ea"/>
                <a:cs typeface="+mn-cs"/>
              </a:rPr>
              <a:t> Wisconsin Office of Energy Independence. 2010. Wisconsin Biofuels and Alternative Fuels Use Report. http://energyindependence.wi.gov/docview.asp?docid=19494&amp;locid=160</a:t>
            </a:r>
          </a:p>
          <a:p>
            <a:r>
              <a:rPr lang="en-US" sz="1200" kern="1200" baseline="30000" dirty="0" smtClean="0">
                <a:solidFill>
                  <a:schemeClr val="tx1"/>
                </a:solidFill>
                <a:latin typeface="+mn-lt"/>
                <a:ea typeface="+mn-ea"/>
                <a:cs typeface="+mn-cs"/>
              </a:rPr>
              <a:t>29</a:t>
            </a:r>
            <a:r>
              <a:rPr lang="en-US" sz="1200" kern="1200" dirty="0" smtClean="0">
                <a:solidFill>
                  <a:schemeClr val="tx1"/>
                </a:solidFill>
                <a:latin typeface="+mn-lt"/>
                <a:ea typeface="+mn-ea"/>
                <a:cs typeface="+mn-cs"/>
              </a:rPr>
              <a:t> Wisconsin Department of Revenue. 2004-2010. Gasoline and Clear Diesel Fuel Consumption. www.revenue.wi.gov/ise/mvfcons.pdf</a:t>
            </a:r>
          </a:p>
          <a:p>
            <a:r>
              <a:rPr lang="en-US" sz="1200" kern="1200" baseline="30000" dirty="0" smtClean="0">
                <a:solidFill>
                  <a:schemeClr val="tx1"/>
                </a:solidFill>
                <a:latin typeface="+mn-lt"/>
                <a:ea typeface="+mn-ea"/>
                <a:cs typeface="+mn-cs"/>
              </a:rPr>
              <a:t>30</a:t>
            </a:r>
            <a:r>
              <a:rPr lang="en-US" sz="1200" kern="1200" dirty="0" smtClean="0">
                <a:solidFill>
                  <a:schemeClr val="tx1"/>
                </a:solidFill>
                <a:latin typeface="+mn-lt"/>
                <a:ea typeface="+mn-ea"/>
                <a:cs typeface="+mn-cs"/>
              </a:rPr>
              <a:t> Woods Institute for the Environment, Stanford University. The Impacts of Large-Scale Biofuel Use on Land Use and Conservation. www.stanford.edu/dept/woods/docs/biofuels/Biofuels6a.pdf</a:t>
            </a:r>
          </a:p>
          <a:p>
            <a:r>
              <a:rPr lang="en-US" sz="1200" kern="1200" baseline="30000" dirty="0" smtClean="0">
                <a:solidFill>
                  <a:schemeClr val="tx1"/>
                </a:solidFill>
                <a:latin typeface="+mn-lt"/>
                <a:ea typeface="+mn-ea"/>
                <a:cs typeface="+mn-cs"/>
              </a:rPr>
              <a:t>31</a:t>
            </a:r>
            <a:r>
              <a:rPr lang="en-US" sz="1200" kern="1200" dirty="0" smtClean="0">
                <a:solidFill>
                  <a:schemeClr val="tx1"/>
                </a:solidFill>
                <a:latin typeface="+mn-lt"/>
                <a:ea typeface="+mn-ea"/>
                <a:cs typeface="+mn-cs"/>
              </a:rPr>
              <a:t> U.S. Department of Agriculture, Farm Service Agency. Conservation Reserve Program Monthly CRP Acreage Reports. www.fsa.usda.gov/FSA/webapp?area=home&amp;subject=rsch&amp;topic=css</a:t>
            </a:r>
          </a:p>
          <a:p>
            <a:r>
              <a:rPr lang="en-US" sz="1200" kern="1200" baseline="30000" dirty="0" smtClean="0">
                <a:solidFill>
                  <a:schemeClr val="tx1"/>
                </a:solidFill>
                <a:latin typeface="+mn-lt"/>
                <a:ea typeface="+mn-ea"/>
                <a:cs typeface="+mn-cs"/>
              </a:rPr>
              <a:t>32</a:t>
            </a:r>
            <a:r>
              <a:rPr lang="en-US" sz="1200" kern="1200" dirty="0" smtClean="0">
                <a:solidFill>
                  <a:schemeClr val="tx1"/>
                </a:solidFill>
                <a:latin typeface="+mn-lt"/>
                <a:ea typeface="+mn-ea"/>
                <a:cs typeface="+mn-cs"/>
              </a:rPr>
              <a:t> U.S. EPA. Guide to Anaerobic Digesters. April 2010. www.epa.gov/agstar/operational.html#wi.</a:t>
            </a:r>
          </a:p>
          <a:p>
            <a:r>
              <a:rPr lang="en-US" sz="1200" kern="1200" baseline="30000" dirty="0" smtClean="0">
                <a:solidFill>
                  <a:schemeClr val="tx1"/>
                </a:solidFill>
                <a:latin typeface="+mn-lt"/>
                <a:ea typeface="+mn-ea"/>
                <a:cs typeface="+mn-cs"/>
              </a:rPr>
              <a:t>33</a:t>
            </a:r>
            <a:r>
              <a:rPr lang="en-US" sz="1200" kern="1200" dirty="0" smtClean="0">
                <a:solidFill>
                  <a:schemeClr val="tx1"/>
                </a:solidFill>
                <a:latin typeface="+mn-lt"/>
                <a:ea typeface="+mn-ea"/>
                <a:cs typeface="+mn-cs"/>
              </a:rPr>
              <a:t> Wisconsin Dairy Farms Digest Waste, Produce Clean Energy. FarmEnergy.org. Accessed June 2010. http://farmenergy.org/news/wisconsin-farms-digest-dairy-waste-produce-energy</a:t>
            </a:r>
          </a:p>
          <a:p>
            <a:r>
              <a:rPr lang="en-US" sz="1200" kern="1200" baseline="300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 Wisconsin Office of Energy Independence. 2009. Wisconsin Biodiesel Production Facilities. http://energyindependence.wi.gov/docview.asp?docid=12005&amp;locid=160</a:t>
            </a:r>
          </a:p>
          <a:p>
            <a:r>
              <a:rPr lang="en-US" sz="1200" kern="1200" baseline="30000" dirty="0" smtClean="0">
                <a:solidFill>
                  <a:schemeClr val="tx1"/>
                </a:solidFill>
                <a:latin typeface="+mn-lt"/>
                <a:ea typeface="+mn-ea"/>
                <a:cs typeface="+mn-cs"/>
              </a:rPr>
              <a:t>35</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Kures</a:t>
            </a:r>
            <a:r>
              <a:rPr lang="en-US" sz="1200" kern="1200" dirty="0" smtClean="0">
                <a:solidFill>
                  <a:schemeClr val="tx1"/>
                </a:solidFill>
                <a:latin typeface="+mn-lt"/>
                <a:ea typeface="+mn-ea"/>
                <a:cs typeface="+mn-cs"/>
              </a:rPr>
              <a:t>, Matt. 2010. </a:t>
            </a:r>
            <a:r>
              <a:rPr lang="en-US" sz="1200" kern="1200" dirty="0" err="1" smtClean="0">
                <a:solidFill>
                  <a:schemeClr val="tx1"/>
                </a:solidFill>
                <a:latin typeface="+mn-lt"/>
                <a:ea typeface="+mn-ea"/>
                <a:cs typeface="+mn-cs"/>
              </a:rPr>
              <a:t>BioEnergy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GeoSpatial</a:t>
            </a:r>
            <a:r>
              <a:rPr lang="en-US" sz="1200" kern="1200" dirty="0" smtClean="0">
                <a:solidFill>
                  <a:schemeClr val="tx1"/>
                </a:solidFill>
                <a:latin typeface="+mn-lt"/>
                <a:ea typeface="+mn-ea"/>
                <a:cs typeface="+mn-cs"/>
              </a:rPr>
              <a:t> Data Server. UWEX Center for Community &amp; Economic Development. http://biomap.wisc.edu/biofuels/</a:t>
            </a:r>
          </a:p>
          <a:p>
            <a:r>
              <a:rPr lang="en-US" sz="1200" kern="1200" dirty="0" smtClean="0">
                <a:solidFill>
                  <a:schemeClr val="tx1"/>
                </a:solidFill>
                <a:latin typeface="+mn-lt"/>
                <a:ea typeface="+mn-ea"/>
                <a:cs typeface="+mn-cs"/>
              </a:rPr>
              <a:t> </a:t>
            </a:r>
          </a:p>
          <a:p>
            <a:pPr marL="0" marR="0" lvl="0" indent="0" algn="l" defTabSz="914400" rtl="0" eaLnBrk="1" fontAlgn="base" latinLnBrk="0" hangingPunct="1">
              <a:lnSpc>
                <a:spcPct val="80000"/>
              </a:lnSpc>
              <a:spcBef>
                <a:spcPct val="0"/>
              </a:spcBef>
              <a:spcAft>
                <a:spcPct val="0"/>
              </a:spcAft>
              <a:buClrTx/>
              <a:buSzTx/>
              <a:buFontTx/>
              <a:buNone/>
              <a:tabLst/>
            </a:pPr>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i="1" dirty="0" smtClean="0"/>
              <a:t>Photo:</a:t>
            </a:r>
            <a:r>
              <a:rPr lang="en-US" b="1" i="1" baseline="0" dirty="0" smtClean="0"/>
              <a:t> </a:t>
            </a:r>
            <a:r>
              <a:rPr lang="en-US" i="1" dirty="0" smtClean="0"/>
              <a:t>American Farm Yard In Winter. Stereograph of woman, man and child outdoors on a farm with snow on the ground. The woman is wearing bloomers and is holding a bucket in the process of doing chores, the man is holding a pitchfork, and the child is holding a hat. In the background are cows eating near a large pile of hay. Milwaukee, Wisconsin (W</a:t>
            </a:r>
            <a:r>
              <a:rPr lang="en-US" i="1" baseline="0" dirty="0" smtClean="0"/>
              <a:t>isconsin Historical Society,</a:t>
            </a:r>
            <a:r>
              <a:rPr lang="en-US" i="1" dirty="0" smtClean="0"/>
              <a:t> </a:t>
            </a:r>
            <a:r>
              <a:rPr lang="en-US" i="1" dirty="0" err="1" smtClean="0">
                <a:hlinkClick r:id="rId3"/>
              </a:rPr>
              <a:t>Lindman</a:t>
            </a:r>
            <a:r>
              <a:rPr lang="en-US" i="1" dirty="0" smtClean="0">
                <a:hlinkClick r:id="rId3"/>
              </a:rPr>
              <a:t>, George T.</a:t>
            </a:r>
            <a:r>
              <a:rPr lang="en-US" i="1" dirty="0" smtClean="0"/>
              <a:t>, 1866) Image ID: 2382 </a:t>
            </a:r>
            <a:r>
              <a:rPr lang="en-US" dirty="0" smtClean="0"/>
              <a:t/>
            </a:r>
            <a:br>
              <a:rPr lang="en-US" dirty="0" smtClean="0"/>
            </a:b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Historic Farmland Trends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history is closely tied with agriculture.  In 1848, when the state was founded, two out of every three residents lived on a farm.</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At that time, the state’s 20,000 farms averaged less than 100 acres each.  By the start of World War I, farming became quite profitable.  It attracted new investment, new young farmers, and immigrants to work in the fields and dairies.</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 the Great Depression, Wisconsin agriculture experienced significant setbacks.  Farms lost a third of their value, farm wages plummeted 70 percent, and prices for grain and livestock dropped 45 percent.</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By 1935, there were just under  200,000 farms in Wisconsin.  Since that time, the number of farms and total acreage in farming have steadily declined.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Following World War II, farm operations experienced a second resurgence.  Increased mechanization and the development of new high-yield hybrids, fertilizers and pesticides led to dramatic increases in farm productivity.  Today, there is increasing pressure for farms to specialize and grow in size to meet the demands of national and global retail markets.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shown in Figures 2 and 3, there are currently about 78,000 farms in Wisconsin producing $9 billion in sales on 15.2 million acres of land.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Average farm size is 195 acres, down from a peak of 222 acres in the early 1990s.  Just 2.6 percent of Wisconsin’s population, or fewer than 140,000 residents, live on farms.</a:t>
            </a:r>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Less than one percent live on full-time commercial farms.  </a:t>
            </a:r>
          </a:p>
          <a:p>
            <a:r>
              <a:rPr lang="en-US" sz="1200" kern="1200" dirty="0" smtClean="0">
                <a:solidFill>
                  <a:schemeClr val="tx1"/>
                </a:solidFill>
                <a:latin typeface="+mn-lt"/>
                <a:ea typeface="+mn-ea"/>
                <a:cs typeface="+mn-cs"/>
              </a:rPr>
              <a:t> </a:t>
            </a:r>
          </a:p>
          <a:p>
            <a:r>
              <a:rPr lang="en-US" b="1" dirty="0" smtClean="0"/>
              <a:t>Data Sources: </a:t>
            </a:r>
          </a:p>
          <a:p>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Flaherty, Michael. 1998. The Impact of Government on Wisconsin Agriculture.  Wisconsin Policy Research Institute Report, Vol. 11, No. 7. www.wpri.org/Reports/Volume11/Vol11no7.pdf</a:t>
            </a:r>
          </a:p>
          <a:p>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U.S. Department of Agriculture. National Agricultural Statistics Service. www.nass.usda.gov/Statistics_by_State/Wisconsin/Publications/Miscellaneous/nofmhist.htm</a:t>
            </a:r>
          </a:p>
          <a:p>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U.S. Department of Agriculture. National Agricultural Statistics Service. Census of Agriculture. 2007, 2002, 1997, 1992, 1987 and 1982. </a:t>
            </a:r>
          </a:p>
          <a:p>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U.S. Census Bureau. 2000 Census.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1" u="none" strike="noStrike" cap="none" normalizeH="0" baseline="0" dirty="0" smtClean="0">
                <a:ln>
                  <a:noFill/>
                </a:ln>
                <a:solidFill>
                  <a:srgbClr val="663300"/>
                </a:solidFill>
                <a:effectLst/>
                <a:latin typeface="Arial" pitchFamily="34" charset="0"/>
                <a:cs typeface="Arial" pitchFamily="34" charset="0"/>
              </a:rPr>
              <a:t>Pesticide Application Rates, 2004-05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Data Source  </a:t>
            </a:r>
            <a:r>
              <a:rPr lang="en-US" sz="1200" kern="1200" baseline="30000" dirty="0" smtClean="0">
                <a:solidFill>
                  <a:schemeClr val="tx1"/>
                </a:solidFill>
                <a:latin typeface="+mn-lt"/>
                <a:ea typeface="+mn-ea"/>
                <a:cs typeface="+mn-cs"/>
              </a:rPr>
              <a:t>40</a:t>
            </a:r>
            <a:r>
              <a:rPr lang="en-US" sz="1200" kern="1200" dirty="0" smtClean="0">
                <a:solidFill>
                  <a:schemeClr val="tx1"/>
                </a:solidFill>
                <a:latin typeface="+mn-lt"/>
                <a:ea typeface="+mn-ea"/>
                <a:cs typeface="+mn-cs"/>
              </a:rPr>
              <a:t> Wisconsin Agricultural Statistics Service. 2006. Wisconsin Pesticide Use. www.nass.usda.gov/Statistics_by_State/Wisconsin/Publications/Miscellaneous/pest_use_06.pdf </a:t>
            </a: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Pesticides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Approximately 13 million pounds of pesticides (herbicides, insecticides and fungicides) are applied to major agricultural crops in Wisconsin each year.</a:t>
            </a:r>
            <a:r>
              <a:rPr lang="en-US" sz="1200" kern="1200" baseline="30000" dirty="0" smtClean="0">
                <a:solidFill>
                  <a:schemeClr val="tx1"/>
                </a:solidFill>
                <a:latin typeface="+mn-lt"/>
                <a:ea typeface="+mn-ea"/>
                <a:cs typeface="+mn-cs"/>
              </a:rPr>
              <a:t>40</a:t>
            </a:r>
            <a:r>
              <a:rPr lang="en-US" sz="1200" kern="1200" dirty="0" smtClean="0">
                <a:solidFill>
                  <a:schemeClr val="tx1"/>
                </a:solidFill>
                <a:latin typeface="+mn-lt"/>
                <a:ea typeface="+mn-ea"/>
                <a:cs typeface="+mn-cs"/>
              </a:rPr>
              <a:t>  Figure 21 shows the amount of pesticides farmers report applying by crop.  The top five agricultural pesticides by quantity applied are: </a:t>
            </a:r>
            <a:r>
              <a:rPr lang="en-US" sz="1200" kern="1200" dirty="0" err="1" smtClean="0">
                <a:solidFill>
                  <a:schemeClr val="tx1"/>
                </a:solidFill>
                <a:latin typeface="+mn-lt"/>
                <a:ea typeface="+mn-ea"/>
                <a:cs typeface="+mn-cs"/>
              </a:rPr>
              <a:t>Glyphosate</a:t>
            </a:r>
            <a:r>
              <a:rPr lang="en-US" sz="1200" kern="1200" dirty="0" smtClean="0">
                <a:solidFill>
                  <a:schemeClr val="tx1"/>
                </a:solidFill>
                <a:latin typeface="+mn-lt"/>
                <a:ea typeface="+mn-ea"/>
                <a:cs typeface="+mn-cs"/>
              </a:rPr>
              <a:t> (2,482,500 lbs), S-</a:t>
            </a:r>
            <a:r>
              <a:rPr lang="en-US" sz="1200" kern="1200" dirty="0" err="1" smtClean="0">
                <a:solidFill>
                  <a:schemeClr val="tx1"/>
                </a:solidFill>
                <a:latin typeface="+mn-lt"/>
                <a:ea typeface="+mn-ea"/>
                <a:cs typeface="+mn-cs"/>
              </a:rPr>
              <a:t>metolachlor</a:t>
            </a:r>
            <a:r>
              <a:rPr lang="en-US" sz="1200" kern="1200" dirty="0" smtClean="0">
                <a:solidFill>
                  <a:schemeClr val="tx1"/>
                </a:solidFill>
                <a:latin typeface="+mn-lt"/>
                <a:ea typeface="+mn-ea"/>
                <a:cs typeface="+mn-cs"/>
              </a:rPr>
              <a:t> (1,766,000 lbs), </a:t>
            </a:r>
            <a:r>
              <a:rPr lang="en-US" sz="1200" kern="1200" dirty="0" err="1" smtClean="0">
                <a:solidFill>
                  <a:schemeClr val="tx1"/>
                </a:solidFill>
                <a:latin typeface="+mn-lt"/>
                <a:ea typeface="+mn-ea"/>
                <a:cs typeface="+mn-cs"/>
              </a:rPr>
              <a:t>Atrazine</a:t>
            </a:r>
            <a:r>
              <a:rPr lang="en-US" sz="1200" kern="1200" dirty="0" smtClean="0">
                <a:solidFill>
                  <a:schemeClr val="tx1"/>
                </a:solidFill>
                <a:latin typeface="+mn-lt"/>
                <a:ea typeface="+mn-ea"/>
                <a:cs typeface="+mn-cs"/>
              </a:rPr>
              <a:t> (1,626,400 lbs), </a:t>
            </a:r>
            <a:r>
              <a:rPr lang="en-US" sz="1200" kern="1200" dirty="0" err="1" smtClean="0">
                <a:solidFill>
                  <a:schemeClr val="tx1"/>
                </a:solidFill>
                <a:latin typeface="+mn-lt"/>
                <a:ea typeface="+mn-ea"/>
                <a:cs typeface="+mn-cs"/>
              </a:rPr>
              <a:t>Acetochlor</a:t>
            </a:r>
            <a:r>
              <a:rPr lang="en-US" sz="1200" kern="1200" dirty="0" smtClean="0">
                <a:solidFill>
                  <a:schemeClr val="tx1"/>
                </a:solidFill>
                <a:latin typeface="+mn-lt"/>
                <a:ea typeface="+mn-ea"/>
                <a:cs typeface="+mn-cs"/>
              </a:rPr>
              <a:t> (1,009,000 lbs), and </a:t>
            </a:r>
            <a:r>
              <a:rPr lang="en-US" sz="1200" kern="1200" dirty="0" err="1" smtClean="0">
                <a:solidFill>
                  <a:schemeClr val="tx1"/>
                </a:solidFill>
                <a:latin typeface="+mn-lt"/>
                <a:ea typeface="+mn-ea"/>
                <a:cs typeface="+mn-cs"/>
              </a:rPr>
              <a:t>Pendimethalin</a:t>
            </a:r>
            <a:r>
              <a:rPr lang="en-US" sz="1200" kern="1200" dirty="0" smtClean="0">
                <a:solidFill>
                  <a:schemeClr val="tx1"/>
                </a:solidFill>
                <a:latin typeface="+mn-lt"/>
                <a:ea typeface="+mn-ea"/>
                <a:cs typeface="+mn-cs"/>
              </a:rPr>
              <a:t> (391,700 lbs).</a:t>
            </a:r>
            <a:r>
              <a:rPr lang="en-US" sz="1200" kern="1200" baseline="30000" dirty="0" smtClean="0">
                <a:solidFill>
                  <a:schemeClr val="tx1"/>
                </a:solidFill>
                <a:latin typeface="+mn-lt"/>
                <a:ea typeface="+mn-ea"/>
                <a:cs typeface="+mn-cs"/>
              </a:rPr>
              <a:t>40</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Once a pesticide is applied, it will ideally only harm the target pest and then break down through natural processes into harmless substances.  However, pesticides may also come into direct contact with humans during application, evaporate and drift for miles depending on particle size and wind conditions,</a:t>
            </a:r>
            <a:r>
              <a:rPr lang="en-US" sz="1200" kern="1200" baseline="30000" dirty="0" smtClean="0">
                <a:solidFill>
                  <a:schemeClr val="tx1"/>
                </a:solidFill>
                <a:latin typeface="+mn-lt"/>
                <a:ea typeface="+mn-ea"/>
                <a:cs typeface="+mn-cs"/>
              </a:rPr>
              <a:t>41</a:t>
            </a:r>
            <a:r>
              <a:rPr lang="en-US" sz="1200" kern="1200" dirty="0" smtClean="0">
                <a:solidFill>
                  <a:schemeClr val="tx1"/>
                </a:solidFill>
                <a:latin typeface="+mn-lt"/>
                <a:ea typeface="+mn-ea"/>
                <a:cs typeface="+mn-cs"/>
              </a:rPr>
              <a:t> attach to soil particles and get tracked into homes, be absorbed by the plant or remain on the plant surface until harvest, leach into groundwater, or enter surface water through runoff.</a:t>
            </a:r>
            <a:r>
              <a:rPr lang="en-US" sz="1200" kern="1200" baseline="30000" dirty="0" smtClean="0">
                <a:solidFill>
                  <a:schemeClr val="tx1"/>
                </a:solidFill>
                <a:latin typeface="+mn-lt"/>
                <a:ea typeface="+mn-ea"/>
                <a:cs typeface="+mn-cs"/>
              </a:rPr>
              <a:t>42</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health effects of pesticide exposure vary by pesticide.  </a:t>
            </a:r>
            <a:r>
              <a:rPr lang="en-US" sz="1200" kern="1200" dirty="0" err="1" smtClean="0">
                <a:solidFill>
                  <a:schemeClr val="tx1"/>
                </a:solidFill>
                <a:latin typeface="+mn-lt"/>
                <a:ea typeface="+mn-ea"/>
                <a:cs typeface="+mn-cs"/>
              </a:rPr>
              <a:t>Atrazine</a:t>
            </a:r>
            <a:r>
              <a:rPr lang="en-US" sz="1200" kern="1200" dirty="0" smtClean="0">
                <a:solidFill>
                  <a:schemeClr val="tx1"/>
                </a:solidFill>
                <a:latin typeface="+mn-lt"/>
                <a:ea typeface="+mn-ea"/>
                <a:cs typeface="+mn-cs"/>
              </a:rPr>
              <a:t>, for example, is a popular corn herbicide.  It has been used in Wisconsin for over 25 years and was used on 2.1 million acres of corn in the state in 2005.</a:t>
            </a:r>
            <a:r>
              <a:rPr lang="en-US" sz="1200" kern="1200" baseline="30000" dirty="0" smtClean="0">
                <a:solidFill>
                  <a:schemeClr val="tx1"/>
                </a:solidFill>
                <a:latin typeface="+mn-lt"/>
                <a:ea typeface="+mn-ea"/>
                <a:cs typeface="+mn-cs"/>
              </a:rPr>
              <a:t>40</a:t>
            </a:r>
            <a:r>
              <a:rPr lang="en-US" sz="1200" kern="1200" dirty="0" smtClean="0">
                <a:solidFill>
                  <a:schemeClr val="tx1"/>
                </a:solidFill>
                <a:latin typeface="+mn-lt"/>
                <a:ea typeface="+mn-ea"/>
                <a:cs typeface="+mn-cs"/>
              </a:rPr>
              <a:t>  Figure 20 shows where </a:t>
            </a:r>
            <a:r>
              <a:rPr lang="en-US" sz="1200" kern="1200" dirty="0" err="1" smtClean="0">
                <a:solidFill>
                  <a:schemeClr val="tx1"/>
                </a:solidFill>
                <a:latin typeface="+mn-lt"/>
                <a:ea typeface="+mn-ea"/>
                <a:cs typeface="+mn-cs"/>
              </a:rPr>
              <a:t>atrazine</a:t>
            </a:r>
            <a:r>
              <a:rPr lang="en-US" sz="1200" kern="1200" dirty="0" smtClean="0">
                <a:solidFill>
                  <a:schemeClr val="tx1"/>
                </a:solidFill>
                <a:latin typeface="+mn-lt"/>
                <a:ea typeface="+mn-ea"/>
                <a:cs typeface="+mn-cs"/>
              </a:rPr>
              <a:t> has been detected in private wells, and where it exceeds the health standard.  </a:t>
            </a:r>
            <a:r>
              <a:rPr lang="en-US" sz="1200" kern="1200" dirty="0" err="1" smtClean="0">
                <a:solidFill>
                  <a:schemeClr val="tx1"/>
                </a:solidFill>
                <a:latin typeface="+mn-lt"/>
                <a:ea typeface="+mn-ea"/>
                <a:cs typeface="+mn-cs"/>
              </a:rPr>
              <a:t>Atrazine</a:t>
            </a:r>
            <a:r>
              <a:rPr lang="en-US" sz="1200" kern="1200" dirty="0" smtClean="0">
                <a:solidFill>
                  <a:schemeClr val="tx1"/>
                </a:solidFill>
                <a:latin typeface="+mn-lt"/>
                <a:ea typeface="+mn-ea"/>
                <a:cs typeface="+mn-cs"/>
              </a:rPr>
              <a:t> has been linked to cardiovascular damage and reproductive difficulties in some people when consumed at levels over the drinking water limit for many years.</a:t>
            </a:r>
            <a:r>
              <a:rPr lang="en-US" sz="1200" kern="1200" baseline="30000" dirty="0" smtClean="0">
                <a:solidFill>
                  <a:schemeClr val="tx1"/>
                </a:solidFill>
                <a:latin typeface="+mn-lt"/>
                <a:ea typeface="+mn-ea"/>
                <a:cs typeface="+mn-cs"/>
              </a:rPr>
              <a:t>43</a:t>
            </a:r>
            <a:r>
              <a:rPr lang="en-US" sz="1200" kern="1200" dirty="0" smtClean="0">
                <a:solidFill>
                  <a:schemeClr val="tx1"/>
                </a:solidFill>
                <a:latin typeface="+mn-lt"/>
                <a:ea typeface="+mn-ea"/>
                <a:cs typeface="+mn-cs"/>
              </a:rPr>
              <a:t>   Wisconsin has created </a:t>
            </a:r>
            <a:r>
              <a:rPr lang="en-US" sz="1200" kern="1200" dirty="0" err="1" smtClean="0">
                <a:solidFill>
                  <a:schemeClr val="tx1"/>
                </a:solidFill>
                <a:latin typeface="+mn-lt"/>
                <a:ea typeface="+mn-ea"/>
                <a:cs typeface="+mn-cs"/>
              </a:rPr>
              <a:t>atrazine</a:t>
            </a:r>
            <a:r>
              <a:rPr lang="en-US" sz="1200" kern="1200" dirty="0" smtClean="0">
                <a:solidFill>
                  <a:schemeClr val="tx1"/>
                </a:solidFill>
                <a:latin typeface="+mn-lt"/>
                <a:ea typeface="+mn-ea"/>
                <a:cs typeface="+mn-cs"/>
              </a:rPr>
              <a:t> prohibition areas covering 1.2 million acres where </a:t>
            </a:r>
            <a:r>
              <a:rPr lang="en-US" sz="1200" kern="1200" dirty="0" err="1" smtClean="0">
                <a:solidFill>
                  <a:schemeClr val="tx1"/>
                </a:solidFill>
                <a:latin typeface="+mn-lt"/>
                <a:ea typeface="+mn-ea"/>
                <a:cs typeface="+mn-cs"/>
              </a:rPr>
              <a:t>atrazine</a:t>
            </a:r>
            <a:r>
              <a:rPr lang="en-US" sz="1200" kern="1200" dirty="0" smtClean="0">
                <a:solidFill>
                  <a:schemeClr val="tx1"/>
                </a:solidFill>
                <a:latin typeface="+mn-lt"/>
                <a:ea typeface="+mn-ea"/>
                <a:cs typeface="+mn-cs"/>
              </a:rPr>
              <a:t> and its metabolites are over the health-based drinking water limit.  County maps showing these areas are available at: </a:t>
            </a:r>
            <a:r>
              <a:rPr lang="en-US" sz="1200" i="1" kern="1200" dirty="0" smtClean="0">
                <a:solidFill>
                  <a:schemeClr val="tx1"/>
                </a:solidFill>
                <a:latin typeface="+mn-lt"/>
                <a:ea typeface="+mn-ea"/>
                <a:cs typeface="+mn-cs"/>
              </a:rPr>
              <a:t>http://datcp.state.wi.us/arm/agriculture/pest-fert/pesticides/atrazine/cnty_list.jsp.</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Other pesticides have been linked with cancer.  Of the top five agricultural pesticides used in Wisconsin, there is evidence that three are possible human carcinogens.</a:t>
            </a:r>
            <a:r>
              <a:rPr lang="en-US" sz="1200" kern="1200" baseline="30000" dirty="0" smtClean="0">
                <a:solidFill>
                  <a:schemeClr val="tx1"/>
                </a:solidFill>
                <a:latin typeface="+mn-lt"/>
                <a:ea typeface="+mn-ea"/>
                <a:cs typeface="+mn-cs"/>
              </a:rPr>
              <a:t>44</a:t>
            </a:r>
            <a:r>
              <a:rPr lang="en-US" sz="1200" kern="1200" dirty="0" smtClean="0">
                <a:solidFill>
                  <a:schemeClr val="tx1"/>
                </a:solidFill>
                <a:latin typeface="+mn-lt"/>
                <a:ea typeface="+mn-ea"/>
                <a:cs typeface="+mn-cs"/>
              </a:rPr>
              <a:t>  Pesticides are also being tested for other health effects such as endocrine disruption and learning disabilities, and for effects on plants and animals.</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Online Feature — Cancer Risks of Pesticide Exposure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Studies in 2001 and 2007 estimated that around 35 percent of private drinking water wells in Wisconsin contain a detectable level of an agricultural herbicide or herbicide metabolite.</a:t>
            </a:r>
            <a:r>
              <a:rPr lang="en-US" sz="1200" kern="1200" baseline="30000" dirty="0" smtClean="0">
                <a:solidFill>
                  <a:schemeClr val="tx1"/>
                </a:solidFill>
                <a:latin typeface="+mn-lt"/>
                <a:ea typeface="+mn-ea"/>
                <a:cs typeface="+mn-cs"/>
              </a:rPr>
              <a:t>45</a:t>
            </a:r>
            <a:r>
              <a:rPr lang="en-US" sz="1200" kern="1200" dirty="0" smtClean="0">
                <a:solidFill>
                  <a:schemeClr val="tx1"/>
                </a:solidFill>
                <a:latin typeface="+mn-lt"/>
                <a:ea typeface="+mn-ea"/>
                <a:cs typeface="+mn-cs"/>
              </a:rPr>
              <a:t>  As shown in Figure 22, areas with higher percentages of land in cultivation generally have greater percentages of wells with detectable pesticides.  Many pesticides do not have health-based drinking water limits.</a:t>
            </a:r>
            <a:r>
              <a:rPr lang="en-US" sz="1200" kern="1200" baseline="30000" dirty="0" smtClean="0">
                <a:solidFill>
                  <a:schemeClr val="tx1"/>
                </a:solidFill>
                <a:latin typeface="+mn-lt"/>
                <a:ea typeface="+mn-ea"/>
                <a:cs typeface="+mn-cs"/>
              </a:rPr>
              <a:t>45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baseline="30000" dirty="0" smtClean="0">
                <a:solidFill>
                  <a:schemeClr val="tx1"/>
                </a:solidFill>
                <a:latin typeface="+mn-lt"/>
                <a:ea typeface="+mn-ea"/>
                <a:cs typeface="+mn-cs"/>
              </a:rPr>
              <a:t>40</a:t>
            </a:r>
            <a:r>
              <a:rPr lang="en-US" sz="1200" kern="1200" dirty="0" smtClean="0">
                <a:solidFill>
                  <a:schemeClr val="tx1"/>
                </a:solidFill>
                <a:latin typeface="+mn-lt"/>
                <a:ea typeface="+mn-ea"/>
                <a:cs typeface="+mn-cs"/>
              </a:rPr>
              <a:t> Wisconsin Agricultural Statistics Service. 2006. Wisconsin Pesticide Use. www.nass.usda.gov/Statistics_by_State/Wisconsin/Publications/Miscellaneous/pest_use_06.pdf </a:t>
            </a:r>
          </a:p>
          <a:p>
            <a:r>
              <a:rPr lang="en-US" sz="1200" kern="1200" baseline="30000" dirty="0" smtClean="0">
                <a:solidFill>
                  <a:schemeClr val="tx1"/>
                </a:solidFill>
                <a:latin typeface="+mn-lt"/>
                <a:ea typeface="+mn-ea"/>
                <a:cs typeface="+mn-cs"/>
              </a:rPr>
              <a:t>41</a:t>
            </a:r>
            <a:r>
              <a:rPr lang="en-US" sz="1200" kern="1200" dirty="0" smtClean="0">
                <a:solidFill>
                  <a:schemeClr val="tx1"/>
                </a:solidFill>
                <a:latin typeface="+mn-lt"/>
                <a:ea typeface="+mn-ea"/>
                <a:cs typeface="+mn-cs"/>
              </a:rPr>
              <a:t> </a:t>
            </a:r>
            <a:r>
              <a:rPr lang="en-US" sz="1200" u="none" strike="noStrike" kern="1200" dirty="0" err="1" smtClean="0">
                <a:solidFill>
                  <a:schemeClr val="tx1"/>
                </a:solidFill>
                <a:latin typeface="+mn-lt"/>
                <a:ea typeface="+mn-ea"/>
                <a:cs typeface="+mn-cs"/>
                <a:hlinkClick r:id="rId3"/>
              </a:rPr>
              <a:t>Carozza</a:t>
            </a:r>
            <a:r>
              <a:rPr lang="en-US" sz="1200" u="none" strike="noStrike" kern="1200" dirty="0" smtClean="0">
                <a:solidFill>
                  <a:schemeClr val="tx1"/>
                </a:solidFill>
                <a:latin typeface="+mn-lt"/>
                <a:ea typeface="+mn-ea"/>
                <a:cs typeface="+mn-cs"/>
                <a:hlinkClick r:id="rId3"/>
              </a:rPr>
              <a:t> SE, Li B, </a:t>
            </a:r>
            <a:r>
              <a:rPr lang="en-US" sz="1200" u="none" strike="noStrike" kern="1200" dirty="0" err="1" smtClean="0">
                <a:solidFill>
                  <a:schemeClr val="tx1"/>
                </a:solidFill>
                <a:latin typeface="+mn-lt"/>
                <a:ea typeface="+mn-ea"/>
                <a:cs typeface="+mn-cs"/>
                <a:hlinkClick r:id="rId3"/>
              </a:rPr>
              <a:t>Elgethun</a:t>
            </a:r>
            <a:r>
              <a:rPr lang="en-US" sz="1200" u="none" strike="noStrike" kern="1200" dirty="0" smtClean="0">
                <a:solidFill>
                  <a:schemeClr val="tx1"/>
                </a:solidFill>
                <a:latin typeface="+mn-lt"/>
                <a:ea typeface="+mn-ea"/>
                <a:cs typeface="+mn-cs"/>
                <a:hlinkClick r:id="rId3"/>
              </a:rPr>
              <a:t> K, Whitworth R. 2008. Risk of Childhood Cancers Associated with Residence in Agriculturally Intense Areas in the United States. Environmental Health Perspectives, 116: 559-565. </a:t>
            </a:r>
            <a:r>
              <a:rPr lang="en-US" sz="1200" kern="1200" dirty="0" smtClean="0">
                <a:solidFill>
                  <a:schemeClr val="tx1"/>
                </a:solidFill>
                <a:latin typeface="+mn-lt"/>
                <a:ea typeface="+mn-ea"/>
                <a:cs typeface="+mn-cs"/>
              </a:rPr>
              <a:t>http://ehp03.niehs.nih.gov/article/fetchArticle.action?articleURI=info%3Adoi%2F10.1289%2Fehp.9967</a:t>
            </a:r>
          </a:p>
          <a:p>
            <a:r>
              <a:rPr lang="en-US" sz="1200" kern="1200" baseline="30000" dirty="0" smtClean="0">
                <a:solidFill>
                  <a:schemeClr val="tx1"/>
                </a:solidFill>
                <a:latin typeface="+mn-lt"/>
                <a:ea typeface="+mn-ea"/>
                <a:cs typeface="+mn-cs"/>
              </a:rPr>
              <a:t>42</a:t>
            </a:r>
            <a:r>
              <a:rPr lang="en-US" sz="1200" kern="1200" dirty="0" smtClean="0">
                <a:solidFill>
                  <a:schemeClr val="tx1"/>
                </a:solidFill>
                <a:latin typeface="+mn-lt"/>
                <a:ea typeface="+mn-ea"/>
                <a:cs typeface="+mn-cs"/>
              </a:rPr>
              <a:t> Protecting Wisconsin’s Groundwater Through Comprehensive Planning http://wi.water.usgs.gov/gwcomp </a:t>
            </a:r>
          </a:p>
          <a:p>
            <a:r>
              <a:rPr lang="en-US" sz="1200" kern="1200" baseline="30000" dirty="0" smtClean="0">
                <a:solidFill>
                  <a:schemeClr val="tx1"/>
                </a:solidFill>
                <a:latin typeface="+mn-lt"/>
                <a:ea typeface="+mn-ea"/>
                <a:cs typeface="+mn-cs"/>
              </a:rPr>
              <a:t>43</a:t>
            </a:r>
            <a:r>
              <a:rPr lang="en-US" sz="1200" kern="1200" dirty="0" smtClean="0">
                <a:solidFill>
                  <a:schemeClr val="tx1"/>
                </a:solidFill>
                <a:latin typeface="+mn-lt"/>
                <a:ea typeface="+mn-ea"/>
                <a:cs typeface="+mn-cs"/>
              </a:rPr>
              <a:t> U.S. Environmental Protection Agency. Basic Information About </a:t>
            </a:r>
            <a:r>
              <a:rPr lang="en-US" sz="1200" kern="1200" dirty="0" err="1" smtClean="0">
                <a:solidFill>
                  <a:schemeClr val="tx1"/>
                </a:solidFill>
                <a:latin typeface="+mn-lt"/>
                <a:ea typeface="+mn-ea"/>
                <a:cs typeface="+mn-cs"/>
              </a:rPr>
              <a:t>Atrazine</a:t>
            </a:r>
            <a:r>
              <a:rPr lang="en-US" sz="1200" kern="1200" dirty="0" smtClean="0">
                <a:solidFill>
                  <a:schemeClr val="tx1"/>
                </a:solidFill>
                <a:latin typeface="+mn-lt"/>
                <a:ea typeface="+mn-ea"/>
                <a:cs typeface="+mn-cs"/>
              </a:rPr>
              <a:t> in Drinking Water. http://www.epa.gov/safewater/contaminants/basicinformation/atrazine.html  Accessed May 2010.</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267300"/>
                </a:solidFill>
                <a:effectLst/>
                <a:latin typeface="Arial" pitchFamily="34" charset="0"/>
                <a:cs typeface="Arial" pitchFamily="34" charset="0"/>
              </a:rPr>
              <a:t>Private Wells Tested for </a:t>
            </a:r>
            <a:r>
              <a:rPr kumimoji="0" lang="en-US" sz="2000" b="1" i="1" u="none" strike="noStrike" cap="none" normalizeH="0" baseline="0" dirty="0" err="1" smtClean="0">
                <a:ln>
                  <a:noFill/>
                </a:ln>
                <a:solidFill>
                  <a:srgbClr val="267300"/>
                </a:solidFill>
                <a:effectLst/>
                <a:latin typeface="Arial" pitchFamily="34" charset="0"/>
                <a:cs typeface="Arial" pitchFamily="34" charset="0"/>
              </a:rPr>
              <a:t>Atrazine</a:t>
            </a:r>
            <a:endParaRPr kumimoji="0" lang="en-US" sz="1400" b="1" i="1" u="none" strike="noStrike" cap="none" normalizeH="0" baseline="0" dirty="0" smtClean="0">
              <a:ln>
                <a:noFill/>
              </a:ln>
              <a:solidFill>
                <a:srgbClr val="2673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267300"/>
                </a:solidFill>
                <a:effectLst/>
                <a:latin typeface="Arial" pitchFamily="34" charset="0"/>
                <a:cs typeface="Arial" pitchFamily="34" charset="0"/>
              </a:rPr>
              <a:t>This map shows the results of private well water testing as of June 2010.  Of nearly 8,000 wells tested, </a:t>
            </a:r>
            <a:r>
              <a:rPr kumimoji="0" lang="en-US" sz="1200" b="0" i="1" u="none" strike="noStrike" cap="none" normalizeH="0" baseline="0" dirty="0" err="1" smtClean="0">
                <a:ln>
                  <a:noFill/>
                </a:ln>
                <a:solidFill>
                  <a:srgbClr val="267300"/>
                </a:solidFill>
                <a:effectLst/>
                <a:latin typeface="Arial" pitchFamily="34" charset="0"/>
                <a:cs typeface="Arial" pitchFamily="34" charset="0"/>
              </a:rPr>
              <a:t>Atrazine</a:t>
            </a:r>
            <a:r>
              <a:rPr kumimoji="0" lang="en-US" sz="1200" b="0" i="1" u="none" strike="noStrike" cap="none" normalizeH="0" baseline="0" dirty="0" smtClean="0">
                <a:ln>
                  <a:noFill/>
                </a:ln>
                <a:solidFill>
                  <a:srgbClr val="267300"/>
                </a:solidFill>
                <a:effectLst/>
                <a:latin typeface="Arial" pitchFamily="34" charset="0"/>
                <a:cs typeface="Arial" pitchFamily="34" charset="0"/>
              </a:rPr>
              <a:t> is present in one in four wells.  </a:t>
            </a:r>
            <a:r>
              <a:rPr kumimoji="0" lang="en-US" sz="1200" b="0" i="1" u="none" strike="noStrike" cap="none" normalizeH="0" baseline="0" dirty="0" err="1" smtClean="0">
                <a:ln>
                  <a:noFill/>
                </a:ln>
                <a:solidFill>
                  <a:srgbClr val="267300"/>
                </a:solidFill>
                <a:effectLst/>
                <a:latin typeface="Arial" pitchFamily="34" charset="0"/>
                <a:cs typeface="Arial" pitchFamily="34" charset="0"/>
              </a:rPr>
              <a:t>Atrazine</a:t>
            </a:r>
            <a:r>
              <a:rPr kumimoji="0" lang="en-US" sz="1200" b="0" i="1" u="none" strike="noStrike" cap="none" normalizeH="0" baseline="0" dirty="0" smtClean="0">
                <a:ln>
                  <a:noFill/>
                </a:ln>
                <a:solidFill>
                  <a:srgbClr val="267300"/>
                </a:solidFill>
                <a:effectLst/>
                <a:latin typeface="Arial" pitchFamily="34" charset="0"/>
                <a:cs typeface="Arial" pitchFamily="34" charset="0"/>
              </a:rPr>
              <a:t> exceeds the health standard (3 ppb) in five percent of wells.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r>
              <a:rPr lang="en-US" b="1" i="1" dirty="0" smtClean="0"/>
              <a:t>Data</a:t>
            </a:r>
            <a:r>
              <a:rPr lang="en-US" b="1" i="1" baseline="0" dirty="0" smtClean="0"/>
              <a:t> Source</a:t>
            </a:r>
            <a:r>
              <a:rPr lang="en-US" i="1" baseline="0" dirty="0" smtClean="0"/>
              <a:t> Wisconsin Department of Agriculture, Trade and Consumer Protection</a:t>
            </a:r>
            <a:endParaRPr lang="en-US" i="1" dirty="0" smtClean="0"/>
          </a:p>
          <a:p>
            <a:endParaRPr lang="en-US" dirty="0" smtClean="0"/>
          </a:p>
          <a:p>
            <a:r>
              <a:rPr lang="en-US" sz="1200" b="1" kern="1200" dirty="0" smtClean="0">
                <a:solidFill>
                  <a:schemeClr val="tx1"/>
                </a:solidFill>
                <a:latin typeface="+mn-lt"/>
                <a:ea typeface="+mn-ea"/>
                <a:cs typeface="+mn-cs"/>
              </a:rPr>
              <a:t>Pesticides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Approximately 13 million pounds of pesticides (herbicides, insecticides and fungicides) are applied to major agricultural crops in Wisconsin each year.</a:t>
            </a:r>
            <a:r>
              <a:rPr lang="en-US" sz="1200" kern="1200" baseline="30000" dirty="0" smtClean="0">
                <a:solidFill>
                  <a:schemeClr val="tx1"/>
                </a:solidFill>
                <a:latin typeface="+mn-lt"/>
                <a:ea typeface="+mn-ea"/>
                <a:cs typeface="+mn-cs"/>
              </a:rPr>
              <a:t>40</a:t>
            </a:r>
            <a:r>
              <a:rPr lang="en-US" sz="1200" kern="1200" dirty="0" smtClean="0">
                <a:solidFill>
                  <a:schemeClr val="tx1"/>
                </a:solidFill>
                <a:latin typeface="+mn-lt"/>
                <a:ea typeface="+mn-ea"/>
                <a:cs typeface="+mn-cs"/>
              </a:rPr>
              <a:t>  Figure 21 shows the amount of pesticides farmers report applying by crop.  The top five agricultural pesticides by quantity applied are: </a:t>
            </a:r>
            <a:r>
              <a:rPr lang="en-US" sz="1200" kern="1200" dirty="0" err="1" smtClean="0">
                <a:solidFill>
                  <a:schemeClr val="tx1"/>
                </a:solidFill>
                <a:latin typeface="+mn-lt"/>
                <a:ea typeface="+mn-ea"/>
                <a:cs typeface="+mn-cs"/>
              </a:rPr>
              <a:t>Glyphosate</a:t>
            </a:r>
            <a:r>
              <a:rPr lang="en-US" sz="1200" kern="1200" dirty="0" smtClean="0">
                <a:solidFill>
                  <a:schemeClr val="tx1"/>
                </a:solidFill>
                <a:latin typeface="+mn-lt"/>
                <a:ea typeface="+mn-ea"/>
                <a:cs typeface="+mn-cs"/>
              </a:rPr>
              <a:t> (2,482,500 lbs), S-</a:t>
            </a:r>
            <a:r>
              <a:rPr lang="en-US" sz="1200" kern="1200" dirty="0" err="1" smtClean="0">
                <a:solidFill>
                  <a:schemeClr val="tx1"/>
                </a:solidFill>
                <a:latin typeface="+mn-lt"/>
                <a:ea typeface="+mn-ea"/>
                <a:cs typeface="+mn-cs"/>
              </a:rPr>
              <a:t>metolachlor</a:t>
            </a:r>
            <a:r>
              <a:rPr lang="en-US" sz="1200" kern="1200" dirty="0" smtClean="0">
                <a:solidFill>
                  <a:schemeClr val="tx1"/>
                </a:solidFill>
                <a:latin typeface="+mn-lt"/>
                <a:ea typeface="+mn-ea"/>
                <a:cs typeface="+mn-cs"/>
              </a:rPr>
              <a:t> (1,766,000 lbs), </a:t>
            </a:r>
            <a:r>
              <a:rPr lang="en-US" sz="1200" kern="1200" dirty="0" err="1" smtClean="0">
                <a:solidFill>
                  <a:schemeClr val="tx1"/>
                </a:solidFill>
                <a:latin typeface="+mn-lt"/>
                <a:ea typeface="+mn-ea"/>
                <a:cs typeface="+mn-cs"/>
              </a:rPr>
              <a:t>Atrazine</a:t>
            </a:r>
            <a:r>
              <a:rPr lang="en-US" sz="1200" kern="1200" dirty="0" smtClean="0">
                <a:solidFill>
                  <a:schemeClr val="tx1"/>
                </a:solidFill>
                <a:latin typeface="+mn-lt"/>
                <a:ea typeface="+mn-ea"/>
                <a:cs typeface="+mn-cs"/>
              </a:rPr>
              <a:t> (1,626,400 lbs), </a:t>
            </a:r>
            <a:r>
              <a:rPr lang="en-US" sz="1200" kern="1200" dirty="0" err="1" smtClean="0">
                <a:solidFill>
                  <a:schemeClr val="tx1"/>
                </a:solidFill>
                <a:latin typeface="+mn-lt"/>
                <a:ea typeface="+mn-ea"/>
                <a:cs typeface="+mn-cs"/>
              </a:rPr>
              <a:t>Acetochlor</a:t>
            </a:r>
            <a:r>
              <a:rPr lang="en-US" sz="1200" kern="1200" dirty="0" smtClean="0">
                <a:solidFill>
                  <a:schemeClr val="tx1"/>
                </a:solidFill>
                <a:latin typeface="+mn-lt"/>
                <a:ea typeface="+mn-ea"/>
                <a:cs typeface="+mn-cs"/>
              </a:rPr>
              <a:t> (1,009,000 lbs), and </a:t>
            </a:r>
            <a:r>
              <a:rPr lang="en-US" sz="1200" kern="1200" dirty="0" err="1" smtClean="0">
                <a:solidFill>
                  <a:schemeClr val="tx1"/>
                </a:solidFill>
                <a:latin typeface="+mn-lt"/>
                <a:ea typeface="+mn-ea"/>
                <a:cs typeface="+mn-cs"/>
              </a:rPr>
              <a:t>Pendimethalin</a:t>
            </a:r>
            <a:r>
              <a:rPr lang="en-US" sz="1200" kern="1200" dirty="0" smtClean="0">
                <a:solidFill>
                  <a:schemeClr val="tx1"/>
                </a:solidFill>
                <a:latin typeface="+mn-lt"/>
                <a:ea typeface="+mn-ea"/>
                <a:cs typeface="+mn-cs"/>
              </a:rPr>
              <a:t> (391,700 lbs).</a:t>
            </a:r>
            <a:r>
              <a:rPr lang="en-US" sz="1200" kern="1200" baseline="30000" dirty="0" smtClean="0">
                <a:solidFill>
                  <a:schemeClr val="tx1"/>
                </a:solidFill>
                <a:latin typeface="+mn-lt"/>
                <a:ea typeface="+mn-ea"/>
                <a:cs typeface="+mn-cs"/>
              </a:rPr>
              <a:t>40</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Once a pesticide is applied, it will ideally only harm the target pest and then break down through natural processes into harmless substances.  However, pesticides may also come into direct contact with humans during application, evaporate and drift for miles depending on particle size and wind conditions,</a:t>
            </a:r>
            <a:r>
              <a:rPr lang="en-US" sz="1200" kern="1200" baseline="30000" dirty="0" smtClean="0">
                <a:solidFill>
                  <a:schemeClr val="tx1"/>
                </a:solidFill>
                <a:latin typeface="+mn-lt"/>
                <a:ea typeface="+mn-ea"/>
                <a:cs typeface="+mn-cs"/>
              </a:rPr>
              <a:t>41</a:t>
            </a:r>
            <a:r>
              <a:rPr lang="en-US" sz="1200" kern="1200" dirty="0" smtClean="0">
                <a:solidFill>
                  <a:schemeClr val="tx1"/>
                </a:solidFill>
                <a:latin typeface="+mn-lt"/>
                <a:ea typeface="+mn-ea"/>
                <a:cs typeface="+mn-cs"/>
              </a:rPr>
              <a:t> attach to soil particles and get tracked into homes, be absorbed by the plant or remain on the plant surface until harvest, leach into groundwater, or enter surface water through runoff.</a:t>
            </a:r>
            <a:r>
              <a:rPr lang="en-US" sz="1200" kern="1200" baseline="30000" dirty="0" smtClean="0">
                <a:solidFill>
                  <a:schemeClr val="tx1"/>
                </a:solidFill>
                <a:latin typeface="+mn-lt"/>
                <a:ea typeface="+mn-ea"/>
                <a:cs typeface="+mn-cs"/>
              </a:rPr>
              <a:t>42</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health effects of pesticide exposure vary by pesticide.  </a:t>
            </a:r>
            <a:r>
              <a:rPr lang="en-US" sz="1200" kern="1200" dirty="0" err="1" smtClean="0">
                <a:solidFill>
                  <a:schemeClr val="tx1"/>
                </a:solidFill>
                <a:latin typeface="+mn-lt"/>
                <a:ea typeface="+mn-ea"/>
                <a:cs typeface="+mn-cs"/>
              </a:rPr>
              <a:t>Atrazine</a:t>
            </a:r>
            <a:r>
              <a:rPr lang="en-US" sz="1200" kern="1200" dirty="0" smtClean="0">
                <a:solidFill>
                  <a:schemeClr val="tx1"/>
                </a:solidFill>
                <a:latin typeface="+mn-lt"/>
                <a:ea typeface="+mn-ea"/>
                <a:cs typeface="+mn-cs"/>
              </a:rPr>
              <a:t>, for example, is a popular corn herbicide.  It has been used in Wisconsin for over 25 years and was used on 2.1 million acres of corn in the state in 2005.</a:t>
            </a:r>
            <a:r>
              <a:rPr lang="en-US" sz="1200" kern="1200" baseline="30000" dirty="0" smtClean="0">
                <a:solidFill>
                  <a:schemeClr val="tx1"/>
                </a:solidFill>
                <a:latin typeface="+mn-lt"/>
                <a:ea typeface="+mn-ea"/>
                <a:cs typeface="+mn-cs"/>
              </a:rPr>
              <a:t>40</a:t>
            </a:r>
            <a:r>
              <a:rPr lang="en-US" sz="1200" kern="1200" dirty="0" smtClean="0">
                <a:solidFill>
                  <a:schemeClr val="tx1"/>
                </a:solidFill>
                <a:latin typeface="+mn-lt"/>
                <a:ea typeface="+mn-ea"/>
                <a:cs typeface="+mn-cs"/>
              </a:rPr>
              <a:t>  Figure 20 shows where </a:t>
            </a:r>
            <a:r>
              <a:rPr lang="en-US" sz="1200" kern="1200" dirty="0" err="1" smtClean="0">
                <a:solidFill>
                  <a:schemeClr val="tx1"/>
                </a:solidFill>
                <a:latin typeface="+mn-lt"/>
                <a:ea typeface="+mn-ea"/>
                <a:cs typeface="+mn-cs"/>
              </a:rPr>
              <a:t>atrazine</a:t>
            </a:r>
            <a:r>
              <a:rPr lang="en-US" sz="1200" kern="1200" dirty="0" smtClean="0">
                <a:solidFill>
                  <a:schemeClr val="tx1"/>
                </a:solidFill>
                <a:latin typeface="+mn-lt"/>
                <a:ea typeface="+mn-ea"/>
                <a:cs typeface="+mn-cs"/>
              </a:rPr>
              <a:t> has been detected in private wells, and where it exceeds the health standard.  </a:t>
            </a:r>
            <a:r>
              <a:rPr lang="en-US" sz="1200" kern="1200" dirty="0" err="1" smtClean="0">
                <a:solidFill>
                  <a:schemeClr val="tx1"/>
                </a:solidFill>
                <a:latin typeface="+mn-lt"/>
                <a:ea typeface="+mn-ea"/>
                <a:cs typeface="+mn-cs"/>
              </a:rPr>
              <a:t>Atrazine</a:t>
            </a:r>
            <a:r>
              <a:rPr lang="en-US" sz="1200" kern="1200" dirty="0" smtClean="0">
                <a:solidFill>
                  <a:schemeClr val="tx1"/>
                </a:solidFill>
                <a:latin typeface="+mn-lt"/>
                <a:ea typeface="+mn-ea"/>
                <a:cs typeface="+mn-cs"/>
              </a:rPr>
              <a:t> has been linked to cardiovascular damage and reproductive difficulties in some people when consumed at levels over the drinking water limit for many years.</a:t>
            </a:r>
            <a:r>
              <a:rPr lang="en-US" sz="1200" kern="1200" baseline="30000" dirty="0" smtClean="0">
                <a:solidFill>
                  <a:schemeClr val="tx1"/>
                </a:solidFill>
                <a:latin typeface="+mn-lt"/>
                <a:ea typeface="+mn-ea"/>
                <a:cs typeface="+mn-cs"/>
              </a:rPr>
              <a:t>43</a:t>
            </a:r>
            <a:r>
              <a:rPr lang="en-US" sz="1200" kern="1200" dirty="0" smtClean="0">
                <a:solidFill>
                  <a:schemeClr val="tx1"/>
                </a:solidFill>
                <a:latin typeface="+mn-lt"/>
                <a:ea typeface="+mn-ea"/>
                <a:cs typeface="+mn-cs"/>
              </a:rPr>
              <a:t>   Wisconsin has created </a:t>
            </a:r>
            <a:r>
              <a:rPr lang="en-US" sz="1200" kern="1200" dirty="0" err="1" smtClean="0">
                <a:solidFill>
                  <a:schemeClr val="tx1"/>
                </a:solidFill>
                <a:latin typeface="+mn-lt"/>
                <a:ea typeface="+mn-ea"/>
                <a:cs typeface="+mn-cs"/>
              </a:rPr>
              <a:t>atrazine</a:t>
            </a:r>
            <a:r>
              <a:rPr lang="en-US" sz="1200" kern="1200" dirty="0" smtClean="0">
                <a:solidFill>
                  <a:schemeClr val="tx1"/>
                </a:solidFill>
                <a:latin typeface="+mn-lt"/>
                <a:ea typeface="+mn-ea"/>
                <a:cs typeface="+mn-cs"/>
              </a:rPr>
              <a:t> prohibition areas covering 1.2 million acres where </a:t>
            </a:r>
            <a:r>
              <a:rPr lang="en-US" sz="1200" kern="1200" dirty="0" err="1" smtClean="0">
                <a:solidFill>
                  <a:schemeClr val="tx1"/>
                </a:solidFill>
                <a:latin typeface="+mn-lt"/>
                <a:ea typeface="+mn-ea"/>
                <a:cs typeface="+mn-cs"/>
              </a:rPr>
              <a:t>atrazine</a:t>
            </a:r>
            <a:r>
              <a:rPr lang="en-US" sz="1200" kern="1200" dirty="0" smtClean="0">
                <a:solidFill>
                  <a:schemeClr val="tx1"/>
                </a:solidFill>
                <a:latin typeface="+mn-lt"/>
                <a:ea typeface="+mn-ea"/>
                <a:cs typeface="+mn-cs"/>
              </a:rPr>
              <a:t> and its metabolites are over the health-based drinking water limit.  County maps showing these areas are available at: </a:t>
            </a:r>
            <a:r>
              <a:rPr lang="en-US" sz="1200" i="1" kern="1200" dirty="0" smtClean="0">
                <a:solidFill>
                  <a:schemeClr val="tx1"/>
                </a:solidFill>
                <a:latin typeface="+mn-lt"/>
                <a:ea typeface="+mn-ea"/>
                <a:cs typeface="+mn-cs"/>
              </a:rPr>
              <a:t>http://datcp.state.wi.us/arm/agriculture/pest-fert/pesticides/atrazine/cnty_list.jsp.</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Other pesticides have been linked with cancer.  Of the top five agricultural pesticides used in Wisconsin, there is evidence that three are possible human carcinogens.</a:t>
            </a:r>
            <a:r>
              <a:rPr lang="en-US" sz="1200" kern="1200" baseline="30000" dirty="0" smtClean="0">
                <a:solidFill>
                  <a:schemeClr val="tx1"/>
                </a:solidFill>
                <a:latin typeface="+mn-lt"/>
                <a:ea typeface="+mn-ea"/>
                <a:cs typeface="+mn-cs"/>
              </a:rPr>
              <a:t>44</a:t>
            </a:r>
            <a:r>
              <a:rPr lang="en-US" sz="1200" kern="1200" dirty="0" smtClean="0">
                <a:solidFill>
                  <a:schemeClr val="tx1"/>
                </a:solidFill>
                <a:latin typeface="+mn-lt"/>
                <a:ea typeface="+mn-ea"/>
                <a:cs typeface="+mn-cs"/>
              </a:rPr>
              <a:t>  Pesticides are also being tested for other health effects such as endocrine disruption and learning disabilities, and for effects on plants and animals.</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Online Feature — Cancer Risks of Pesticide Exposure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Studies in 2001 and 2007 estimated that around 35 percent of private drinking water wells in Wisconsin contain a detectable level of an agricultural herbicide or herbicide metabolite.</a:t>
            </a:r>
            <a:r>
              <a:rPr lang="en-US" sz="1200" kern="1200" baseline="30000" dirty="0" smtClean="0">
                <a:solidFill>
                  <a:schemeClr val="tx1"/>
                </a:solidFill>
                <a:latin typeface="+mn-lt"/>
                <a:ea typeface="+mn-ea"/>
                <a:cs typeface="+mn-cs"/>
              </a:rPr>
              <a:t>45</a:t>
            </a:r>
            <a:r>
              <a:rPr lang="en-US" sz="1200" kern="1200" dirty="0" smtClean="0">
                <a:solidFill>
                  <a:schemeClr val="tx1"/>
                </a:solidFill>
                <a:latin typeface="+mn-lt"/>
                <a:ea typeface="+mn-ea"/>
                <a:cs typeface="+mn-cs"/>
              </a:rPr>
              <a:t>  As shown in Figure 22, areas with higher percentages of land in cultivation generally have greater percentages of wells with detectable pesticides.  Many pesticides do not have health-based drinking water limits.</a:t>
            </a:r>
            <a:r>
              <a:rPr lang="en-US" sz="1200" kern="1200" baseline="30000" dirty="0" smtClean="0">
                <a:solidFill>
                  <a:schemeClr val="tx1"/>
                </a:solidFill>
                <a:latin typeface="+mn-lt"/>
                <a:ea typeface="+mn-ea"/>
                <a:cs typeface="+mn-cs"/>
              </a:rPr>
              <a:t>45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baseline="30000" dirty="0" smtClean="0">
                <a:solidFill>
                  <a:schemeClr val="tx1"/>
                </a:solidFill>
                <a:latin typeface="+mn-lt"/>
                <a:ea typeface="+mn-ea"/>
                <a:cs typeface="+mn-cs"/>
              </a:rPr>
              <a:t>40</a:t>
            </a:r>
            <a:r>
              <a:rPr lang="en-US" sz="1200" kern="1200" dirty="0" smtClean="0">
                <a:solidFill>
                  <a:schemeClr val="tx1"/>
                </a:solidFill>
                <a:latin typeface="+mn-lt"/>
                <a:ea typeface="+mn-ea"/>
                <a:cs typeface="+mn-cs"/>
              </a:rPr>
              <a:t> Wisconsin Agricultural Statistics Service. 2006. Wisconsin Pesticide Use. www.nass.usda.gov/Statistics_by_State/Wisconsin/Publications/Miscellaneous/pest_use_06.pdf </a:t>
            </a:r>
          </a:p>
          <a:p>
            <a:r>
              <a:rPr lang="en-US" sz="1200" kern="1200" baseline="30000" dirty="0" smtClean="0">
                <a:solidFill>
                  <a:schemeClr val="tx1"/>
                </a:solidFill>
                <a:latin typeface="+mn-lt"/>
                <a:ea typeface="+mn-ea"/>
                <a:cs typeface="+mn-cs"/>
              </a:rPr>
              <a:t>41</a:t>
            </a:r>
            <a:r>
              <a:rPr lang="en-US" sz="1200" kern="1200" dirty="0" smtClean="0">
                <a:solidFill>
                  <a:schemeClr val="tx1"/>
                </a:solidFill>
                <a:latin typeface="+mn-lt"/>
                <a:ea typeface="+mn-ea"/>
                <a:cs typeface="+mn-cs"/>
              </a:rPr>
              <a:t> </a:t>
            </a:r>
            <a:r>
              <a:rPr lang="en-US" sz="1200" u="none" strike="noStrike" kern="1200" dirty="0" err="1" smtClean="0">
                <a:solidFill>
                  <a:schemeClr val="tx1"/>
                </a:solidFill>
                <a:latin typeface="+mn-lt"/>
                <a:ea typeface="+mn-ea"/>
                <a:cs typeface="+mn-cs"/>
                <a:hlinkClick r:id="rId3"/>
              </a:rPr>
              <a:t>Carozza</a:t>
            </a:r>
            <a:r>
              <a:rPr lang="en-US" sz="1200" u="none" strike="noStrike" kern="1200" dirty="0" smtClean="0">
                <a:solidFill>
                  <a:schemeClr val="tx1"/>
                </a:solidFill>
                <a:latin typeface="+mn-lt"/>
                <a:ea typeface="+mn-ea"/>
                <a:cs typeface="+mn-cs"/>
                <a:hlinkClick r:id="rId3"/>
              </a:rPr>
              <a:t> SE, Li B, </a:t>
            </a:r>
            <a:r>
              <a:rPr lang="en-US" sz="1200" u="none" strike="noStrike" kern="1200" dirty="0" err="1" smtClean="0">
                <a:solidFill>
                  <a:schemeClr val="tx1"/>
                </a:solidFill>
                <a:latin typeface="+mn-lt"/>
                <a:ea typeface="+mn-ea"/>
                <a:cs typeface="+mn-cs"/>
                <a:hlinkClick r:id="rId3"/>
              </a:rPr>
              <a:t>Elgethun</a:t>
            </a:r>
            <a:r>
              <a:rPr lang="en-US" sz="1200" u="none" strike="noStrike" kern="1200" dirty="0" smtClean="0">
                <a:solidFill>
                  <a:schemeClr val="tx1"/>
                </a:solidFill>
                <a:latin typeface="+mn-lt"/>
                <a:ea typeface="+mn-ea"/>
                <a:cs typeface="+mn-cs"/>
                <a:hlinkClick r:id="rId3"/>
              </a:rPr>
              <a:t> K, Whitworth R. 2008. Risk of Childhood Cancers Associated with Residence in Agriculturally Intense Areas in the United States. Environmental Health Perspectives, 116: 559-565. </a:t>
            </a:r>
            <a:r>
              <a:rPr lang="en-US" sz="1200" kern="1200" dirty="0" smtClean="0">
                <a:solidFill>
                  <a:schemeClr val="tx1"/>
                </a:solidFill>
                <a:latin typeface="+mn-lt"/>
                <a:ea typeface="+mn-ea"/>
                <a:cs typeface="+mn-cs"/>
              </a:rPr>
              <a:t>http://ehp03.niehs.nih.gov/article/fetchArticle.action?articleURI=info%3Adoi%2F10.1289%2Fehp.9967</a:t>
            </a:r>
          </a:p>
          <a:p>
            <a:r>
              <a:rPr lang="en-US" sz="1200" kern="1200" baseline="30000" dirty="0" smtClean="0">
                <a:solidFill>
                  <a:schemeClr val="tx1"/>
                </a:solidFill>
                <a:latin typeface="+mn-lt"/>
                <a:ea typeface="+mn-ea"/>
                <a:cs typeface="+mn-cs"/>
              </a:rPr>
              <a:t>42</a:t>
            </a:r>
            <a:r>
              <a:rPr lang="en-US" sz="1200" kern="1200" dirty="0" smtClean="0">
                <a:solidFill>
                  <a:schemeClr val="tx1"/>
                </a:solidFill>
                <a:latin typeface="+mn-lt"/>
                <a:ea typeface="+mn-ea"/>
                <a:cs typeface="+mn-cs"/>
              </a:rPr>
              <a:t> Protecting Wisconsin’s Groundwater Through Comprehensive Planning http://wi.water.usgs.gov/gwcomp </a:t>
            </a:r>
          </a:p>
          <a:p>
            <a:r>
              <a:rPr lang="en-US" sz="1200" kern="1200" baseline="30000" dirty="0" smtClean="0">
                <a:solidFill>
                  <a:schemeClr val="tx1"/>
                </a:solidFill>
                <a:latin typeface="+mn-lt"/>
                <a:ea typeface="+mn-ea"/>
                <a:cs typeface="+mn-cs"/>
              </a:rPr>
              <a:t>43</a:t>
            </a:r>
            <a:r>
              <a:rPr lang="en-US" sz="1200" kern="1200" dirty="0" smtClean="0">
                <a:solidFill>
                  <a:schemeClr val="tx1"/>
                </a:solidFill>
                <a:latin typeface="+mn-lt"/>
                <a:ea typeface="+mn-ea"/>
                <a:cs typeface="+mn-cs"/>
              </a:rPr>
              <a:t> U.S. Environmental Protection Agency. Basic Information About </a:t>
            </a:r>
            <a:r>
              <a:rPr lang="en-US" sz="1200" kern="1200" dirty="0" err="1" smtClean="0">
                <a:solidFill>
                  <a:schemeClr val="tx1"/>
                </a:solidFill>
                <a:latin typeface="+mn-lt"/>
                <a:ea typeface="+mn-ea"/>
                <a:cs typeface="+mn-cs"/>
              </a:rPr>
              <a:t>Atrazine</a:t>
            </a:r>
            <a:r>
              <a:rPr lang="en-US" sz="1200" kern="1200" dirty="0" smtClean="0">
                <a:solidFill>
                  <a:schemeClr val="tx1"/>
                </a:solidFill>
                <a:latin typeface="+mn-lt"/>
                <a:ea typeface="+mn-ea"/>
                <a:cs typeface="+mn-cs"/>
              </a:rPr>
              <a:t> in Drinking Water. http://www.epa.gov/safewater/contaminants/basicinformation/atrazine.html  Accessed May 2010.</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267300"/>
                </a:solidFill>
                <a:effectLst/>
                <a:latin typeface="Arial" pitchFamily="34" charset="0"/>
                <a:cs typeface="Arial" pitchFamily="34" charset="0"/>
              </a:rPr>
              <a:t>Watersheds with Designated Phosphorous or Sediment Impaired Waters, 2010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267300"/>
                </a:solidFill>
                <a:effectLst/>
                <a:latin typeface="Arial" pitchFamily="34" charset="0"/>
                <a:cs typeface="Arial" pitchFamily="34" charset="0"/>
              </a:rPr>
              <a:t>This map shows the locations of watersheds with phosphorous or sediment impaired waters in 2010.</a:t>
            </a:r>
          </a:p>
          <a:p>
            <a:r>
              <a:rPr lang="en-US" sz="1200" b="1" i="1" kern="1200" dirty="0" smtClean="0">
                <a:solidFill>
                  <a:schemeClr val="tx1"/>
                </a:solidFill>
                <a:latin typeface="+mn-lt"/>
                <a:ea typeface="+mn-ea"/>
                <a:cs typeface="+mn-cs"/>
              </a:rPr>
              <a:t>Map created by Matt </a:t>
            </a:r>
            <a:r>
              <a:rPr lang="en-US" sz="1200" b="1" i="1" kern="1200" dirty="0" err="1" smtClean="0">
                <a:solidFill>
                  <a:schemeClr val="tx1"/>
                </a:solidFill>
                <a:latin typeface="+mn-lt"/>
                <a:ea typeface="+mn-ea"/>
                <a:cs typeface="+mn-cs"/>
              </a:rPr>
              <a:t>Rehwald</a:t>
            </a:r>
            <a:r>
              <a:rPr lang="en-US" sz="1200" b="1" i="1" kern="1200" dirty="0" smtClean="0">
                <a:solidFill>
                  <a:schemeClr val="tx1"/>
                </a:solidFill>
                <a:latin typeface="+mn-lt"/>
                <a:ea typeface="+mn-ea"/>
                <a:cs typeface="+mn-cs"/>
              </a:rPr>
              <a:t>, Wisconsin DNR</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Nutrients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Surface water and groundwater contamination from agriculture is an ongoing concern.  An estimated 200 million pounds of nitrate enters Wisconsin’s groundwater each year—up to 90 percent from agricultural applications.</a:t>
            </a:r>
            <a:r>
              <a:rPr lang="en-US" sz="1200" kern="1200" baseline="30000" dirty="0" smtClean="0">
                <a:solidFill>
                  <a:schemeClr val="tx1"/>
                </a:solidFill>
                <a:latin typeface="+mn-lt"/>
                <a:ea typeface="+mn-ea"/>
                <a:cs typeface="+mn-cs"/>
              </a:rPr>
              <a:t>46</a:t>
            </a:r>
            <a:r>
              <a:rPr lang="en-US" sz="1200" kern="1200" dirty="0" smtClean="0">
                <a:solidFill>
                  <a:schemeClr val="tx1"/>
                </a:solidFill>
                <a:latin typeface="+mn-lt"/>
                <a:ea typeface="+mn-ea"/>
                <a:cs typeface="+mn-cs"/>
              </a:rPr>
              <a:t>  In a 2007 statewide study, nitrate exceeded the health-based drinking water limit in 16 percent of the private well samples tested.</a:t>
            </a:r>
            <a:r>
              <a:rPr lang="en-US" sz="1200" kern="1200" baseline="30000" dirty="0" smtClean="0">
                <a:solidFill>
                  <a:schemeClr val="tx1"/>
                </a:solidFill>
                <a:latin typeface="+mn-lt"/>
                <a:ea typeface="+mn-ea"/>
                <a:cs typeface="+mn-cs"/>
              </a:rPr>
              <a:t>45</a:t>
            </a:r>
            <a:r>
              <a:rPr lang="en-US" sz="1200" kern="1200" dirty="0" smtClean="0">
                <a:solidFill>
                  <a:schemeClr val="tx1"/>
                </a:solidFill>
                <a:latin typeface="+mn-lt"/>
                <a:ea typeface="+mn-ea"/>
                <a:cs typeface="+mn-cs"/>
              </a:rPr>
              <a:t>  County level data is at: </a:t>
            </a:r>
            <a:r>
              <a:rPr lang="en-US" sz="1200" i="1" u="none" strike="noStrike" kern="1200" dirty="0" smtClean="0">
                <a:solidFill>
                  <a:schemeClr val="tx1"/>
                </a:solidFill>
                <a:latin typeface="+mn-lt"/>
                <a:ea typeface="+mn-ea"/>
                <a:cs typeface="+mn-cs"/>
                <a:hlinkClick r:id="rId3"/>
              </a:rPr>
              <a:t>http://aqua.wisc.edu/publications/pdfs/nitratefactsheet.pdf</a:t>
            </a:r>
            <a:r>
              <a:rPr lang="en-US" sz="1200" kern="1200" dirty="0" smtClean="0">
                <a:solidFill>
                  <a:schemeClr val="tx1"/>
                </a:solidFill>
                <a:latin typeface="+mn-lt"/>
                <a:ea typeface="+mn-ea"/>
                <a:cs typeface="+mn-cs"/>
              </a:rPr>
              <a:t>.  Approximately 85-90 percent of private wells in the state have never been sampled for nitrate.</a:t>
            </a:r>
            <a:r>
              <a:rPr lang="en-US" sz="1200" kern="1200" baseline="30000" dirty="0" smtClean="0">
                <a:solidFill>
                  <a:schemeClr val="tx1"/>
                </a:solidFill>
                <a:latin typeface="+mn-lt"/>
                <a:ea typeface="+mn-ea"/>
                <a:cs typeface="+mn-cs"/>
              </a:rPr>
              <a:t>47</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Stormwater runoff events can also have serious impacts on the health of people and the environment.  Acute effects, such as fish kills and well contamination, and chronic effects, such as algae blooms and decreased fisheries health have been attributed to runoff events.</a:t>
            </a:r>
            <a:r>
              <a:rPr lang="en-US" sz="1200" kern="1200" baseline="30000" dirty="0" smtClean="0">
                <a:solidFill>
                  <a:schemeClr val="tx1"/>
                </a:solidFill>
                <a:latin typeface="+mn-lt"/>
                <a:ea typeface="+mn-ea"/>
                <a:cs typeface="+mn-cs"/>
              </a:rPr>
              <a:t>48</a:t>
            </a:r>
            <a:r>
              <a:rPr lang="en-US" sz="1200" kern="1200" dirty="0" smtClean="0">
                <a:solidFill>
                  <a:schemeClr val="tx1"/>
                </a:solidFill>
                <a:latin typeface="+mn-lt"/>
                <a:ea typeface="+mn-ea"/>
                <a:cs typeface="+mn-cs"/>
              </a:rPr>
              <a:t>  In the winter and spring of 2004-2005 there were 52 reported manure-related runoff events in Wisconsin.</a:t>
            </a:r>
            <a:r>
              <a:rPr lang="en-US" sz="1200" kern="1200" baseline="30000" dirty="0" smtClean="0">
                <a:solidFill>
                  <a:schemeClr val="tx1"/>
                </a:solidFill>
                <a:latin typeface="+mn-lt"/>
                <a:ea typeface="+mn-ea"/>
                <a:cs typeface="+mn-cs"/>
              </a:rPr>
              <a:t>48</a:t>
            </a:r>
            <a:r>
              <a:rPr lang="en-US" sz="1200" kern="1200" dirty="0" smtClean="0">
                <a:solidFill>
                  <a:schemeClr val="tx1"/>
                </a:solidFill>
                <a:latin typeface="+mn-lt"/>
                <a:ea typeface="+mn-ea"/>
                <a:cs typeface="+mn-cs"/>
              </a:rPr>
              <a:t>  Once manure and sediment enters the water, it can impact all water downstream from the entry point.  As shown in Figure 23, there were 57 lakes and 205 streams that were federally listed on Wisconsin’s 303d list of impaired waters in 2010 as a result of excess sediment or phosphorus.</a:t>
            </a:r>
            <a:r>
              <a:rPr lang="en-US" sz="1200" kern="1200" baseline="30000" dirty="0" smtClean="0">
                <a:solidFill>
                  <a:schemeClr val="tx1"/>
                </a:solidFill>
                <a:latin typeface="+mn-lt"/>
                <a:ea typeface="+mn-ea"/>
                <a:cs typeface="+mn-cs"/>
              </a:rPr>
              <a:t>48</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Sediments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environmental impact of conservation tillage (no-till, ridge-till, and mulch-till) is well documented.  By leaving at least 30 percent of crop residue covering the soil surface after planting, conservation tillage reduces soil erosion by wind and water, increases water retention, reduces soil degradation, and reduces water and chemical runoff.</a:t>
            </a:r>
            <a:r>
              <a:rPr lang="en-US" sz="1200" kern="1200" baseline="30000" dirty="0" smtClean="0">
                <a:solidFill>
                  <a:schemeClr val="tx1"/>
                </a:solidFill>
                <a:latin typeface="+mn-lt"/>
                <a:ea typeface="+mn-ea"/>
                <a:cs typeface="+mn-cs"/>
              </a:rPr>
              <a:t>49</a:t>
            </a:r>
            <a:r>
              <a:rPr lang="en-US" sz="1200" kern="1200" dirty="0" smtClean="0">
                <a:solidFill>
                  <a:schemeClr val="tx1"/>
                </a:solidFill>
                <a:latin typeface="+mn-lt"/>
                <a:ea typeface="+mn-ea"/>
                <a:cs typeface="+mn-cs"/>
              </a:rPr>
              <a:t>  Surveys conducted by the Wisconsin Department of Agriculture in the 2000s indicate that 10 to 20 percent of Wisconsin farmers are practicing no-till agriculture.</a:t>
            </a:r>
            <a:r>
              <a:rPr lang="en-US" sz="1200" kern="1200" baseline="30000" dirty="0" smtClean="0">
                <a:solidFill>
                  <a:schemeClr val="tx1"/>
                </a:solidFill>
                <a:latin typeface="+mn-lt"/>
                <a:ea typeface="+mn-ea"/>
                <a:cs typeface="+mn-cs"/>
              </a:rPr>
              <a:t>50</a:t>
            </a:r>
            <a:r>
              <a:rPr lang="en-US" sz="1200" kern="1200" dirty="0" smtClean="0">
                <a:solidFill>
                  <a:schemeClr val="tx1"/>
                </a:solidFill>
                <a:latin typeface="+mn-lt"/>
                <a:ea typeface="+mn-ea"/>
                <a:cs typeface="+mn-cs"/>
              </a:rPr>
              <a:t>  As a result of no-till and other conservation measures, soil erosion in Wisconsin decreased from 1982 through 1997, but has since been increasing.</a:t>
            </a:r>
            <a:r>
              <a:rPr lang="en-US" sz="1200" kern="1200" baseline="30000" dirty="0" smtClean="0">
                <a:solidFill>
                  <a:schemeClr val="tx1"/>
                </a:solidFill>
                <a:latin typeface="+mn-lt"/>
                <a:ea typeface="+mn-ea"/>
                <a:cs typeface="+mn-cs"/>
              </a:rPr>
              <a:t>50  </a:t>
            </a:r>
            <a:r>
              <a:rPr lang="en-US" sz="1200" kern="1200" dirty="0" smtClean="0">
                <a:solidFill>
                  <a:schemeClr val="tx1"/>
                </a:solidFill>
                <a:latin typeface="+mn-lt"/>
                <a:ea typeface="+mn-ea"/>
                <a:cs typeface="+mn-cs"/>
              </a:rPr>
              <a:t>Without increased implementation of soil conservation practices, changes in the intensity of storms are projected to more than double soil loss in Wisconsin by 2050.</a:t>
            </a:r>
            <a:r>
              <a:rPr lang="en-US" sz="1200" kern="1200" baseline="30000" dirty="0" smtClean="0">
                <a:solidFill>
                  <a:schemeClr val="tx1"/>
                </a:solidFill>
                <a:latin typeface="+mn-lt"/>
                <a:ea typeface="+mn-ea"/>
                <a:cs typeface="+mn-cs"/>
              </a:rPr>
              <a:t>50</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baseline="30000" dirty="0" smtClean="0">
                <a:solidFill>
                  <a:schemeClr val="tx1"/>
                </a:solidFill>
                <a:latin typeface="+mn-lt"/>
                <a:ea typeface="+mn-ea"/>
                <a:cs typeface="+mn-cs"/>
              </a:rPr>
              <a:t>45</a:t>
            </a:r>
            <a:r>
              <a:rPr lang="en-US" sz="1200" kern="1200" dirty="0" smtClean="0">
                <a:solidFill>
                  <a:schemeClr val="tx1"/>
                </a:solidFill>
                <a:latin typeface="+mn-lt"/>
                <a:ea typeface="+mn-ea"/>
                <a:cs typeface="+mn-cs"/>
              </a:rPr>
              <a:t> Wisconsin Groundwater Quality: Agricultural Chemicals in Wisconsin Groundwater. 2002 and 2008. Wisconsin Department of Agriculture, Trade and Consumer Protection.</a:t>
            </a:r>
          </a:p>
          <a:p>
            <a:r>
              <a:rPr lang="en-US" sz="1200" kern="1200" dirty="0" smtClean="0">
                <a:solidFill>
                  <a:schemeClr val="tx1"/>
                </a:solidFill>
                <a:latin typeface="+mn-lt"/>
                <a:ea typeface="+mn-ea"/>
                <a:cs typeface="+mn-cs"/>
              </a:rPr>
              <a:t>www.datcp.state.wi.us/arm/agriculture/land-water/environ_quality/pdf/ARMPub180.pdf and http://datcp.state.wi.us/arm/agriculture/land-water/environ_quality/pdf/arm-pub-98.pdf </a:t>
            </a:r>
          </a:p>
          <a:p>
            <a:r>
              <a:rPr lang="en-US" sz="1200" kern="1200" baseline="30000" dirty="0" smtClean="0">
                <a:solidFill>
                  <a:schemeClr val="tx1"/>
                </a:solidFill>
                <a:latin typeface="+mn-lt"/>
                <a:ea typeface="+mn-ea"/>
                <a:cs typeface="+mn-cs"/>
              </a:rPr>
              <a:t>46</a:t>
            </a:r>
            <a:r>
              <a:rPr lang="en-US" sz="1200" kern="1200" dirty="0" smtClean="0">
                <a:solidFill>
                  <a:schemeClr val="tx1"/>
                </a:solidFill>
                <a:latin typeface="+mn-lt"/>
                <a:ea typeface="+mn-ea"/>
                <a:cs typeface="+mn-cs"/>
              </a:rPr>
              <a:t> Wisconsin Groundwater Coordinating Council. 2009. Nitrate in Groundwater. http://aqua.wisc.edu/publications/pdfs/nitratefactsheet.pdf</a:t>
            </a:r>
          </a:p>
          <a:p>
            <a:r>
              <a:rPr lang="en-US" sz="1200" kern="1200" baseline="30000" dirty="0" smtClean="0">
                <a:solidFill>
                  <a:schemeClr val="tx1"/>
                </a:solidFill>
                <a:latin typeface="+mn-lt"/>
                <a:ea typeface="+mn-ea"/>
                <a:cs typeface="+mn-cs"/>
              </a:rPr>
              <a:t>47</a:t>
            </a:r>
            <a:r>
              <a:rPr lang="en-US" sz="1200" kern="1200" dirty="0" smtClean="0">
                <a:solidFill>
                  <a:schemeClr val="tx1"/>
                </a:solidFill>
                <a:latin typeface="+mn-lt"/>
                <a:ea typeface="+mn-ea"/>
                <a:cs typeface="+mn-cs"/>
              </a:rPr>
              <a:t> Wisconsin DNR. Groundwater Retrieval Network. http://prodoasext.dnr.wi.gov/inter1/grn$.startup. Accessed August 2010.</a:t>
            </a:r>
          </a:p>
          <a:p>
            <a:r>
              <a:rPr lang="en-US" sz="1200" kern="1200" baseline="30000" dirty="0" smtClean="0">
                <a:solidFill>
                  <a:schemeClr val="tx1"/>
                </a:solidFill>
                <a:latin typeface="+mn-lt"/>
                <a:ea typeface="+mn-ea"/>
                <a:cs typeface="+mn-cs"/>
              </a:rPr>
              <a:t>48</a:t>
            </a:r>
            <a:r>
              <a:rPr lang="en-US" sz="1200" kern="1200" dirty="0" smtClean="0">
                <a:solidFill>
                  <a:schemeClr val="tx1"/>
                </a:solidFill>
                <a:latin typeface="+mn-lt"/>
                <a:ea typeface="+mn-ea"/>
                <a:cs typeface="+mn-cs"/>
              </a:rPr>
              <a:t> Wisconsin Department of Natural Resources. 2010. Wisconsin Water Quality Report to Congress, WDNR Pub WT-924-2010. http://dnr.wi.gov/org/water/condition/2010_IR/Attachment_A_2010_WQ_RptToCongress_FINAL_3-30-2010.pdf</a:t>
            </a:r>
          </a:p>
          <a:p>
            <a:r>
              <a:rPr lang="en-US" sz="1200" kern="1200" baseline="30000" dirty="0" smtClean="0">
                <a:solidFill>
                  <a:schemeClr val="tx1"/>
                </a:solidFill>
                <a:latin typeface="+mn-lt"/>
                <a:ea typeface="+mn-ea"/>
                <a:cs typeface="+mn-cs"/>
              </a:rPr>
              <a:t>49</a:t>
            </a:r>
            <a:r>
              <a:rPr lang="en-US" sz="1200" kern="1200" dirty="0" smtClean="0">
                <a:solidFill>
                  <a:schemeClr val="tx1"/>
                </a:solidFill>
                <a:latin typeface="+mn-lt"/>
                <a:ea typeface="+mn-ea"/>
                <a:cs typeface="+mn-cs"/>
              </a:rPr>
              <a:t> Fernandez-</a:t>
            </a:r>
            <a:r>
              <a:rPr lang="en-US" sz="1200" kern="1200" dirty="0" err="1" smtClean="0">
                <a:solidFill>
                  <a:schemeClr val="tx1"/>
                </a:solidFill>
                <a:latin typeface="+mn-lt"/>
                <a:ea typeface="+mn-ea"/>
                <a:cs typeface="+mn-cs"/>
              </a:rPr>
              <a:t>Cornejo</a:t>
            </a:r>
            <a:r>
              <a:rPr lang="en-US" sz="1200" kern="1200" dirty="0" smtClean="0">
                <a:solidFill>
                  <a:schemeClr val="tx1"/>
                </a:solidFill>
                <a:latin typeface="+mn-lt"/>
                <a:ea typeface="+mn-ea"/>
                <a:cs typeface="+mn-cs"/>
              </a:rPr>
              <a:t>, Jorge, et. al. Conservation Tillage, Pesticide Use, and Biotech Crops in the U.S.A. Paper presented at the Agricultural and Applied Economics Association Meeting, Denver, Colorado, July 25-27, 2010. http://ageconsearch.umn.edu/bitstream/60941/2/Fernandez-Cornejo%20-%20AAEA%202010%20SP.pdf</a:t>
            </a:r>
          </a:p>
          <a:p>
            <a:r>
              <a:rPr lang="en-US" sz="1200" kern="1200" baseline="30000" dirty="0" smtClean="0">
                <a:solidFill>
                  <a:schemeClr val="tx1"/>
                </a:solidFill>
                <a:latin typeface="+mn-lt"/>
                <a:ea typeface="+mn-ea"/>
                <a:cs typeface="+mn-cs"/>
              </a:rPr>
              <a:t>50</a:t>
            </a:r>
            <a:r>
              <a:rPr lang="en-US" sz="1200" kern="1200" dirty="0" smtClean="0">
                <a:solidFill>
                  <a:schemeClr val="tx1"/>
                </a:solidFill>
                <a:latin typeface="+mn-lt"/>
                <a:ea typeface="+mn-ea"/>
                <a:cs typeface="+mn-cs"/>
              </a:rPr>
              <a:t> Wisconsin Initiative on Climate Change Impacts. Contributions of the Soil Conservation Working Group. June 2010.</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267300"/>
                </a:solidFill>
                <a:effectLst/>
                <a:latin typeface="Arial" pitchFamily="34" charset="0"/>
                <a:cs typeface="Arial" pitchFamily="34" charset="0"/>
              </a:rPr>
              <a:t>Agricultural Irrigation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267300"/>
                </a:solidFill>
                <a:effectLst/>
                <a:latin typeface="Arial" pitchFamily="34" charset="0"/>
                <a:cs typeface="Arial" pitchFamily="34" charset="0"/>
              </a:rPr>
              <a:t>This map shows irrigated acres by county.</a:t>
            </a:r>
            <a:r>
              <a:rPr kumimoji="0" lang="en-US" sz="1200" b="0" i="1" u="none" strike="noStrike" cap="none" normalizeH="0" baseline="30000" dirty="0" smtClean="0">
                <a:ln>
                  <a:noFill/>
                </a:ln>
                <a:solidFill>
                  <a:srgbClr val="267300"/>
                </a:solidFill>
                <a:effectLst/>
                <a:latin typeface="Arial" pitchFamily="34" charset="0"/>
                <a:cs typeface="Arial" pitchFamily="34" charset="0"/>
              </a:rPr>
              <a:t>5</a:t>
            </a:r>
            <a:r>
              <a:rPr kumimoji="0" lang="en-US" sz="1200" b="0" i="1" u="none" strike="noStrike" cap="none" normalizeH="0" baseline="0" dirty="0" smtClean="0">
                <a:ln>
                  <a:noFill/>
                </a:ln>
                <a:solidFill>
                  <a:srgbClr val="267300"/>
                </a:solidFill>
                <a:effectLst/>
                <a:latin typeface="Arial" pitchFamily="34" charset="0"/>
                <a:cs typeface="Arial" pitchFamily="34" charset="0"/>
              </a:rPr>
              <a:t>  Most agricultural irrigation is focused on the counties in the central part of the state largely due to more permeable, sandy soils.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Data</a:t>
            </a:r>
            <a:r>
              <a:rPr lang="en-US" sz="1200" b="1" i="1" kern="1200" baseline="0" dirty="0" smtClean="0">
                <a:solidFill>
                  <a:schemeClr val="tx1"/>
                </a:solidFill>
                <a:latin typeface="+mn-lt"/>
                <a:ea typeface="+mn-ea"/>
                <a:cs typeface="+mn-cs"/>
              </a:rPr>
              <a:t> Source </a:t>
            </a:r>
            <a:r>
              <a:rPr lang="en-US" sz="1200" b="1" i="1" kern="1200" dirty="0" smtClean="0">
                <a:solidFill>
                  <a:schemeClr val="tx1"/>
                </a:solidFill>
                <a:latin typeface="+mn-lt"/>
                <a:ea typeface="+mn-ea"/>
                <a:cs typeface="+mn-cs"/>
              </a:rPr>
              <a:t> </a:t>
            </a:r>
            <a:r>
              <a:rPr lang="en-US" sz="1200" i="1" kern="1200" baseline="30000" dirty="0" smtClean="0">
                <a:solidFill>
                  <a:schemeClr val="tx1"/>
                </a:solidFill>
                <a:latin typeface="+mn-lt"/>
                <a:ea typeface="+mn-ea"/>
                <a:cs typeface="+mn-cs"/>
              </a:rPr>
              <a:t>5</a:t>
            </a:r>
            <a:r>
              <a:rPr lang="en-US" sz="1200" i="1" kern="1200" dirty="0" smtClean="0">
                <a:solidFill>
                  <a:schemeClr val="tx1"/>
                </a:solidFill>
                <a:latin typeface="+mn-lt"/>
                <a:ea typeface="+mn-ea"/>
                <a:cs typeface="+mn-cs"/>
              </a:rPr>
              <a:t> U.S. Department of Agriculture. National Agricultural Statistics Service. Census of Agriculture. 2007. </a:t>
            </a:r>
            <a:endParaRPr lang="en-US" sz="1200" kern="1200" dirty="0" smtClean="0">
              <a:solidFill>
                <a:schemeClr val="tx1"/>
              </a:solidFill>
              <a:latin typeface="+mn-lt"/>
              <a:ea typeface="+mn-ea"/>
              <a:cs typeface="+mn-cs"/>
            </a:endParaRPr>
          </a:p>
          <a:p>
            <a:endParaRPr lang="en-US" dirty="0" smtClean="0"/>
          </a:p>
          <a:p>
            <a:r>
              <a:rPr lang="en-US" sz="1200" b="1" kern="1200" dirty="0" smtClean="0">
                <a:solidFill>
                  <a:schemeClr val="tx1"/>
                </a:solidFill>
                <a:latin typeface="+mn-lt"/>
                <a:ea typeface="+mn-ea"/>
                <a:cs typeface="+mn-cs"/>
              </a:rPr>
              <a:t>Agricultural Irrigation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Approximately 377,000 acres, or four percent of all cropland in Wisconsin is irrigated.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This is a 70 percent increase from the late 1970s.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Figure 18 shows agricultural irrigation by county.  Portage, Waushara, and Adams counties, each located within central Wisconsin, account for almost one-half of total agricultural irrigation.  These counties also lead the state in the production of potatoes, sweet corn and other assorted vegetables.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Studies in the 1960s and 1970s, and more recent work since 2000, warned that the growth in groundwater pumping for agricultural irrigation in the Wisconsin Central Sands could substantially lower regional water levels and stream flows.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Since 2000, water levels and stream flows in this region have been notably depressed, at least in areas that contain large densities of high capacity wells.  High capacity wells are wells on a property where total pumping is more than 100,000 gallons per day.</a:t>
            </a:r>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As shown in Figure 19, areas with large densities of approved high-capacity wells appear to be associated with sandy glacial sediments.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Areas of the Central Sands with large densities of high capacity wells experienced record low water levels in 2000-2008.</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This stands in sharp contrast to regions with few high capacity wells.  The Little Plover River, a former high-quality trout stream in this area has dried annually in stretches since 2005.  Long Lake near Plainfield, which formerly covered 45 acres has been dry to near dry since 2005.  Declines of around four feet or more in water levels by pumping are possible beyond climatic influences.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Online Feature — Time series maps showing growth of approved high capacity wells in the Central Sands from 1960-2010</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2004, Wisconsin passed its first law to address groundwater quantity and high capacity wells.</a:t>
            </a:r>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In 2009, additional state groundwater quantity legislation was proposed, but did not pass. </a:t>
            </a: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Buchwald, C.A., 2009, Water Use in Wisconsin, 2005. U.S. Geological Survey, Open-File Report 2009–1076. Also see reports for 1979, 1985, 1990, 1995 and 2000. http://pubs.usgs.gov/of/2009/1076/pdf/ofr20091076.pdf</a:t>
            </a:r>
          </a:p>
          <a:p>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Kraft, George J. and David J. </a:t>
            </a:r>
            <a:r>
              <a:rPr lang="en-US" sz="1200" kern="1200" dirty="0" err="1" smtClean="0">
                <a:solidFill>
                  <a:schemeClr val="tx1"/>
                </a:solidFill>
                <a:latin typeface="+mn-lt"/>
                <a:ea typeface="+mn-ea"/>
                <a:cs typeface="+mn-cs"/>
              </a:rPr>
              <a:t>Mechenich</a:t>
            </a:r>
            <a:r>
              <a:rPr lang="en-US" sz="1200" kern="1200" dirty="0" smtClean="0">
                <a:solidFill>
                  <a:schemeClr val="tx1"/>
                </a:solidFill>
                <a:latin typeface="+mn-lt"/>
                <a:ea typeface="+mn-ea"/>
                <a:cs typeface="+mn-cs"/>
              </a:rPr>
              <a:t>. 2010. Groundwater Pumping Effects on Groundwater Levels, Lake Levels, and </a:t>
            </a:r>
            <a:r>
              <a:rPr lang="en-US" sz="1200" kern="1200" dirty="0" err="1" smtClean="0">
                <a:solidFill>
                  <a:schemeClr val="tx1"/>
                </a:solidFill>
                <a:latin typeface="+mn-lt"/>
                <a:ea typeface="+mn-ea"/>
                <a:cs typeface="+mn-cs"/>
              </a:rPr>
              <a:t>Streamflows</a:t>
            </a:r>
            <a:r>
              <a:rPr lang="en-US" sz="1200" kern="1200" dirty="0" smtClean="0">
                <a:solidFill>
                  <a:schemeClr val="tx1"/>
                </a:solidFill>
                <a:latin typeface="+mn-lt"/>
                <a:ea typeface="+mn-ea"/>
                <a:cs typeface="+mn-cs"/>
              </a:rPr>
              <a:t> in the Wisconsin Central Sands.</a:t>
            </a:r>
          </a:p>
          <a:p>
            <a:r>
              <a:rPr lang="en-US" sz="1200" kern="1200" dirty="0" smtClean="0">
                <a:solidFill>
                  <a:schemeClr val="tx1"/>
                </a:solidFill>
                <a:latin typeface="+mn-lt"/>
                <a:ea typeface="+mn-ea"/>
                <a:cs typeface="+mn-cs"/>
              </a:rPr>
              <a:t>www.uwsp.edu/cnr/watersheds/Reports_Publications/Reports/gwpumpcentralsands2010.pdf</a:t>
            </a:r>
          </a:p>
          <a:p>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Wisconsin Department of Natural Resources. High Capacity Well Information. http://dnr.wi.gov/org/water/dwg/hicap.html Accessed May 2010.</a:t>
            </a:r>
          </a:p>
          <a:p>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Wisconsin Department of Natural Resources. Summary of Groundwater Quantity Legislation - 2003 WI Act 310. http://dnr.wi.gov/org/water/dwg/gcc/gw_quantity_res.htm#act310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267300"/>
                </a:solidFill>
                <a:effectLst/>
                <a:latin typeface="Arial" pitchFamily="34" charset="0"/>
                <a:cs typeface="Arial" pitchFamily="34" charset="0"/>
              </a:rPr>
              <a:t>High Capacity Wells</a:t>
            </a:r>
            <a:endParaRPr kumimoji="0" lang="en-US" sz="2400" b="1" i="1" u="none" strike="noStrike" cap="none" normalizeH="0" baseline="0" dirty="0" smtClean="0">
              <a:ln>
                <a:noFill/>
              </a:ln>
              <a:solidFill>
                <a:srgbClr val="2673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267300"/>
                </a:solidFill>
                <a:effectLst/>
                <a:latin typeface="Arial" pitchFamily="34" charset="0"/>
                <a:cs typeface="Arial" pitchFamily="34" charset="0"/>
              </a:rPr>
              <a:t>This map shows the locations of high capacity wells used for agricultural and non-agricultural purposes.</a:t>
            </a:r>
            <a:r>
              <a:rPr kumimoji="0" lang="en-US" sz="2000" b="0" i="1" u="none" strike="noStrike" cap="none" normalizeH="0" baseline="30000" dirty="0" smtClean="0">
                <a:ln>
                  <a:noFill/>
                </a:ln>
                <a:solidFill>
                  <a:srgbClr val="267300"/>
                </a:solidFill>
                <a:effectLst/>
                <a:latin typeface="Arial" pitchFamily="34" charset="0"/>
                <a:cs typeface="Arial" pitchFamily="34" charset="0"/>
              </a:rPr>
              <a:t>38</a:t>
            </a:r>
            <a:r>
              <a:rPr kumimoji="0" lang="en-US" sz="2000" b="0" i="1" u="none" strike="noStrike" cap="none" normalizeH="0" baseline="0" dirty="0" smtClean="0">
                <a:ln>
                  <a:noFill/>
                </a:ln>
                <a:solidFill>
                  <a:srgbClr val="267300"/>
                </a:solidFill>
                <a:effectLst/>
                <a:latin typeface="Arial" pitchFamily="34" charset="0"/>
                <a:cs typeface="Arial" pitchFamily="34" charset="0"/>
              </a:rPr>
              <a:t>  Agricultural wells are most prevalent in central Wisconsin largely due to more permeable soils.</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Data</a:t>
            </a:r>
            <a:r>
              <a:rPr lang="en-US" sz="1200" b="1" i="1" kern="1200" baseline="0" dirty="0" smtClean="0">
                <a:solidFill>
                  <a:schemeClr val="tx1"/>
                </a:solidFill>
                <a:latin typeface="+mn-lt"/>
                <a:ea typeface="+mn-ea"/>
                <a:cs typeface="+mn-cs"/>
              </a:rPr>
              <a:t> Source </a:t>
            </a:r>
            <a:r>
              <a:rPr lang="en-US" sz="1200" b="1" i="1" kern="1200" dirty="0" smtClean="0">
                <a:solidFill>
                  <a:schemeClr val="tx1"/>
                </a:solidFill>
                <a:latin typeface="+mn-lt"/>
                <a:ea typeface="+mn-ea"/>
                <a:cs typeface="+mn-cs"/>
              </a:rPr>
              <a:t> </a:t>
            </a:r>
            <a:r>
              <a:rPr lang="en-US" sz="1200" i="1" kern="1200" baseline="30000" dirty="0" smtClean="0">
                <a:solidFill>
                  <a:schemeClr val="tx1"/>
                </a:solidFill>
                <a:latin typeface="+mn-lt"/>
                <a:ea typeface="+mn-ea"/>
                <a:cs typeface="+mn-cs"/>
              </a:rPr>
              <a:t>38</a:t>
            </a:r>
            <a:r>
              <a:rPr lang="en-US" sz="1200" i="1" kern="1200" dirty="0" smtClean="0">
                <a:solidFill>
                  <a:schemeClr val="tx1"/>
                </a:solidFill>
                <a:latin typeface="+mn-lt"/>
                <a:ea typeface="+mn-ea"/>
                <a:cs typeface="+mn-cs"/>
              </a:rPr>
              <a:t> Wisconsin Department of Natural Resources. High Capacity Well Information. http://dnr.wi.gov/org/water/dwg/hicap.html Accessed May 2010.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smtClean="0"/>
          </a:p>
          <a:p>
            <a:r>
              <a:rPr lang="en-US" sz="1200" b="1" kern="1200" dirty="0" smtClean="0">
                <a:solidFill>
                  <a:schemeClr val="tx1"/>
                </a:solidFill>
                <a:latin typeface="+mn-lt"/>
                <a:ea typeface="+mn-ea"/>
                <a:cs typeface="+mn-cs"/>
              </a:rPr>
              <a:t>Agricultural Irrigation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Approximately 377,000 acres, or four percent of all cropland in Wisconsin is irrigated.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This is a 70 percent increase from the late 1970s.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Figure 18 shows agricultural irrigation by county.  Portage, Waushara, and Adams counties, each located within central Wisconsin, account for almost one-half of total agricultural irrigation.  These counties also lead the state in the production of potatoes, sweet corn and other assorted vegetables.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Studies in the 1960s and 1970s, and more recent work since 2000, warned that the growth in groundwater pumping for agricultural irrigation in the Wisconsin Central Sands could substantially lower regional water levels and stream flows.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Since 2000, water levels and stream flows in this region have been notably depressed, at least in areas that contain large densities of high capacity wells.  High capacity wells are wells on a property where total pumping is more than 100,000 gallons per day.</a:t>
            </a:r>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As shown in Figure 19, areas with large densities of approved high-capacity wells appear to be associated with sandy glacial sediments.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Areas of the Central Sands with large densities of high capacity wells experienced record low water levels in 2000-2008.</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This stands in sharp contrast to regions with few high capacity wells.  The Little Plover River, a former high-quality trout stream in this area has dried annually in stretches since 2005.  Long Lake near Plainfield, which formerly covered 45 acres has been dry to near dry since 2005.  Declines of around four feet or more in water levels by pumping are possible beyond climatic influences.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Online Feature — Time series maps showing growth of approved high capacity wells in the Central Sands from 1960-2010</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2004, Wisconsin passed its first law to address groundwater quantity and high capacity wells.</a:t>
            </a:r>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In 2009, additional state groundwater quantity legislation was proposed, but did not pass. </a:t>
            </a: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Buchwald, C.A., 2009, Water Use in Wisconsin, 2005. U.S. Geological Survey, Open-File Report 2009–1076. Also see reports for 1979, 1985, 1990, 1995 and 2000. http://pubs.usgs.gov/of/2009/1076/pdf/ofr20091076.pdf</a:t>
            </a:r>
          </a:p>
          <a:p>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Kraft, George J. and David J. </a:t>
            </a:r>
            <a:r>
              <a:rPr lang="en-US" sz="1200" kern="1200" dirty="0" err="1" smtClean="0">
                <a:solidFill>
                  <a:schemeClr val="tx1"/>
                </a:solidFill>
                <a:latin typeface="+mn-lt"/>
                <a:ea typeface="+mn-ea"/>
                <a:cs typeface="+mn-cs"/>
              </a:rPr>
              <a:t>Mechenich</a:t>
            </a:r>
            <a:r>
              <a:rPr lang="en-US" sz="1200" kern="1200" dirty="0" smtClean="0">
                <a:solidFill>
                  <a:schemeClr val="tx1"/>
                </a:solidFill>
                <a:latin typeface="+mn-lt"/>
                <a:ea typeface="+mn-ea"/>
                <a:cs typeface="+mn-cs"/>
              </a:rPr>
              <a:t>. 2010. Groundwater Pumping Effects on Groundwater Levels, Lake Levels, and </a:t>
            </a:r>
            <a:r>
              <a:rPr lang="en-US" sz="1200" kern="1200" dirty="0" err="1" smtClean="0">
                <a:solidFill>
                  <a:schemeClr val="tx1"/>
                </a:solidFill>
                <a:latin typeface="+mn-lt"/>
                <a:ea typeface="+mn-ea"/>
                <a:cs typeface="+mn-cs"/>
              </a:rPr>
              <a:t>Streamflows</a:t>
            </a:r>
            <a:r>
              <a:rPr lang="en-US" sz="1200" kern="1200" dirty="0" smtClean="0">
                <a:solidFill>
                  <a:schemeClr val="tx1"/>
                </a:solidFill>
                <a:latin typeface="+mn-lt"/>
                <a:ea typeface="+mn-ea"/>
                <a:cs typeface="+mn-cs"/>
              </a:rPr>
              <a:t> in the Wisconsin Central Sands.</a:t>
            </a:r>
          </a:p>
          <a:p>
            <a:r>
              <a:rPr lang="en-US" sz="1200" kern="1200" dirty="0" smtClean="0">
                <a:solidFill>
                  <a:schemeClr val="tx1"/>
                </a:solidFill>
                <a:latin typeface="+mn-lt"/>
                <a:ea typeface="+mn-ea"/>
                <a:cs typeface="+mn-cs"/>
              </a:rPr>
              <a:t>www.uwsp.edu/cnr/watersheds/Reports_Publications/Reports/gwpumpcentralsands2010.pdf</a:t>
            </a:r>
          </a:p>
          <a:p>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Wisconsin Department of Natural Resources. High Capacity Well Information. http://dnr.wi.gov/org/water/dwg/hicap.html Accessed May 2010.</a:t>
            </a:r>
          </a:p>
          <a:p>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Wisconsin Department of Natural Resources. Summary of Groundwater Quantity Legislation - 2003 WI Act 310. http://dnr.wi.gov/org/water/dwg/gcc/gw_quantity_res.htm#act310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267300"/>
                </a:solidFill>
                <a:effectLst/>
                <a:latin typeface="Arial" pitchFamily="34" charset="0"/>
                <a:cs typeface="Arial" pitchFamily="34" charset="0"/>
              </a:rPr>
              <a:t>Agricultural Irrigation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267300"/>
                </a:solidFill>
                <a:effectLst/>
                <a:latin typeface="Arial" pitchFamily="34" charset="0"/>
                <a:cs typeface="Arial" pitchFamily="34" charset="0"/>
              </a:rPr>
              <a:t>This map shows irrigated acres by county.</a:t>
            </a:r>
            <a:r>
              <a:rPr kumimoji="0" lang="en-US" sz="1200" b="0" i="1" u="none" strike="noStrike" cap="none" normalizeH="0" baseline="30000" dirty="0" smtClean="0">
                <a:ln>
                  <a:noFill/>
                </a:ln>
                <a:solidFill>
                  <a:srgbClr val="267300"/>
                </a:solidFill>
                <a:effectLst/>
                <a:latin typeface="Arial" pitchFamily="34" charset="0"/>
                <a:cs typeface="Arial" pitchFamily="34" charset="0"/>
              </a:rPr>
              <a:t>5</a:t>
            </a:r>
            <a:r>
              <a:rPr kumimoji="0" lang="en-US" sz="1200" b="0" i="1" u="none" strike="noStrike" cap="none" normalizeH="0" baseline="0" dirty="0" smtClean="0">
                <a:ln>
                  <a:noFill/>
                </a:ln>
                <a:solidFill>
                  <a:srgbClr val="267300"/>
                </a:solidFill>
                <a:effectLst/>
                <a:latin typeface="Arial" pitchFamily="34" charset="0"/>
                <a:cs typeface="Arial" pitchFamily="34" charset="0"/>
              </a:rPr>
              <a:t>  Most agricultural irrigation is focused on the counties in the central part of the state largely due to more permeable, sandy soils.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Data</a:t>
            </a:r>
            <a:r>
              <a:rPr lang="en-US" sz="1200" b="1" i="1" kern="1200" baseline="0" dirty="0" smtClean="0">
                <a:solidFill>
                  <a:schemeClr val="tx1"/>
                </a:solidFill>
                <a:latin typeface="+mn-lt"/>
                <a:ea typeface="+mn-ea"/>
                <a:cs typeface="+mn-cs"/>
              </a:rPr>
              <a:t> Source </a:t>
            </a:r>
            <a:r>
              <a:rPr lang="en-US" sz="1200" b="1" i="1" kern="1200" dirty="0" smtClean="0">
                <a:solidFill>
                  <a:schemeClr val="tx1"/>
                </a:solidFill>
                <a:latin typeface="+mn-lt"/>
                <a:ea typeface="+mn-ea"/>
                <a:cs typeface="+mn-cs"/>
              </a:rPr>
              <a:t> </a:t>
            </a:r>
            <a:r>
              <a:rPr lang="en-US" sz="1200" i="1" kern="1200" baseline="30000" dirty="0" smtClean="0">
                <a:solidFill>
                  <a:schemeClr val="tx1"/>
                </a:solidFill>
                <a:latin typeface="+mn-lt"/>
                <a:ea typeface="+mn-ea"/>
                <a:cs typeface="+mn-cs"/>
              </a:rPr>
              <a:t>5</a:t>
            </a:r>
            <a:r>
              <a:rPr lang="en-US" sz="1200" i="1" kern="1200" dirty="0" smtClean="0">
                <a:solidFill>
                  <a:schemeClr val="tx1"/>
                </a:solidFill>
                <a:latin typeface="+mn-lt"/>
                <a:ea typeface="+mn-ea"/>
                <a:cs typeface="+mn-cs"/>
              </a:rPr>
              <a:t> U.S. Department of Agriculture. National Agricultural Statistics Service. Census of Agriculture. 2007. </a:t>
            </a:r>
            <a:endParaRPr lang="en-US" sz="1200" kern="1200" dirty="0" smtClean="0">
              <a:solidFill>
                <a:schemeClr val="tx1"/>
              </a:solidFill>
              <a:latin typeface="+mn-lt"/>
              <a:ea typeface="+mn-ea"/>
              <a:cs typeface="+mn-cs"/>
            </a:endParaRPr>
          </a:p>
          <a:p>
            <a:endParaRPr lang="en-US" dirty="0" smtClean="0"/>
          </a:p>
          <a:p>
            <a:r>
              <a:rPr lang="en-US" sz="1200" b="1" kern="1200" dirty="0" smtClean="0">
                <a:solidFill>
                  <a:schemeClr val="tx1"/>
                </a:solidFill>
                <a:latin typeface="+mn-lt"/>
                <a:ea typeface="+mn-ea"/>
                <a:cs typeface="+mn-cs"/>
              </a:rPr>
              <a:t>Agricultural Irrigation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Approximately 377,000 acres, or four percent of all cropland in Wisconsin is irrigated.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This is a 70 percent increase from the late 1970s.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Figure 18 shows agricultural irrigation by county.  Portage, Waushara, and Adams counties, each located within central Wisconsin, account for almost one-half of total agricultural irrigation.  These counties also lead the state in the production of potatoes, sweet corn and other assorted vegetables.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Studies in the 1960s and 1970s, and more recent work since 2000, warned that the growth in groundwater pumping for agricultural irrigation in the Wisconsin Central Sands could substantially lower regional water levels and stream flows.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Since 2000, water levels and stream flows in this region have been notably depressed, at least in areas that contain large densities of high capacity wells.  High capacity wells are wells on a property where total pumping is more than 100,000 gallons per day.</a:t>
            </a:r>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As shown in Figure 19, areas with large densities of approved high-capacity wells appear to be associated with sandy glacial sediments.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Areas of the Central Sands with large densities of high capacity wells experienced record low water levels in 2000-2008.</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This stands in sharp contrast to regions with few high capacity wells.  The Little Plover River, a former high-quality trout stream in this area has dried annually in stretches since 2005.  Long Lake near Plainfield, which formerly covered 45 acres has been dry to near dry since 2005.  Declines of around four feet or more in water levels by pumping are possible beyond climatic influences.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Online Feature — Time series maps showing growth of approved high capacity wells in the Central Sands from 1960-2010</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2004, Wisconsin passed its first law to address groundwater quantity and high capacity wells.</a:t>
            </a:r>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In 2009, additional state groundwater quantity legislation was proposed, but did not pass. </a:t>
            </a: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Buchwald, C.A., 2009, Water Use in Wisconsin, 2005. U.S. Geological Survey, Open-File Report 2009–1076. Also see reports for 1979, 1985, 1990, 1995 and 2000. http://pubs.usgs.gov/of/2009/1076/pdf/ofr20091076.pdf</a:t>
            </a:r>
          </a:p>
          <a:p>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Kraft, George J. and David J. </a:t>
            </a:r>
            <a:r>
              <a:rPr lang="en-US" sz="1200" kern="1200" dirty="0" err="1" smtClean="0">
                <a:solidFill>
                  <a:schemeClr val="tx1"/>
                </a:solidFill>
                <a:latin typeface="+mn-lt"/>
                <a:ea typeface="+mn-ea"/>
                <a:cs typeface="+mn-cs"/>
              </a:rPr>
              <a:t>Mechenich</a:t>
            </a:r>
            <a:r>
              <a:rPr lang="en-US" sz="1200" kern="1200" dirty="0" smtClean="0">
                <a:solidFill>
                  <a:schemeClr val="tx1"/>
                </a:solidFill>
                <a:latin typeface="+mn-lt"/>
                <a:ea typeface="+mn-ea"/>
                <a:cs typeface="+mn-cs"/>
              </a:rPr>
              <a:t>. 2010. Groundwater Pumping Effects on Groundwater Levels, Lake Levels, and </a:t>
            </a:r>
            <a:r>
              <a:rPr lang="en-US" sz="1200" kern="1200" dirty="0" err="1" smtClean="0">
                <a:solidFill>
                  <a:schemeClr val="tx1"/>
                </a:solidFill>
                <a:latin typeface="+mn-lt"/>
                <a:ea typeface="+mn-ea"/>
                <a:cs typeface="+mn-cs"/>
              </a:rPr>
              <a:t>Streamflows</a:t>
            </a:r>
            <a:r>
              <a:rPr lang="en-US" sz="1200" kern="1200" dirty="0" smtClean="0">
                <a:solidFill>
                  <a:schemeClr val="tx1"/>
                </a:solidFill>
                <a:latin typeface="+mn-lt"/>
                <a:ea typeface="+mn-ea"/>
                <a:cs typeface="+mn-cs"/>
              </a:rPr>
              <a:t> in the Wisconsin Central Sands.</a:t>
            </a:r>
          </a:p>
          <a:p>
            <a:r>
              <a:rPr lang="en-US" sz="1200" kern="1200" dirty="0" smtClean="0">
                <a:solidFill>
                  <a:schemeClr val="tx1"/>
                </a:solidFill>
                <a:latin typeface="+mn-lt"/>
                <a:ea typeface="+mn-ea"/>
                <a:cs typeface="+mn-cs"/>
              </a:rPr>
              <a:t>www.uwsp.edu/cnr/watersheds/Reports_Publications/Reports/gwpumpcentralsands2010.pdf</a:t>
            </a:r>
          </a:p>
          <a:p>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Wisconsin Department of Natural Resources. High Capacity Well Information. http://dnr.wi.gov/org/water/dwg/hicap.html Accessed May 2010.</a:t>
            </a:r>
          </a:p>
          <a:p>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Wisconsin Department of Natural Resources. Summary of Groundwater Quantity Legislation - 2003 WI Act 310. http://dnr.wi.gov/org/water/dwg/gcc/gw_quantity_res.htm#act310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267300"/>
                </a:solidFill>
                <a:effectLst/>
                <a:latin typeface="Arial" pitchFamily="34" charset="0"/>
                <a:cs typeface="Arial" pitchFamily="34" charset="0"/>
              </a:rPr>
              <a:t>Agricultural Irrigation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267300"/>
                </a:solidFill>
                <a:effectLst/>
                <a:latin typeface="Arial" pitchFamily="34" charset="0"/>
                <a:cs typeface="Arial" pitchFamily="34" charset="0"/>
              </a:rPr>
              <a:t>This map shows irrigated acres by county.</a:t>
            </a:r>
            <a:r>
              <a:rPr kumimoji="0" lang="en-US" sz="1200" b="0" i="1" u="none" strike="noStrike" cap="none" normalizeH="0" baseline="30000" dirty="0" smtClean="0">
                <a:ln>
                  <a:noFill/>
                </a:ln>
                <a:solidFill>
                  <a:srgbClr val="267300"/>
                </a:solidFill>
                <a:effectLst/>
                <a:latin typeface="Arial" pitchFamily="34" charset="0"/>
                <a:cs typeface="Arial" pitchFamily="34" charset="0"/>
              </a:rPr>
              <a:t>5</a:t>
            </a:r>
            <a:r>
              <a:rPr kumimoji="0" lang="en-US" sz="1200" b="0" i="1" u="none" strike="noStrike" cap="none" normalizeH="0" baseline="0" dirty="0" smtClean="0">
                <a:ln>
                  <a:noFill/>
                </a:ln>
                <a:solidFill>
                  <a:srgbClr val="267300"/>
                </a:solidFill>
                <a:effectLst/>
                <a:latin typeface="Arial" pitchFamily="34" charset="0"/>
                <a:cs typeface="Arial" pitchFamily="34" charset="0"/>
              </a:rPr>
              <a:t>  Most agricultural irrigation is focused on the counties in the central part of the state largely due to more permeable, sandy soils.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Data</a:t>
            </a:r>
            <a:r>
              <a:rPr lang="en-US" sz="1200" b="1" i="1" kern="1200" baseline="0" dirty="0" smtClean="0">
                <a:solidFill>
                  <a:schemeClr val="tx1"/>
                </a:solidFill>
                <a:latin typeface="+mn-lt"/>
                <a:ea typeface="+mn-ea"/>
                <a:cs typeface="+mn-cs"/>
              </a:rPr>
              <a:t> Source </a:t>
            </a:r>
            <a:r>
              <a:rPr lang="en-US" sz="1200" b="1" i="1" kern="1200" dirty="0" smtClean="0">
                <a:solidFill>
                  <a:schemeClr val="tx1"/>
                </a:solidFill>
                <a:latin typeface="+mn-lt"/>
                <a:ea typeface="+mn-ea"/>
                <a:cs typeface="+mn-cs"/>
              </a:rPr>
              <a:t> </a:t>
            </a:r>
            <a:r>
              <a:rPr lang="en-US" sz="1200" i="1" kern="1200" baseline="30000" dirty="0" smtClean="0">
                <a:solidFill>
                  <a:schemeClr val="tx1"/>
                </a:solidFill>
                <a:latin typeface="+mn-lt"/>
                <a:ea typeface="+mn-ea"/>
                <a:cs typeface="+mn-cs"/>
              </a:rPr>
              <a:t>5</a:t>
            </a:r>
            <a:r>
              <a:rPr lang="en-US" sz="1200" i="1" kern="1200" dirty="0" smtClean="0">
                <a:solidFill>
                  <a:schemeClr val="tx1"/>
                </a:solidFill>
                <a:latin typeface="+mn-lt"/>
                <a:ea typeface="+mn-ea"/>
                <a:cs typeface="+mn-cs"/>
              </a:rPr>
              <a:t> U.S. Department of Agriculture. National Agricultural Statistics Service. Census of Agriculture. 2007. </a:t>
            </a:r>
            <a:endParaRPr lang="en-US" sz="1200" kern="1200" dirty="0" smtClean="0">
              <a:solidFill>
                <a:schemeClr val="tx1"/>
              </a:solidFill>
              <a:latin typeface="+mn-lt"/>
              <a:ea typeface="+mn-ea"/>
              <a:cs typeface="+mn-cs"/>
            </a:endParaRPr>
          </a:p>
          <a:p>
            <a:endParaRPr lang="en-US" dirty="0" smtClean="0"/>
          </a:p>
          <a:p>
            <a:r>
              <a:rPr lang="en-US" sz="1200" b="1" kern="1200" dirty="0" smtClean="0">
                <a:solidFill>
                  <a:schemeClr val="tx1"/>
                </a:solidFill>
                <a:latin typeface="+mn-lt"/>
                <a:ea typeface="+mn-ea"/>
                <a:cs typeface="+mn-cs"/>
              </a:rPr>
              <a:t>Agricultural Irrigation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Approximately 377,000 acres, or four percent of all cropland in Wisconsin is irrigated.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This is a 70 percent increase from the late 1970s.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Figure 18 shows agricultural irrigation by county.  Portage, Waushara, and Adams counties, each located within central Wisconsin, account for almost one-half of total agricultural irrigation.  These counties also lead the state in the production of potatoes, sweet corn and other assorted vegetables.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Studies in the 1960s and 1970s, and more recent work since 2000, warned that the growth in groundwater pumping for agricultural irrigation in the Wisconsin Central Sands could substantially lower regional water levels and stream flows.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Since 2000, water levels and stream flows in this region have been notably depressed, at least in areas that contain large densities of high capacity wells.  High capacity wells are wells on a property where total pumping is more than 100,000 gallons per day.</a:t>
            </a:r>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As shown in Figure 19, areas with large densities of approved high-capacity wells appear to be associated with sandy glacial sediments.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Areas of the Central Sands with large densities of high capacity wells experienced record low water levels in 2000-2008.</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This stands in sharp contrast to regions with few high capacity wells.  The Little Plover River, a former high-quality trout stream in this area has dried annually in stretches since 2005.  Long Lake near Plainfield, which formerly covered 45 acres has been dry to near dry since 2005.  Declines of around four feet or more in water levels by pumping are possible beyond climatic influences.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Online Feature — Time series maps showing growth of approved high capacity wells in the Central Sands from 1960-2010</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2004, Wisconsin passed its first law to address groundwater quantity and high capacity wells.</a:t>
            </a:r>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In 2009, additional state groundwater quantity legislation was proposed, but did not pass. </a:t>
            </a: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Buchwald, C.A., 2009, Water Use in Wisconsin, 2005. U.S. Geological Survey, Open-File Report 2009–1076. Also see reports for 1979, 1985, 1990, 1995 and 2000. http://pubs.usgs.gov/of/2009/1076/pdf/ofr20091076.pdf</a:t>
            </a:r>
          </a:p>
          <a:p>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Kraft, George J. and David J. </a:t>
            </a:r>
            <a:r>
              <a:rPr lang="en-US" sz="1200" kern="1200" dirty="0" err="1" smtClean="0">
                <a:solidFill>
                  <a:schemeClr val="tx1"/>
                </a:solidFill>
                <a:latin typeface="+mn-lt"/>
                <a:ea typeface="+mn-ea"/>
                <a:cs typeface="+mn-cs"/>
              </a:rPr>
              <a:t>Mechenich</a:t>
            </a:r>
            <a:r>
              <a:rPr lang="en-US" sz="1200" kern="1200" dirty="0" smtClean="0">
                <a:solidFill>
                  <a:schemeClr val="tx1"/>
                </a:solidFill>
                <a:latin typeface="+mn-lt"/>
                <a:ea typeface="+mn-ea"/>
                <a:cs typeface="+mn-cs"/>
              </a:rPr>
              <a:t>. 2010. Groundwater Pumping Effects on Groundwater Levels, Lake Levels, and </a:t>
            </a:r>
            <a:r>
              <a:rPr lang="en-US" sz="1200" kern="1200" dirty="0" err="1" smtClean="0">
                <a:solidFill>
                  <a:schemeClr val="tx1"/>
                </a:solidFill>
                <a:latin typeface="+mn-lt"/>
                <a:ea typeface="+mn-ea"/>
                <a:cs typeface="+mn-cs"/>
              </a:rPr>
              <a:t>Streamflows</a:t>
            </a:r>
            <a:r>
              <a:rPr lang="en-US" sz="1200" kern="1200" dirty="0" smtClean="0">
                <a:solidFill>
                  <a:schemeClr val="tx1"/>
                </a:solidFill>
                <a:latin typeface="+mn-lt"/>
                <a:ea typeface="+mn-ea"/>
                <a:cs typeface="+mn-cs"/>
              </a:rPr>
              <a:t> in the Wisconsin Central Sands.</a:t>
            </a:r>
          </a:p>
          <a:p>
            <a:r>
              <a:rPr lang="en-US" sz="1200" kern="1200" dirty="0" smtClean="0">
                <a:solidFill>
                  <a:schemeClr val="tx1"/>
                </a:solidFill>
                <a:latin typeface="+mn-lt"/>
                <a:ea typeface="+mn-ea"/>
                <a:cs typeface="+mn-cs"/>
              </a:rPr>
              <a:t>www.uwsp.edu/cnr/watersheds/Reports_Publications/Reports/gwpumpcentralsands2010.pdf</a:t>
            </a:r>
          </a:p>
          <a:p>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Wisconsin Department of Natural Resources. High Capacity Well Information. http://dnr.wi.gov/org/water/dwg/hicap.html Accessed May 2010.</a:t>
            </a:r>
          </a:p>
          <a:p>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Wisconsin Department of Natural Resources. Summary of Groundwater Quantity Legislation - 2003 WI Act 310. http://dnr.wi.gov/org/water/dwg/gcc/gw_quantity_res.htm#act310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267300"/>
                </a:solidFill>
                <a:effectLst/>
                <a:latin typeface="Arial" pitchFamily="34" charset="0"/>
                <a:cs typeface="Arial" pitchFamily="34" charset="0"/>
              </a:rPr>
              <a:t>Agricultural Irrigation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267300"/>
                </a:solidFill>
                <a:effectLst/>
                <a:latin typeface="Arial" pitchFamily="34" charset="0"/>
                <a:cs typeface="Arial" pitchFamily="34" charset="0"/>
              </a:rPr>
              <a:t>This map shows irrigated acres by county.</a:t>
            </a:r>
            <a:r>
              <a:rPr kumimoji="0" lang="en-US" sz="1200" b="0" i="1" u="none" strike="noStrike" cap="none" normalizeH="0" baseline="30000" dirty="0" smtClean="0">
                <a:ln>
                  <a:noFill/>
                </a:ln>
                <a:solidFill>
                  <a:srgbClr val="267300"/>
                </a:solidFill>
                <a:effectLst/>
                <a:latin typeface="Arial" pitchFamily="34" charset="0"/>
                <a:cs typeface="Arial" pitchFamily="34" charset="0"/>
              </a:rPr>
              <a:t>5</a:t>
            </a:r>
            <a:r>
              <a:rPr kumimoji="0" lang="en-US" sz="1200" b="0" i="1" u="none" strike="noStrike" cap="none" normalizeH="0" baseline="0" dirty="0" smtClean="0">
                <a:ln>
                  <a:noFill/>
                </a:ln>
                <a:solidFill>
                  <a:srgbClr val="267300"/>
                </a:solidFill>
                <a:effectLst/>
                <a:latin typeface="Arial" pitchFamily="34" charset="0"/>
                <a:cs typeface="Arial" pitchFamily="34" charset="0"/>
              </a:rPr>
              <a:t>  Most agricultural irrigation is focused on the counties in the central part of the state largely due to more permeable, sandy soils.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Data</a:t>
            </a:r>
            <a:r>
              <a:rPr lang="en-US" sz="1200" b="1" i="1" kern="1200" baseline="0" dirty="0" smtClean="0">
                <a:solidFill>
                  <a:schemeClr val="tx1"/>
                </a:solidFill>
                <a:latin typeface="+mn-lt"/>
                <a:ea typeface="+mn-ea"/>
                <a:cs typeface="+mn-cs"/>
              </a:rPr>
              <a:t> Source </a:t>
            </a:r>
            <a:r>
              <a:rPr lang="en-US" sz="1200" b="1" i="1" kern="1200" dirty="0" smtClean="0">
                <a:solidFill>
                  <a:schemeClr val="tx1"/>
                </a:solidFill>
                <a:latin typeface="+mn-lt"/>
                <a:ea typeface="+mn-ea"/>
                <a:cs typeface="+mn-cs"/>
              </a:rPr>
              <a:t> </a:t>
            </a:r>
            <a:r>
              <a:rPr lang="en-US" sz="1200" i="1" kern="1200" baseline="30000" dirty="0" smtClean="0">
                <a:solidFill>
                  <a:schemeClr val="tx1"/>
                </a:solidFill>
                <a:latin typeface="+mn-lt"/>
                <a:ea typeface="+mn-ea"/>
                <a:cs typeface="+mn-cs"/>
              </a:rPr>
              <a:t>5</a:t>
            </a:r>
            <a:r>
              <a:rPr lang="en-US" sz="1200" i="1" kern="1200" dirty="0" smtClean="0">
                <a:solidFill>
                  <a:schemeClr val="tx1"/>
                </a:solidFill>
                <a:latin typeface="+mn-lt"/>
                <a:ea typeface="+mn-ea"/>
                <a:cs typeface="+mn-cs"/>
              </a:rPr>
              <a:t> U.S. Department of Agriculture. National Agricultural Statistics Service. Census of Agriculture. 2007. </a:t>
            </a:r>
            <a:endParaRPr lang="en-US" sz="1200" kern="1200" dirty="0" smtClean="0">
              <a:solidFill>
                <a:schemeClr val="tx1"/>
              </a:solidFill>
              <a:latin typeface="+mn-lt"/>
              <a:ea typeface="+mn-ea"/>
              <a:cs typeface="+mn-cs"/>
            </a:endParaRPr>
          </a:p>
          <a:p>
            <a:endParaRPr lang="en-US" dirty="0" smtClean="0"/>
          </a:p>
          <a:p>
            <a:r>
              <a:rPr lang="en-US" sz="1200" b="1" kern="1200" dirty="0" smtClean="0">
                <a:solidFill>
                  <a:schemeClr val="tx1"/>
                </a:solidFill>
                <a:latin typeface="+mn-lt"/>
                <a:ea typeface="+mn-ea"/>
                <a:cs typeface="+mn-cs"/>
              </a:rPr>
              <a:t>Agricultural Irrigation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Approximately 377,000 acres, or four percent of all cropland in Wisconsin is irrigated.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This is a 70 percent increase from the late 1970s.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Figure 18 shows agricultural irrigation by county.  Portage, Waushara, and Adams counties, each located within central Wisconsin, account for almost one-half of total agricultural irrigation.  These counties also lead the state in the production of potatoes, sweet corn and other assorted vegetables.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Studies in the 1960s and 1970s, and more recent work since 2000, warned that the growth in groundwater pumping for agricultural irrigation in the Wisconsin Central Sands could substantially lower regional water levels and stream flows.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Since 2000, water levels and stream flows in this region have been notably depressed, at least in areas that contain large densities of high capacity wells.  High capacity wells are wells on a property where total pumping is more than 100,000 gallons per day.</a:t>
            </a:r>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As shown in Figure 19, areas with large densities of approved high-capacity wells appear to be associated with sandy glacial sediments.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Areas of the Central Sands with large densities of high capacity wells experienced record low water levels in 2000-2008.</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This stands in sharp contrast to regions with few high capacity wells.  The Little Plover River, a former high-quality trout stream in this area has dried annually in stretches since 2005.  Long Lake near Plainfield, which formerly covered 45 acres has been dry to near dry since 2005.  Declines of around four feet or more in water levels by pumping are possible beyond climatic influences.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Online Feature — Time series maps showing growth of approved high capacity wells in the Central Sands from 1960-2010</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2004, Wisconsin passed its first law to address groundwater quantity and high capacity wells.</a:t>
            </a:r>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In 2009, additional state groundwater quantity legislation was proposed, but did not pass. </a:t>
            </a: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Buchwald, C.A., 2009, Water Use in Wisconsin, 2005. U.S. Geological Survey, Open-File Report 2009–1076. Also see reports for 1979, 1985, 1990, 1995 and 2000. http://pubs.usgs.gov/of/2009/1076/pdf/ofr20091076.pdf</a:t>
            </a:r>
          </a:p>
          <a:p>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Kraft, George J. and David J. </a:t>
            </a:r>
            <a:r>
              <a:rPr lang="en-US" sz="1200" kern="1200" dirty="0" err="1" smtClean="0">
                <a:solidFill>
                  <a:schemeClr val="tx1"/>
                </a:solidFill>
                <a:latin typeface="+mn-lt"/>
                <a:ea typeface="+mn-ea"/>
                <a:cs typeface="+mn-cs"/>
              </a:rPr>
              <a:t>Mechenich</a:t>
            </a:r>
            <a:r>
              <a:rPr lang="en-US" sz="1200" kern="1200" dirty="0" smtClean="0">
                <a:solidFill>
                  <a:schemeClr val="tx1"/>
                </a:solidFill>
                <a:latin typeface="+mn-lt"/>
                <a:ea typeface="+mn-ea"/>
                <a:cs typeface="+mn-cs"/>
              </a:rPr>
              <a:t>. 2010. Groundwater Pumping Effects on Groundwater Levels, Lake Levels, and </a:t>
            </a:r>
            <a:r>
              <a:rPr lang="en-US" sz="1200" kern="1200" dirty="0" err="1" smtClean="0">
                <a:solidFill>
                  <a:schemeClr val="tx1"/>
                </a:solidFill>
                <a:latin typeface="+mn-lt"/>
                <a:ea typeface="+mn-ea"/>
                <a:cs typeface="+mn-cs"/>
              </a:rPr>
              <a:t>Streamflows</a:t>
            </a:r>
            <a:r>
              <a:rPr lang="en-US" sz="1200" kern="1200" dirty="0" smtClean="0">
                <a:solidFill>
                  <a:schemeClr val="tx1"/>
                </a:solidFill>
                <a:latin typeface="+mn-lt"/>
                <a:ea typeface="+mn-ea"/>
                <a:cs typeface="+mn-cs"/>
              </a:rPr>
              <a:t> in the Wisconsin Central Sands.</a:t>
            </a:r>
          </a:p>
          <a:p>
            <a:r>
              <a:rPr lang="en-US" sz="1200" kern="1200" dirty="0" smtClean="0">
                <a:solidFill>
                  <a:schemeClr val="tx1"/>
                </a:solidFill>
                <a:latin typeface="+mn-lt"/>
                <a:ea typeface="+mn-ea"/>
                <a:cs typeface="+mn-cs"/>
              </a:rPr>
              <a:t>www.uwsp.edu/cnr/watersheds/Reports_Publications/Reports/gwpumpcentralsands2010.pdf</a:t>
            </a:r>
          </a:p>
          <a:p>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Wisconsin Department of Natural Resources. High Capacity Well Information. http://dnr.wi.gov/org/water/dwg/hicap.html Accessed May 2010.</a:t>
            </a:r>
          </a:p>
          <a:p>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Wisconsin Department of Natural Resources. Summary of Groundwater Quantity Legislation - 2003 WI Act 310. http://dnr.wi.gov/org/water/dwg/gcc/gw_quantity_res.htm#act310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267300"/>
                </a:solidFill>
                <a:effectLst/>
                <a:latin typeface="Arial" pitchFamily="34" charset="0"/>
                <a:cs typeface="Arial" pitchFamily="34" charset="0"/>
              </a:rPr>
              <a:t>Agricultural Irrigation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267300"/>
                </a:solidFill>
                <a:effectLst/>
                <a:latin typeface="Arial" pitchFamily="34" charset="0"/>
                <a:cs typeface="Arial" pitchFamily="34" charset="0"/>
              </a:rPr>
              <a:t>This map shows irrigated acres by county.</a:t>
            </a:r>
            <a:r>
              <a:rPr kumimoji="0" lang="en-US" sz="1200" b="0" i="1" u="none" strike="noStrike" cap="none" normalizeH="0" baseline="30000" dirty="0" smtClean="0">
                <a:ln>
                  <a:noFill/>
                </a:ln>
                <a:solidFill>
                  <a:srgbClr val="267300"/>
                </a:solidFill>
                <a:effectLst/>
                <a:latin typeface="Arial" pitchFamily="34" charset="0"/>
                <a:cs typeface="Arial" pitchFamily="34" charset="0"/>
              </a:rPr>
              <a:t>5</a:t>
            </a:r>
            <a:r>
              <a:rPr kumimoji="0" lang="en-US" sz="1200" b="0" i="1" u="none" strike="noStrike" cap="none" normalizeH="0" baseline="0" dirty="0" smtClean="0">
                <a:ln>
                  <a:noFill/>
                </a:ln>
                <a:solidFill>
                  <a:srgbClr val="267300"/>
                </a:solidFill>
                <a:effectLst/>
                <a:latin typeface="Arial" pitchFamily="34" charset="0"/>
                <a:cs typeface="Arial" pitchFamily="34" charset="0"/>
              </a:rPr>
              <a:t>  Most agricultural irrigation is focused on the counties in the central part of the state largely due to more permeable, sandy soils.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Data</a:t>
            </a:r>
            <a:r>
              <a:rPr lang="en-US" sz="1200" b="1" i="1" kern="1200" baseline="0" dirty="0" smtClean="0">
                <a:solidFill>
                  <a:schemeClr val="tx1"/>
                </a:solidFill>
                <a:latin typeface="+mn-lt"/>
                <a:ea typeface="+mn-ea"/>
                <a:cs typeface="+mn-cs"/>
              </a:rPr>
              <a:t> Source </a:t>
            </a:r>
            <a:r>
              <a:rPr lang="en-US" sz="1200" b="1" i="1" kern="1200" dirty="0" smtClean="0">
                <a:solidFill>
                  <a:schemeClr val="tx1"/>
                </a:solidFill>
                <a:latin typeface="+mn-lt"/>
                <a:ea typeface="+mn-ea"/>
                <a:cs typeface="+mn-cs"/>
              </a:rPr>
              <a:t> </a:t>
            </a:r>
            <a:r>
              <a:rPr lang="en-US" sz="1200" i="1" kern="1200" baseline="30000" dirty="0" smtClean="0">
                <a:solidFill>
                  <a:schemeClr val="tx1"/>
                </a:solidFill>
                <a:latin typeface="+mn-lt"/>
                <a:ea typeface="+mn-ea"/>
                <a:cs typeface="+mn-cs"/>
              </a:rPr>
              <a:t>5</a:t>
            </a:r>
            <a:r>
              <a:rPr lang="en-US" sz="1200" i="1" kern="1200" dirty="0" smtClean="0">
                <a:solidFill>
                  <a:schemeClr val="tx1"/>
                </a:solidFill>
                <a:latin typeface="+mn-lt"/>
                <a:ea typeface="+mn-ea"/>
                <a:cs typeface="+mn-cs"/>
              </a:rPr>
              <a:t> U.S. Department of Agriculture. National Agricultural Statistics Service. Census of Agriculture. 2007. </a:t>
            </a:r>
            <a:endParaRPr lang="en-US" sz="1200" kern="1200" dirty="0" smtClean="0">
              <a:solidFill>
                <a:schemeClr val="tx1"/>
              </a:solidFill>
              <a:latin typeface="+mn-lt"/>
              <a:ea typeface="+mn-ea"/>
              <a:cs typeface="+mn-cs"/>
            </a:endParaRPr>
          </a:p>
          <a:p>
            <a:endParaRPr lang="en-US" dirty="0" smtClean="0"/>
          </a:p>
          <a:p>
            <a:r>
              <a:rPr lang="en-US" sz="1200" b="1" kern="1200" dirty="0" smtClean="0">
                <a:solidFill>
                  <a:schemeClr val="tx1"/>
                </a:solidFill>
                <a:latin typeface="+mn-lt"/>
                <a:ea typeface="+mn-ea"/>
                <a:cs typeface="+mn-cs"/>
              </a:rPr>
              <a:t>Agricultural Irrigation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Approximately 377,000 acres, or four percent of all cropland in Wisconsin is irrigated.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This is a 70 percent increase from the late 1970s.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Figure 18 shows agricultural irrigation by county.  Portage, Waushara, and Adams counties, each located within central Wisconsin, account for almost one-half of total agricultural irrigation.  These counties also lead the state in the production of potatoes, sweet corn and other assorted vegetables.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Studies in the 1960s and 1970s, and more recent work since 2000, warned that the growth in groundwater pumping for agricultural irrigation in the Wisconsin Central Sands could substantially lower regional water levels and stream flows.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Since 2000, water levels and stream flows in this region have been notably depressed, at least in areas that contain large densities of high capacity wells.  High capacity wells are wells on a property where total pumping is more than 100,000 gallons per day.</a:t>
            </a:r>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As shown in Figure 19, areas with large densities of approved high-capacity wells appear to be associated with sandy glacial sediments.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Areas of the Central Sands with large densities of high capacity wells experienced record low water levels in 2000-2008.</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This stands in sharp contrast to regions with few high capacity wells.  The Little Plover River, a former high-quality trout stream in this area has dried annually in stretches since 2005.  Long Lake near Plainfield, which formerly covered 45 acres has been dry to near dry since 2005.  Declines of around four feet or more in water levels by pumping are possible beyond climatic influences.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Online Feature — Time series maps showing growth of approved high capacity wells in the Central Sands from 1960-2010</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2004, Wisconsin passed its first law to address groundwater quantity and high capacity wells.</a:t>
            </a:r>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In 2009, additional state groundwater quantity legislation was proposed, but did not pass. </a:t>
            </a: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Buchwald, C.A., 2009, Water Use in Wisconsin, 2005. U.S. Geological Survey, Open-File Report 2009–1076. Also see reports for 1979, 1985, 1990, 1995 and 2000. http://pubs.usgs.gov/of/2009/1076/pdf/ofr20091076.pdf</a:t>
            </a:r>
          </a:p>
          <a:p>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Kraft, George J. and David J. </a:t>
            </a:r>
            <a:r>
              <a:rPr lang="en-US" sz="1200" kern="1200" dirty="0" err="1" smtClean="0">
                <a:solidFill>
                  <a:schemeClr val="tx1"/>
                </a:solidFill>
                <a:latin typeface="+mn-lt"/>
                <a:ea typeface="+mn-ea"/>
                <a:cs typeface="+mn-cs"/>
              </a:rPr>
              <a:t>Mechenich</a:t>
            </a:r>
            <a:r>
              <a:rPr lang="en-US" sz="1200" kern="1200" dirty="0" smtClean="0">
                <a:solidFill>
                  <a:schemeClr val="tx1"/>
                </a:solidFill>
                <a:latin typeface="+mn-lt"/>
                <a:ea typeface="+mn-ea"/>
                <a:cs typeface="+mn-cs"/>
              </a:rPr>
              <a:t>. 2010. Groundwater Pumping Effects on Groundwater Levels, Lake Levels, and </a:t>
            </a:r>
            <a:r>
              <a:rPr lang="en-US" sz="1200" kern="1200" dirty="0" err="1" smtClean="0">
                <a:solidFill>
                  <a:schemeClr val="tx1"/>
                </a:solidFill>
                <a:latin typeface="+mn-lt"/>
                <a:ea typeface="+mn-ea"/>
                <a:cs typeface="+mn-cs"/>
              </a:rPr>
              <a:t>Streamflows</a:t>
            </a:r>
            <a:r>
              <a:rPr lang="en-US" sz="1200" kern="1200" dirty="0" smtClean="0">
                <a:solidFill>
                  <a:schemeClr val="tx1"/>
                </a:solidFill>
                <a:latin typeface="+mn-lt"/>
                <a:ea typeface="+mn-ea"/>
                <a:cs typeface="+mn-cs"/>
              </a:rPr>
              <a:t> in the Wisconsin Central Sands.</a:t>
            </a:r>
          </a:p>
          <a:p>
            <a:r>
              <a:rPr lang="en-US" sz="1200" kern="1200" dirty="0" smtClean="0">
                <a:solidFill>
                  <a:schemeClr val="tx1"/>
                </a:solidFill>
                <a:latin typeface="+mn-lt"/>
                <a:ea typeface="+mn-ea"/>
                <a:cs typeface="+mn-cs"/>
              </a:rPr>
              <a:t>www.uwsp.edu/cnr/watersheds/Reports_Publications/Reports/gwpumpcentralsands2010.pdf</a:t>
            </a:r>
          </a:p>
          <a:p>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Wisconsin Department of Natural Resources. High Capacity Well Information. http://dnr.wi.gov/org/water/dwg/hicap.html Accessed May 2010.</a:t>
            </a:r>
          </a:p>
          <a:p>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Wisconsin Department of Natural Resources. Summary of Groundwater Quantity Legislation - 2003 WI Act 310. http://dnr.wi.gov/org/water/dwg/gcc/gw_quantity_res.htm#act310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267300"/>
                </a:solidFill>
                <a:effectLst/>
                <a:latin typeface="Arial" pitchFamily="34" charset="0"/>
                <a:cs typeface="Arial" pitchFamily="34" charset="0"/>
              </a:rPr>
              <a:t>Agricultural Irrigation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267300"/>
                </a:solidFill>
                <a:effectLst/>
                <a:latin typeface="Arial" pitchFamily="34" charset="0"/>
                <a:cs typeface="Arial" pitchFamily="34" charset="0"/>
              </a:rPr>
              <a:t>This map shows irrigated acres by county.</a:t>
            </a:r>
            <a:r>
              <a:rPr kumimoji="0" lang="en-US" sz="1200" b="0" i="1" u="none" strike="noStrike" cap="none" normalizeH="0" baseline="30000" dirty="0" smtClean="0">
                <a:ln>
                  <a:noFill/>
                </a:ln>
                <a:solidFill>
                  <a:srgbClr val="267300"/>
                </a:solidFill>
                <a:effectLst/>
                <a:latin typeface="Arial" pitchFamily="34" charset="0"/>
                <a:cs typeface="Arial" pitchFamily="34" charset="0"/>
              </a:rPr>
              <a:t>5</a:t>
            </a:r>
            <a:r>
              <a:rPr kumimoji="0" lang="en-US" sz="1200" b="0" i="1" u="none" strike="noStrike" cap="none" normalizeH="0" baseline="0" dirty="0" smtClean="0">
                <a:ln>
                  <a:noFill/>
                </a:ln>
                <a:solidFill>
                  <a:srgbClr val="267300"/>
                </a:solidFill>
                <a:effectLst/>
                <a:latin typeface="Arial" pitchFamily="34" charset="0"/>
                <a:cs typeface="Arial" pitchFamily="34" charset="0"/>
              </a:rPr>
              <a:t>  Most agricultural irrigation is focused on the counties in the central part of the state largely due to more permeable, sandy soils.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Data</a:t>
            </a:r>
            <a:r>
              <a:rPr lang="en-US" sz="1200" b="1" i="1" kern="1200" baseline="0" dirty="0" smtClean="0">
                <a:solidFill>
                  <a:schemeClr val="tx1"/>
                </a:solidFill>
                <a:latin typeface="+mn-lt"/>
                <a:ea typeface="+mn-ea"/>
                <a:cs typeface="+mn-cs"/>
              </a:rPr>
              <a:t> Source </a:t>
            </a:r>
            <a:r>
              <a:rPr lang="en-US" sz="1200" b="1" i="1" kern="1200" dirty="0" smtClean="0">
                <a:solidFill>
                  <a:schemeClr val="tx1"/>
                </a:solidFill>
                <a:latin typeface="+mn-lt"/>
                <a:ea typeface="+mn-ea"/>
                <a:cs typeface="+mn-cs"/>
              </a:rPr>
              <a:t> </a:t>
            </a:r>
            <a:r>
              <a:rPr lang="en-US" sz="1200" i="1" kern="1200" baseline="30000" dirty="0" smtClean="0">
                <a:solidFill>
                  <a:schemeClr val="tx1"/>
                </a:solidFill>
                <a:latin typeface="+mn-lt"/>
                <a:ea typeface="+mn-ea"/>
                <a:cs typeface="+mn-cs"/>
              </a:rPr>
              <a:t>5</a:t>
            </a:r>
            <a:r>
              <a:rPr lang="en-US" sz="1200" i="1" kern="1200" dirty="0" smtClean="0">
                <a:solidFill>
                  <a:schemeClr val="tx1"/>
                </a:solidFill>
                <a:latin typeface="+mn-lt"/>
                <a:ea typeface="+mn-ea"/>
                <a:cs typeface="+mn-cs"/>
              </a:rPr>
              <a:t> U.S. Department of Agriculture. National Agricultural Statistics Service. Census of Agriculture. 2007. </a:t>
            </a:r>
            <a:endParaRPr lang="en-US" sz="1200" kern="1200" dirty="0" smtClean="0">
              <a:solidFill>
                <a:schemeClr val="tx1"/>
              </a:solidFill>
              <a:latin typeface="+mn-lt"/>
              <a:ea typeface="+mn-ea"/>
              <a:cs typeface="+mn-cs"/>
            </a:endParaRPr>
          </a:p>
          <a:p>
            <a:endParaRPr lang="en-US" dirty="0" smtClean="0"/>
          </a:p>
          <a:p>
            <a:r>
              <a:rPr lang="en-US" sz="1200" b="1" kern="1200" dirty="0" smtClean="0">
                <a:solidFill>
                  <a:schemeClr val="tx1"/>
                </a:solidFill>
                <a:latin typeface="+mn-lt"/>
                <a:ea typeface="+mn-ea"/>
                <a:cs typeface="+mn-cs"/>
              </a:rPr>
              <a:t>Agricultural Irrigation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Approximately 377,000 acres, or four percent of all cropland in Wisconsin is irrigated.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This is a 70 percent increase from the late 1970s.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Figure 18 shows agricultural irrigation by county.  Portage, Waushara, and Adams counties, each located within central Wisconsin, account for almost one-half of total agricultural irrigation.  These counties also lead the state in the production of potatoes, sweet corn and other assorted vegetables.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Studies in the 1960s and 1970s, and more recent work since 2000, warned that the growth in groundwater pumping for agricultural irrigation in the Wisconsin Central Sands could substantially lower regional water levels and stream flows.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Since 2000, water levels and stream flows in this region have been notably depressed, at least in areas that contain large densities of high capacity wells.  High capacity wells are wells on a property where total pumping is more than 100,000 gallons per day.</a:t>
            </a:r>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As shown in Figure 19, areas with large densities of approved high-capacity wells appear to be associated with sandy glacial sediments.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Areas of the Central Sands with large densities of high capacity wells experienced record low water levels in 2000-2008.</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This stands in sharp contrast to regions with few high capacity wells.  The Little Plover River, a former high-quality trout stream in this area has dried annually in stretches since 2005.  Long Lake near Plainfield, which formerly covered 45 acres has been dry to near dry since 2005.  Declines of around four feet or more in water levels by pumping are possible beyond climatic influences.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Online Feature — Time series maps showing growth of approved high capacity wells in the Central Sands from 1960-2010</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2004, Wisconsin passed its first law to address groundwater quantity and high capacity wells.</a:t>
            </a:r>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In 2009, additional state groundwater quantity legislation was proposed, but did not pass. </a:t>
            </a: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Buchwald, C.A., 2009, Water Use in Wisconsin, 2005. U.S. Geological Survey, Open-File Report 2009–1076. Also see reports for 1979, 1985, 1990, 1995 and 2000. http://pubs.usgs.gov/of/2009/1076/pdf/ofr20091076.pdf</a:t>
            </a:r>
          </a:p>
          <a:p>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Kraft, George J. and David J. </a:t>
            </a:r>
            <a:r>
              <a:rPr lang="en-US" sz="1200" kern="1200" dirty="0" err="1" smtClean="0">
                <a:solidFill>
                  <a:schemeClr val="tx1"/>
                </a:solidFill>
                <a:latin typeface="+mn-lt"/>
                <a:ea typeface="+mn-ea"/>
                <a:cs typeface="+mn-cs"/>
              </a:rPr>
              <a:t>Mechenich</a:t>
            </a:r>
            <a:r>
              <a:rPr lang="en-US" sz="1200" kern="1200" dirty="0" smtClean="0">
                <a:solidFill>
                  <a:schemeClr val="tx1"/>
                </a:solidFill>
                <a:latin typeface="+mn-lt"/>
                <a:ea typeface="+mn-ea"/>
                <a:cs typeface="+mn-cs"/>
              </a:rPr>
              <a:t>. 2010. Groundwater Pumping Effects on Groundwater Levels, Lake Levels, and </a:t>
            </a:r>
            <a:r>
              <a:rPr lang="en-US" sz="1200" kern="1200" dirty="0" err="1" smtClean="0">
                <a:solidFill>
                  <a:schemeClr val="tx1"/>
                </a:solidFill>
                <a:latin typeface="+mn-lt"/>
                <a:ea typeface="+mn-ea"/>
                <a:cs typeface="+mn-cs"/>
              </a:rPr>
              <a:t>Streamflows</a:t>
            </a:r>
            <a:r>
              <a:rPr lang="en-US" sz="1200" kern="1200" dirty="0" smtClean="0">
                <a:solidFill>
                  <a:schemeClr val="tx1"/>
                </a:solidFill>
                <a:latin typeface="+mn-lt"/>
                <a:ea typeface="+mn-ea"/>
                <a:cs typeface="+mn-cs"/>
              </a:rPr>
              <a:t> in the Wisconsin Central Sands.</a:t>
            </a:r>
          </a:p>
          <a:p>
            <a:r>
              <a:rPr lang="en-US" sz="1200" kern="1200" dirty="0" smtClean="0">
                <a:solidFill>
                  <a:schemeClr val="tx1"/>
                </a:solidFill>
                <a:latin typeface="+mn-lt"/>
                <a:ea typeface="+mn-ea"/>
                <a:cs typeface="+mn-cs"/>
              </a:rPr>
              <a:t>www.uwsp.edu/cnr/watersheds/Reports_Publications/Reports/gwpumpcentralsands2010.pdf</a:t>
            </a:r>
          </a:p>
          <a:p>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Wisconsin Department of Natural Resources. High Capacity Well Information. http://dnr.wi.gov/org/water/dwg/hicap.html Accessed May 2010.</a:t>
            </a:r>
          </a:p>
          <a:p>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Wisconsin Department of Natural Resources. Summary of Groundwater Quantity Legislation - 2003 WI Act 310. http://dnr.wi.gov/org/water/dwg/gcc/gw_quantity_res.htm#act310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i="1" dirty="0" smtClean="0"/>
              <a:t>Photo:</a:t>
            </a:r>
            <a:r>
              <a:rPr lang="en-US" b="1" i="1" baseline="0" dirty="0" smtClean="0"/>
              <a:t> </a:t>
            </a:r>
            <a:r>
              <a:rPr lang="en-US" i="1" dirty="0" smtClean="0"/>
              <a:t>Bucolic scene in Wisconsin illustrates agricultural prosperity after the depression of the 1890s.</a:t>
            </a:r>
            <a:r>
              <a:rPr lang="en-US" i="1" baseline="0" dirty="0" smtClean="0"/>
              <a:t> (Wisconsin Historical Society, </a:t>
            </a:r>
            <a:r>
              <a:rPr lang="en-US" i="1" dirty="0" smtClean="0">
                <a:hlinkClick r:id="rId3"/>
              </a:rPr>
              <a:t>Van </a:t>
            </a:r>
            <a:r>
              <a:rPr lang="en-US" i="1" dirty="0" err="1" smtClean="0">
                <a:hlinkClick r:id="rId3"/>
              </a:rPr>
              <a:t>Schaick</a:t>
            </a:r>
            <a:r>
              <a:rPr lang="en-US" i="1" dirty="0" smtClean="0">
                <a:hlinkClick r:id="rId3"/>
              </a:rPr>
              <a:t>, Charles</a:t>
            </a:r>
            <a:r>
              <a:rPr lang="en-US" i="1" dirty="0" smtClean="0"/>
              <a:t>, 1890 ca.) Image ID: 1985</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Historic Farmland Trends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history is closely tied with agriculture.  In 1848, when the state was founded, two out of every three residents lived on a farm.</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At that time, the state’s 20,000 farms averaged less than 100 acres each.  By the start of World War I, farming became quite profitable.  It attracted new investment, new young farmers, and immigrants to work in the fields and dairies.</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 the Great Depression, Wisconsin agriculture experienced significant setbacks.  Farms lost a third of their value, farm wages plummeted 70 percent, and prices for grain and livestock dropped 45 percent.</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By 1935, there were just under  200,000 farms in Wisconsin.  Since that time, the number of farms and total acreage in farming have steadily declined.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Following World War II, farm operations experienced a second resurgence.  Increased mechanization and the development of new high-yield hybrids, fertilizers and pesticides led to dramatic increases in farm productivity.  Today, there is increasing pressure for farms to specialize and grow in size to meet the demands of national and global retail markets.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shown in Figures 2 and 3, there are currently about 78,000 farms in Wisconsin producing $9 billion in sales on 15.2 million acres of land.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Average farm size is 195 acres, down from a peak of 222 acres in the early 1990s.  Just 2.6 percent of Wisconsin’s population, or fewer than 140,000 residents, live on farms.</a:t>
            </a:r>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Less than one percent live on full-time commercial farms.  </a:t>
            </a:r>
          </a:p>
          <a:p>
            <a:r>
              <a:rPr lang="en-US" sz="1200" kern="1200" dirty="0" smtClean="0">
                <a:solidFill>
                  <a:schemeClr val="tx1"/>
                </a:solidFill>
                <a:latin typeface="+mn-lt"/>
                <a:ea typeface="+mn-ea"/>
                <a:cs typeface="+mn-cs"/>
              </a:rPr>
              <a:t> </a:t>
            </a:r>
          </a:p>
          <a:p>
            <a:r>
              <a:rPr lang="en-US" b="1" dirty="0" smtClean="0"/>
              <a:t>Data Sources: </a:t>
            </a:r>
          </a:p>
          <a:p>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Flaherty, Michael. 1998. The Impact of Government on Wisconsin Agriculture.  Wisconsin Policy Research Institute Report, Vol. 11, No. 7. www.wpri.org/Reports/Volume11/Vol11no7.pdf</a:t>
            </a:r>
          </a:p>
          <a:p>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U.S. Department of Agriculture. National Agricultural Statistics Service. www.nass.usda.gov/Statistics_by_State/Wisconsin/Publications/Miscellaneous/nofmhist.htm</a:t>
            </a:r>
          </a:p>
          <a:p>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U.S. Department of Agriculture. National Agricultural Statistics Service. Census of Agriculture. 2007, 2002, 1997, 1992, 1987 and 1982. </a:t>
            </a:r>
          </a:p>
          <a:p>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U.S. Census Bureau. 2000 Census.</a:t>
            </a: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267300"/>
                </a:solidFill>
                <a:effectLst/>
                <a:latin typeface="Arial" pitchFamily="34" charset="0"/>
                <a:cs typeface="Arial" pitchFamily="34" charset="0"/>
              </a:rPr>
              <a:t>Agricultural Irrigation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267300"/>
                </a:solidFill>
                <a:effectLst/>
                <a:latin typeface="Arial" pitchFamily="34" charset="0"/>
                <a:cs typeface="Arial" pitchFamily="34" charset="0"/>
              </a:rPr>
              <a:t>This map shows irrigated acres by county.</a:t>
            </a:r>
            <a:r>
              <a:rPr kumimoji="0" lang="en-US" sz="1200" b="0" i="1" u="none" strike="noStrike" cap="none" normalizeH="0" baseline="30000" dirty="0" smtClean="0">
                <a:ln>
                  <a:noFill/>
                </a:ln>
                <a:solidFill>
                  <a:srgbClr val="267300"/>
                </a:solidFill>
                <a:effectLst/>
                <a:latin typeface="Arial" pitchFamily="34" charset="0"/>
                <a:cs typeface="Arial" pitchFamily="34" charset="0"/>
              </a:rPr>
              <a:t>5</a:t>
            </a:r>
            <a:r>
              <a:rPr kumimoji="0" lang="en-US" sz="1200" b="0" i="1" u="none" strike="noStrike" cap="none" normalizeH="0" baseline="0" dirty="0" smtClean="0">
                <a:ln>
                  <a:noFill/>
                </a:ln>
                <a:solidFill>
                  <a:srgbClr val="267300"/>
                </a:solidFill>
                <a:effectLst/>
                <a:latin typeface="Arial" pitchFamily="34" charset="0"/>
                <a:cs typeface="Arial" pitchFamily="34" charset="0"/>
              </a:rPr>
              <a:t>  Most agricultural irrigation is focused on the counties in the central part of the state largely due to more permeable, sandy soils.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Data</a:t>
            </a:r>
            <a:r>
              <a:rPr lang="en-US" sz="1200" b="1" i="1" kern="1200" baseline="0" dirty="0" smtClean="0">
                <a:solidFill>
                  <a:schemeClr val="tx1"/>
                </a:solidFill>
                <a:latin typeface="+mn-lt"/>
                <a:ea typeface="+mn-ea"/>
                <a:cs typeface="+mn-cs"/>
              </a:rPr>
              <a:t> Source </a:t>
            </a:r>
            <a:r>
              <a:rPr lang="en-US" sz="1200" b="1" i="1" kern="1200" dirty="0" smtClean="0">
                <a:solidFill>
                  <a:schemeClr val="tx1"/>
                </a:solidFill>
                <a:latin typeface="+mn-lt"/>
                <a:ea typeface="+mn-ea"/>
                <a:cs typeface="+mn-cs"/>
              </a:rPr>
              <a:t> </a:t>
            </a:r>
            <a:r>
              <a:rPr lang="en-US" sz="1200" i="1" kern="1200" baseline="30000" dirty="0" smtClean="0">
                <a:solidFill>
                  <a:schemeClr val="tx1"/>
                </a:solidFill>
                <a:latin typeface="+mn-lt"/>
                <a:ea typeface="+mn-ea"/>
                <a:cs typeface="+mn-cs"/>
              </a:rPr>
              <a:t>5</a:t>
            </a:r>
            <a:r>
              <a:rPr lang="en-US" sz="1200" i="1" kern="1200" dirty="0" smtClean="0">
                <a:solidFill>
                  <a:schemeClr val="tx1"/>
                </a:solidFill>
                <a:latin typeface="+mn-lt"/>
                <a:ea typeface="+mn-ea"/>
                <a:cs typeface="+mn-cs"/>
              </a:rPr>
              <a:t> U.S. Department of Agriculture. National Agricultural Statistics Service. Census of Agriculture. 2007. </a:t>
            </a:r>
            <a:endParaRPr lang="en-US" sz="1200" kern="1200" dirty="0" smtClean="0">
              <a:solidFill>
                <a:schemeClr val="tx1"/>
              </a:solidFill>
              <a:latin typeface="+mn-lt"/>
              <a:ea typeface="+mn-ea"/>
              <a:cs typeface="+mn-cs"/>
            </a:endParaRPr>
          </a:p>
          <a:p>
            <a:endParaRPr lang="en-US" dirty="0" smtClean="0"/>
          </a:p>
          <a:p>
            <a:r>
              <a:rPr lang="en-US" sz="1200" b="1" kern="1200" dirty="0" smtClean="0">
                <a:solidFill>
                  <a:schemeClr val="tx1"/>
                </a:solidFill>
                <a:latin typeface="+mn-lt"/>
                <a:ea typeface="+mn-ea"/>
                <a:cs typeface="+mn-cs"/>
              </a:rPr>
              <a:t>Agricultural Irrigation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Approximately 377,000 acres, or four percent of all cropland in Wisconsin is irrigated.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This is a 70 percent increase from the late 1970s.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Figure 18 shows agricultural irrigation by county.  Portage, Waushara, and Adams counties, each located within central Wisconsin, account for almost one-half of total agricultural irrigation.  These counties also lead the state in the production of potatoes, sweet corn and other assorted vegetables.</a:t>
            </a:r>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Studies in the 1960s and 1970s, and more recent work since 2000, warned that the growth in groundwater pumping for agricultural irrigation in the Wisconsin Central Sands could substantially lower regional water levels and stream flows.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Since 2000, water levels and stream flows in this region have been notably depressed, at least in areas that contain large densities of high capacity wells.  High capacity wells are wells on a property where total pumping is more than 100,000 gallons per day.</a:t>
            </a:r>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As shown in Figure 19, areas with large densities of approved high-capacity wells appear to be associated with sandy glacial sediments.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Areas of the Central Sands with large densities of high capacity wells experienced record low water levels in 2000-2008.</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This stands in sharp contrast to regions with few high capacity wells.  The Little Plover River, a former high-quality trout stream in this area has dried annually in stretches since 2005.  Long Lake near Plainfield, which formerly covered 45 acres has been dry to near dry since 2005.  Declines of around four feet or more in water levels by pumping are possible beyond climatic influences.</a:t>
            </a:r>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Online Feature — Time series maps showing growth of approved high capacity wells in the Central Sands from 1960-2010</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2004, Wisconsin passed its first law to address groundwater quantity and high capacity wells.</a:t>
            </a:r>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In 2009, additional state groundwater quantity legislation was proposed, but did not pass. </a:t>
            </a: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baseline="30000" dirty="0" smtClean="0">
                <a:solidFill>
                  <a:schemeClr val="tx1"/>
                </a:solidFill>
                <a:latin typeface="+mn-lt"/>
                <a:ea typeface="+mn-ea"/>
                <a:cs typeface="+mn-cs"/>
              </a:rPr>
              <a:t>36</a:t>
            </a:r>
            <a:r>
              <a:rPr lang="en-US" sz="1200" kern="1200" dirty="0" smtClean="0">
                <a:solidFill>
                  <a:schemeClr val="tx1"/>
                </a:solidFill>
                <a:latin typeface="+mn-lt"/>
                <a:ea typeface="+mn-ea"/>
                <a:cs typeface="+mn-cs"/>
              </a:rPr>
              <a:t> Buchwald, C.A., 2009, Water Use in Wisconsin, 2005. U.S. Geological Survey, Open-File Report 2009–1076. Also see reports for 1979, 1985, 1990, 1995 and 2000. http://pubs.usgs.gov/of/2009/1076/pdf/ofr20091076.pdf</a:t>
            </a:r>
          </a:p>
          <a:p>
            <a:r>
              <a:rPr lang="en-US" sz="1200" kern="1200" baseline="30000" dirty="0" smtClean="0">
                <a:solidFill>
                  <a:schemeClr val="tx1"/>
                </a:solidFill>
                <a:latin typeface="+mn-lt"/>
                <a:ea typeface="+mn-ea"/>
                <a:cs typeface="+mn-cs"/>
              </a:rPr>
              <a:t>37</a:t>
            </a:r>
            <a:r>
              <a:rPr lang="en-US" sz="1200" kern="1200" dirty="0" smtClean="0">
                <a:solidFill>
                  <a:schemeClr val="tx1"/>
                </a:solidFill>
                <a:latin typeface="+mn-lt"/>
                <a:ea typeface="+mn-ea"/>
                <a:cs typeface="+mn-cs"/>
              </a:rPr>
              <a:t> Kraft, George J. and David J. </a:t>
            </a:r>
            <a:r>
              <a:rPr lang="en-US" sz="1200" kern="1200" dirty="0" err="1" smtClean="0">
                <a:solidFill>
                  <a:schemeClr val="tx1"/>
                </a:solidFill>
                <a:latin typeface="+mn-lt"/>
                <a:ea typeface="+mn-ea"/>
                <a:cs typeface="+mn-cs"/>
              </a:rPr>
              <a:t>Mechenich</a:t>
            </a:r>
            <a:r>
              <a:rPr lang="en-US" sz="1200" kern="1200" dirty="0" smtClean="0">
                <a:solidFill>
                  <a:schemeClr val="tx1"/>
                </a:solidFill>
                <a:latin typeface="+mn-lt"/>
                <a:ea typeface="+mn-ea"/>
                <a:cs typeface="+mn-cs"/>
              </a:rPr>
              <a:t>. 2010. Groundwater Pumping Effects on Groundwater Levels, Lake Levels, and </a:t>
            </a:r>
            <a:r>
              <a:rPr lang="en-US" sz="1200" kern="1200" dirty="0" err="1" smtClean="0">
                <a:solidFill>
                  <a:schemeClr val="tx1"/>
                </a:solidFill>
                <a:latin typeface="+mn-lt"/>
                <a:ea typeface="+mn-ea"/>
                <a:cs typeface="+mn-cs"/>
              </a:rPr>
              <a:t>Streamflows</a:t>
            </a:r>
            <a:r>
              <a:rPr lang="en-US" sz="1200" kern="1200" dirty="0" smtClean="0">
                <a:solidFill>
                  <a:schemeClr val="tx1"/>
                </a:solidFill>
                <a:latin typeface="+mn-lt"/>
                <a:ea typeface="+mn-ea"/>
                <a:cs typeface="+mn-cs"/>
              </a:rPr>
              <a:t> in the Wisconsin Central Sands.</a:t>
            </a:r>
          </a:p>
          <a:p>
            <a:r>
              <a:rPr lang="en-US" sz="1200" kern="1200" dirty="0" smtClean="0">
                <a:solidFill>
                  <a:schemeClr val="tx1"/>
                </a:solidFill>
                <a:latin typeface="+mn-lt"/>
                <a:ea typeface="+mn-ea"/>
                <a:cs typeface="+mn-cs"/>
              </a:rPr>
              <a:t>www.uwsp.edu/cnr/watersheds/Reports_Publications/Reports/gwpumpcentralsands2010.pdf</a:t>
            </a:r>
          </a:p>
          <a:p>
            <a:r>
              <a:rPr lang="en-US" sz="1200" kern="1200" baseline="300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Wisconsin Department of Natural Resources. High Capacity Well Information. http://dnr.wi.gov/org/water/dwg/hicap.html Accessed May 2010.</a:t>
            </a:r>
          </a:p>
          <a:p>
            <a:r>
              <a:rPr lang="en-US" sz="1200" kern="1200" baseline="300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 Wisconsin Department of Natural Resources. Summary of Groundwater Quantity Legislation - 2003 WI Act 310. http://dnr.wi.gov/org/water/dwg/gcc/gw_quantity_res.htm#act310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Threats to Agriculture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Over the last 25 years, Wisconsin has lost over 800,000 acres of prime cropland</a:t>
            </a:r>
            <a:r>
              <a:rPr lang="en-US" sz="1200" kern="1200" baseline="30000" dirty="0" smtClean="0">
                <a:solidFill>
                  <a:schemeClr val="tx1"/>
                </a:solidFill>
                <a:latin typeface="+mn-lt"/>
                <a:ea typeface="+mn-ea"/>
                <a:cs typeface="+mn-cs"/>
              </a:rPr>
              <a:t>10</a:t>
            </a:r>
            <a:r>
              <a:rPr lang="en-US" sz="1200" kern="1200" dirty="0" smtClean="0">
                <a:solidFill>
                  <a:schemeClr val="tx1"/>
                </a:solidFill>
                <a:latin typeface="+mn-lt"/>
                <a:ea typeface="+mn-ea"/>
                <a:cs typeface="+mn-cs"/>
              </a:rPr>
              <a:t> (see Figure 4).  For every acre of prime farmland that is lost to scattered residential or urban development, another one-half to one acre is thought to become idle due to what researchers call the ‘impermanence syndrome.’  Land use conflicts between farmers and suburban neighbors, increased rates of land speculation, and inflated agricultural land values oftentimes foreshadow the conversion of agricultural land.  Anticipating this situation, farmers may begin to delay investment in farm buildings, machinery, livestock and conservation practices, and reduce the intensity of production.</a:t>
            </a:r>
            <a:r>
              <a:rPr lang="en-US" sz="1200" kern="1200" baseline="30000" dirty="0" smtClean="0">
                <a:solidFill>
                  <a:schemeClr val="tx1"/>
                </a:solidFill>
                <a:latin typeface="+mn-lt"/>
                <a:ea typeface="+mn-ea"/>
                <a:cs typeface="+mn-cs"/>
              </a:rPr>
              <a:t>11</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Declining farm profitability is another major threat to agriculture.  Generally, only farms with annual sales greater than $250,000 have positive rates of return.</a:t>
            </a:r>
            <a:r>
              <a:rPr lang="en-US" sz="1200" kern="1200" baseline="30000" dirty="0" smtClean="0">
                <a:solidFill>
                  <a:schemeClr val="tx1"/>
                </a:solidFill>
                <a:latin typeface="+mn-lt"/>
                <a:ea typeface="+mn-ea"/>
                <a:cs typeface="+mn-cs"/>
              </a:rPr>
              <a:t>11</a:t>
            </a:r>
            <a:r>
              <a:rPr lang="en-US" sz="1200" kern="1200" dirty="0" smtClean="0">
                <a:solidFill>
                  <a:schemeClr val="tx1"/>
                </a:solidFill>
                <a:latin typeface="+mn-lt"/>
                <a:ea typeface="+mn-ea"/>
                <a:cs typeface="+mn-cs"/>
              </a:rPr>
              <a:t>  Unless farmers are willing to offset agricultural losses through off-farm employment or as part of a residential lifestyle, they are unlikely to continue in farming.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farmers look to retire, relocate or exit farming, another challenge will be nurturing the next generation of farm workers.  Several programs in Wisconsin are providing skills training and opportunities to link beginning farmers with those looking to exit.  Some of these programs include Wisconsin’s Farm Link program, the Wisconsin School for Beginning Dairy and Livestock Farmers, and the Agribusiness Incubator Project in North Central Wisconsin.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1" kern="1200" dirty="0" smtClean="0">
                <a:solidFill>
                  <a:schemeClr val="tx1"/>
                </a:solidFill>
                <a:latin typeface="+mn-lt"/>
                <a:ea typeface="+mn-ea"/>
                <a:cs typeface="+mn-cs"/>
              </a:rPr>
              <a:t>Farm Income and Government Payments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This map shows average net farm income by county.</a:t>
            </a:r>
            <a:r>
              <a:rPr lang="en-US" sz="1200" i="1" kern="1200" baseline="30000" dirty="0" smtClean="0">
                <a:solidFill>
                  <a:schemeClr val="tx1"/>
                </a:solidFill>
                <a:latin typeface="+mn-lt"/>
                <a:ea typeface="+mn-ea"/>
                <a:cs typeface="+mn-cs"/>
              </a:rPr>
              <a:t>5</a:t>
            </a:r>
            <a:r>
              <a:rPr lang="en-US" sz="1200" i="1" kern="1200" dirty="0" smtClean="0">
                <a:solidFill>
                  <a:schemeClr val="tx1"/>
                </a:solidFill>
                <a:latin typeface="+mn-lt"/>
                <a:ea typeface="+mn-ea"/>
                <a:cs typeface="+mn-cs"/>
              </a:rPr>
              <a:t>  Income includes sales, government payments and other farm-related income.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Declining farm profitability is another major threat to agriculture.  Generally, only farms with annual sales greater than $250,000 have positive rates of return.</a:t>
            </a:r>
            <a:r>
              <a:rPr lang="en-US" sz="1200" kern="1200" baseline="30000" dirty="0" smtClean="0">
                <a:solidFill>
                  <a:schemeClr val="tx1"/>
                </a:solidFill>
                <a:latin typeface="+mn-lt"/>
                <a:ea typeface="+mn-ea"/>
                <a:cs typeface="+mn-cs"/>
              </a:rPr>
              <a:t>11</a:t>
            </a:r>
            <a:r>
              <a:rPr lang="en-US" sz="1200" kern="1200" dirty="0" smtClean="0">
                <a:solidFill>
                  <a:schemeClr val="tx1"/>
                </a:solidFill>
                <a:latin typeface="+mn-lt"/>
                <a:ea typeface="+mn-ea"/>
                <a:cs typeface="+mn-cs"/>
              </a:rPr>
              <a:t>  Unless farmers are willing to offset agricultural losses through off-farm employment or as part of a residential lifestyle, they are unlikely to continue in farming. </a:t>
            </a:r>
          </a:p>
          <a:p>
            <a:endParaRPr lang="en-US" dirty="0" smtClean="0"/>
          </a:p>
          <a:p>
            <a:r>
              <a:rPr lang="en-US" sz="1200" b="1" kern="1200" dirty="0" smtClean="0">
                <a:solidFill>
                  <a:schemeClr val="tx1"/>
                </a:solidFill>
                <a:latin typeface="+mn-lt"/>
                <a:ea typeface="+mn-ea"/>
                <a:cs typeface="+mn-cs"/>
              </a:rPr>
              <a:t>Farm Income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Figure 26 provides a snapshot of net farm income by county.  Farm income includes sales, government payments, and other farm-related income </a:t>
            </a:r>
          </a:p>
          <a:p>
            <a:r>
              <a:rPr lang="en-US" sz="1200" kern="1200" dirty="0" smtClean="0">
                <a:solidFill>
                  <a:schemeClr val="tx1"/>
                </a:solidFill>
                <a:latin typeface="+mn-lt"/>
                <a:ea typeface="+mn-ea"/>
                <a:cs typeface="+mn-cs"/>
              </a:rPr>
              <a:t>such as animal boarding.  Except for Douglas and Forest counties in northern Wisconsin, net farm income is positive for all other counties.  That is not to say that net farm income is positive for all farms in each county.  Dane County has the highest net farm income in Wisconsin at $160,000 per farm.</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Net farm income is also high in portions of north central, northeast, south central, and southwest Wisconsin.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Agricultural Land Use Change</a:t>
            </a:r>
          </a:p>
          <a:p>
            <a:r>
              <a:rPr lang="en-US" sz="1200" i="1" kern="1200" dirty="0" smtClean="0">
                <a:solidFill>
                  <a:schemeClr val="tx1"/>
                </a:solidFill>
                <a:latin typeface="+mn-lt"/>
                <a:ea typeface="+mn-ea"/>
                <a:cs typeface="+mn-cs"/>
              </a:rPr>
              <a:t>This map shows agricultural land conversion between 2000 and 2009.</a:t>
            </a:r>
            <a:r>
              <a:rPr lang="en-US" sz="1200" i="1" kern="1200" baseline="30000" dirty="0" smtClean="0">
                <a:solidFill>
                  <a:schemeClr val="tx1"/>
                </a:solidFill>
                <a:latin typeface="+mn-lt"/>
                <a:ea typeface="+mn-ea"/>
                <a:cs typeface="+mn-cs"/>
              </a:rPr>
              <a:t>1</a:t>
            </a:r>
            <a:r>
              <a:rPr lang="en-US" sz="1200" i="1" kern="1200" dirty="0" smtClean="0">
                <a:solidFill>
                  <a:schemeClr val="tx1"/>
                </a:solidFill>
                <a:latin typeface="+mn-lt"/>
                <a:ea typeface="+mn-ea"/>
                <a:cs typeface="+mn-cs"/>
              </a:rPr>
              <a:t> The values represent the number of acres of agricultural land lost or gained in each county.  The shading shows percent change.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baseline="0" dirty="0" smtClean="0">
                <a:solidFill>
                  <a:schemeClr val="tx1"/>
                </a:solidFill>
                <a:latin typeface="+mn-lt"/>
                <a:ea typeface="+mn-ea"/>
                <a:cs typeface="+mn-cs"/>
              </a:rPr>
              <a:t>Farmland Loss </a:t>
            </a:r>
          </a:p>
          <a:p>
            <a:r>
              <a:rPr lang="en-US" sz="1200" kern="1200" baseline="0" dirty="0" smtClean="0">
                <a:solidFill>
                  <a:schemeClr val="tx1"/>
                </a:solidFill>
                <a:latin typeface="+mn-lt"/>
                <a:ea typeface="+mn-ea"/>
                <a:cs typeface="+mn-cs"/>
              </a:rPr>
              <a:t>Over the last 25 years, Wisconsin has lost over 2 million acres of farmland. Figure 2 shows the amount of agricultural land lost or gained by each county between 2000 and 2009. Inflated agricultural land values, increased rates of land speculation, and land use conflicts between farmers and their suburban neighbors are strong indicators of future agricultural land conversion. Researchers estimate that for every acre of prime farmland lost to scattered residential or urban development, another one-half to one acre becomes idle. In anticipation of future land conversion, farmers may begin to reduce production or delay investments in farm buildings, machinery, livestock or land conservation practices. </a:t>
            </a:r>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Prime Farmland by Land Cover/Use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Between 1982 and 2007 the state lost nearly 800,000 acres of prime cropland.</a:t>
            </a:r>
            <a:r>
              <a:rPr lang="en-US" sz="1200" i="1" kern="1200" baseline="30000" dirty="0" smtClean="0">
                <a:solidFill>
                  <a:schemeClr val="tx1"/>
                </a:solidFill>
                <a:latin typeface="+mn-lt"/>
                <a:ea typeface="+mn-ea"/>
                <a:cs typeface="+mn-cs"/>
              </a:rPr>
              <a:t>10</a:t>
            </a:r>
            <a:r>
              <a:rPr lang="en-US" sz="1200" i="1" kern="1200" dirty="0" smtClean="0">
                <a:solidFill>
                  <a:schemeClr val="tx1"/>
                </a:solidFill>
                <a:latin typeface="+mn-lt"/>
                <a:ea typeface="+mn-ea"/>
                <a:cs typeface="+mn-cs"/>
              </a:rPr>
              <a:t>  About half was likely diverted to other agricultural uses (CRP, pasture, forest, other) while the remainder may have been permanently converted to non-agricultural uses.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Over the last 25 years, Wisconsin has lost over 800,000 acres of prime cropland</a:t>
            </a:r>
            <a:r>
              <a:rPr lang="en-US" sz="1200" kern="1200" baseline="30000" dirty="0" smtClean="0">
                <a:solidFill>
                  <a:schemeClr val="tx1"/>
                </a:solidFill>
                <a:latin typeface="+mn-lt"/>
                <a:ea typeface="+mn-ea"/>
                <a:cs typeface="+mn-cs"/>
              </a:rPr>
              <a:t>10</a:t>
            </a:r>
            <a:r>
              <a:rPr lang="en-US" sz="1200" kern="1200" dirty="0" smtClean="0">
                <a:solidFill>
                  <a:schemeClr val="tx1"/>
                </a:solidFill>
                <a:latin typeface="+mn-lt"/>
                <a:ea typeface="+mn-ea"/>
                <a:cs typeface="+mn-cs"/>
              </a:rPr>
              <a:t> (see Figure 4).  For every acre of prime farmland that is lost to scattered residential or urban development, another one-half to one acre is thought to become idle due to what researchers call the ‘impermanence syndrome.’  Land use conflicts between farmers and suburban neighbors, increased rates of land speculation, and inflated agricultural land values oftentimes foreshadow the conversion of agricultural land.  Anticipating this situation, farmers may begin to delay investment in farm buildings, machinery, livestock and conservation practices, and reduce the intensity of production.</a:t>
            </a:r>
            <a:r>
              <a:rPr lang="en-US" sz="1200" kern="1200" baseline="30000" dirty="0" smtClean="0">
                <a:solidFill>
                  <a:schemeClr val="tx1"/>
                </a:solidFill>
                <a:latin typeface="+mn-lt"/>
                <a:ea typeface="+mn-ea"/>
                <a:cs typeface="+mn-cs"/>
              </a:rPr>
              <a:t>11</a:t>
            </a: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Premium Paid for Agricultural Land</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This map shows the difference in 2008 sales prices for agricultural land continuing in agriculture versus land being converted to another use.</a:t>
            </a:r>
            <a:r>
              <a:rPr lang="en-US" sz="1200" i="1" kern="1200" baseline="30000" dirty="0" smtClean="0">
                <a:solidFill>
                  <a:schemeClr val="tx1"/>
                </a:solidFill>
                <a:latin typeface="+mn-lt"/>
                <a:ea typeface="+mn-ea"/>
                <a:cs typeface="+mn-cs"/>
              </a:rPr>
              <a:t>53</a:t>
            </a:r>
            <a:r>
              <a:rPr lang="en-US" sz="1200" i="1" kern="1200" dirty="0" smtClean="0">
                <a:solidFill>
                  <a:schemeClr val="tx1"/>
                </a:solidFill>
                <a:latin typeface="+mn-lt"/>
                <a:ea typeface="+mn-ea"/>
                <a:cs typeface="+mn-cs"/>
              </a:rPr>
              <a:t>  Positive values indicate a premium was paid for land  converted out of agriculture. Negative values indicate a premium was paid for land</a:t>
            </a:r>
            <a:r>
              <a:rPr lang="en-US" sz="1200" i="0"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remaining in agriculture.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Land Values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Figure 24 shows farmland values (adjusted for inflation) broken down by three regions.  Overall, farmland values have increased.  In the last three decades values have been equally volatile across all regions of the state.  With higher farmland values in southeast Wisconsin compounded by population and development pressures, the premium on agricultural land conversion is very high in comparison to other parts of the state.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Figure 25 shows the difference in agricultural land sale prices per acre for land remaining in agriculture versus land being converted to other uses.  There are two points to note.  First, there are very high premiums paid for agricultural land conversion in the heavily urbanized areas of southeast and northeast Wisconsin.  Second, the premium on agricultural land conversion in other parts of the state remains relatively low or is actually negative, meaning there is a premium paid for </a:t>
            </a:r>
          </a:p>
          <a:p>
            <a:r>
              <a:rPr lang="en-US" sz="1200" kern="1200" dirty="0" smtClean="0">
                <a:solidFill>
                  <a:schemeClr val="tx1"/>
                </a:solidFill>
                <a:latin typeface="+mn-lt"/>
                <a:ea typeface="+mn-ea"/>
                <a:cs typeface="+mn-cs"/>
              </a:rPr>
              <a:t>keeping land in agriculture.  </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B85050-19F6-473F-832C-9DB9C7E96AD3}"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Agricultural Use Valuation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use value law, which was enacted as part of the 1995-97 Biennial Budget Act, is intended to provide property tax relief for farmers and to reduce urban sprawl.  Under use value assessment, property taxes are assessed on land that is used primarily for agricultural purposes based on the land’s productivity, rather than its full market value.  In 2008, approximately 12 million acres of agricultural land, or 35 percent of all land in Wisconsin, was assessed under use value.</a:t>
            </a:r>
            <a:r>
              <a:rPr lang="en-US" sz="1200" kern="1200" baseline="30000" dirty="0" smtClean="0">
                <a:solidFill>
                  <a:schemeClr val="tx1"/>
                </a:solidFill>
                <a:latin typeface="+mn-lt"/>
                <a:ea typeface="+mn-ea"/>
                <a:cs typeface="+mn-cs"/>
              </a:rPr>
              <a:t>55</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Figure 28 shows land sales data for agricultural land continuing in agriculture versus land being diverted to other uses.  In 2007, there was a premium of $7,315 paid on land being diverted from agricultural use.  Based on this graph, it appears that use value assessment has been successful in moderating agricultural land values, even during the recent recession.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use value assessment policy has come under criticism in recent years.  A 2010 analysis by the Legislative Audit Bureau looked at a cross-section of 14 communities across the state.  In 9 of the 14 communities, more than 50 percent of the land under use value assessment was zoned for non-agricultural purposes.  In 7 of 14 communities, more than 20 percent of the land was owned by a real estate or property development company.</a:t>
            </a:r>
            <a:r>
              <a:rPr lang="en-US" sz="1200" kern="1200" baseline="30000" dirty="0" smtClean="0">
                <a:solidFill>
                  <a:schemeClr val="tx1"/>
                </a:solidFill>
                <a:latin typeface="+mn-lt"/>
                <a:ea typeface="+mn-ea"/>
                <a:cs typeface="+mn-cs"/>
              </a:rPr>
              <a:t>55</a:t>
            </a:r>
            <a:r>
              <a:rPr lang="en-US" sz="1200" kern="1200" dirty="0" smtClean="0">
                <a:solidFill>
                  <a:schemeClr val="tx1"/>
                </a:solidFill>
                <a:latin typeface="+mn-lt"/>
                <a:ea typeface="+mn-ea"/>
                <a:cs typeface="+mn-cs"/>
              </a:rPr>
              <a:t>  Both of these trends suggest that agricultural land is being used as a low-cost holding zone for future development.</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B85050-19F6-473F-832C-9DB9C7E96AD3}"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Land Speculation </a:t>
            </a:r>
          </a:p>
          <a:p>
            <a:r>
              <a:rPr lang="en-US" sz="1200" kern="1200" baseline="0" dirty="0" smtClean="0">
                <a:solidFill>
                  <a:schemeClr val="tx1"/>
                </a:solidFill>
                <a:latin typeface="+mn-lt"/>
                <a:ea typeface="+mn-ea"/>
                <a:cs typeface="+mn-cs"/>
              </a:rPr>
              <a:t>Wisconsin’s use value assessment law was designed to reduce urban sprawl while providing property tax relief for farmers. Under this program, property taxes are assessed on land that is used primarily for agricultural purposes based on the land’s productivity rather than its full market value. In 2008, approximately 12 million acres of agricultural land, or 35 percent of all land in Wisconsin, was assessed under use value. While this program has been successful in moderating agricultural land values, it has come under criticism in recent years. A 2010 analysis by the Legislative Audit Bureau looked at a cross-section of 14 communities across the state. In nine of the 14 communities, more than 50 percent of the land under use value assessment was zoned for non-agricultural purposes. In seven of the 14 communities, more than 20 percent of the land was owned by a real estate or property development company. Both of these trends suggest that agricultural land is being used as a low-cost holding zone for future development. </a:t>
            </a:r>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The State of Wisconsin and local counties and municipalities use a variety of planning, regulatory and incentive-based tools to manage agricultural land. Some of these tools are described below.</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Agricultural Use Valuation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use value law, which was enacted as part of the 1995-97 Biennial Budget Act, is intended to provide property tax relief for farmers and to reduce urban sprawl.  Under use value assessment, property taxes are assessed on land that is used primarily for agricultural purposes based on the land’s productivity, rather than its full market value.  In 2008, approximately 12 million acres of agricultural land, or 35 percent of all land in Wisconsin, was assessed under use value.</a:t>
            </a:r>
            <a:r>
              <a:rPr lang="en-US" sz="1200" kern="1200" baseline="30000" dirty="0" smtClean="0">
                <a:solidFill>
                  <a:schemeClr val="tx1"/>
                </a:solidFill>
                <a:latin typeface="+mn-lt"/>
                <a:ea typeface="+mn-ea"/>
                <a:cs typeface="+mn-cs"/>
              </a:rPr>
              <a:t>55</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Figure 28 shows land sales data for agricultural land continuing in agriculture versus land being diverted to other uses.  In 2007, there was a premium of $7,315 paid on land being diverted from agricultural use.  Based on this graph, it appears that use value assessment has been successful in moderating agricultural land values, even during the recent recession.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use value assessment policy has come under criticism in recent years.  A 2010 analysis by the Legislative Audit Bureau looked at a cross-section of 14 communities across the state.  In 9 of the 14 communities, more than 50 percent of the land under use value assessment was zoned for non-agricultural purposes.  In 7 of 14 communities, more than 20 percent of the land was owned by a real estate or property development company.</a:t>
            </a:r>
            <a:r>
              <a:rPr lang="en-US" sz="1200" kern="1200" baseline="30000" dirty="0" smtClean="0">
                <a:solidFill>
                  <a:schemeClr val="tx1"/>
                </a:solidFill>
                <a:latin typeface="+mn-lt"/>
                <a:ea typeface="+mn-ea"/>
                <a:cs typeface="+mn-cs"/>
              </a:rPr>
              <a:t>55</a:t>
            </a:r>
            <a:r>
              <a:rPr lang="en-US" sz="1200" kern="1200" dirty="0" smtClean="0">
                <a:solidFill>
                  <a:schemeClr val="tx1"/>
                </a:solidFill>
                <a:latin typeface="+mn-lt"/>
                <a:ea typeface="+mn-ea"/>
                <a:cs typeface="+mn-cs"/>
              </a:rPr>
              <a:t>  Both of these trends suggest that agricultural land is being used as a low-cost holding zone for future development.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Livestock Facility Siting Standards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Livestock Facility Siting Law and Rule (ATCP 51) took effect in May 2006.  The livestock siting rules established new siting standards related to odor, waste, and runoff; a predictable siting process; and a new appeals process.  The new rules apply only to new and expanding livestock facilities if a local permit is required and if the facility will have more than 500 animal units.  Local governments are not required to regulate livestock facilities under the rule.  The following website has a map showing local municipalities that regulate livestock facilities through licensing or zoning: </a:t>
            </a:r>
            <a:r>
              <a:rPr lang="en-US" sz="1200" i="1" kern="1200" dirty="0" smtClean="0">
                <a:solidFill>
                  <a:schemeClr val="tx1"/>
                </a:solidFill>
                <a:latin typeface="+mn-lt"/>
                <a:ea typeface="+mn-ea"/>
                <a:cs typeface="+mn-cs"/>
              </a:rPr>
              <a:t>https://datcpgis.wi.gov/livestock/.</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Agricultural Runoff Standards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rules to control polluted runoff from farms and other sources went into effect in October 2002.  DNR rule NR 151 sets performance standards and prohibitions for farms; establishes runoff management grant programs; and controls point-source permitting of storm water and agricultural runoff sources.  The partner DATCP rule ATCP 50 identifies conservation practices that farmers must follow to meet performance standards.  The DATCP rule also sets out requirements for nutrient management plans.  In July 2007, DNR finalized revisions to NR 243 which outlines the Wisconsin Pollutant Discharge Elimination System (WPDES) permit program and the regulations for the management and land-spreading of manure from large-scale livestock operations.  These revisions include additional restrictions on land application of manure to frozen and snow-covered ground.  For more information on agricultural runoff management, visit: </a:t>
            </a:r>
          </a:p>
          <a:p>
            <a:r>
              <a:rPr lang="en-US" sz="1200" i="1" kern="1200" dirty="0" smtClean="0">
                <a:solidFill>
                  <a:schemeClr val="tx1"/>
                </a:solidFill>
                <a:latin typeface="+mn-lt"/>
                <a:ea typeface="+mn-ea"/>
                <a:cs typeface="+mn-cs"/>
              </a:rPr>
              <a:t>http://dnr.wi.gov/runoff/index.htm.</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Wisconsin Working Lands Initiative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Wisconsin Working Lands Initiative (WLI) went into effect in July 2009.  The goals of this program are to overhaul and modernize Wisconsin’s 30-year-old farmland preservation program; to help local governments modernize outdated farmland preservation plans and zoning ordinances; to enhance soil and water conservation programs; and to create a new statewide program for targeted purchase of agricultural conservation easements.  The ultimate goal is to give local governments more flexibility to protect farmland and promote agricultural businesses.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Farmland Preservation program, the precursor to WLI, was first adopted in June 1977.  The original goals of this program were to preserve farmland through local planning and zoning; to promote compliance with soil and water conservation standards; and to provide property tax relief to farmers.  Individual landowners in counties that had adopted a certified farmland preservation plan could quality for tax credits if their land was zoned under exclusive agricultural zoning or if they had signed a farmland preservation agreement.  At its peak in 1991, 25,000 farmers participated in the program for a total of 6.4 million acres of farmland and $29.5 million in tax credits.  By 2004 that total had dropped to 19,500 farmers with 4 million acres of land and $14.4 million in tax credits.</a:t>
            </a:r>
            <a:r>
              <a:rPr lang="en-US" sz="1200" kern="1200" baseline="30000" dirty="0" smtClean="0">
                <a:solidFill>
                  <a:schemeClr val="tx1"/>
                </a:solidFill>
                <a:latin typeface="+mn-lt"/>
                <a:ea typeface="+mn-ea"/>
                <a:cs typeface="+mn-cs"/>
              </a:rPr>
              <a:t>56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key component of the farmland preservation program was the provision of farmland preservation tax credits.  These credits continue under WLI.  Credits increase if a farm is in a preservation area identified in a farmland preservation plan, is under farmland preservation zoning, and is in an agricultural enterprise area.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35 acre minimum lot size previously required under exclusive agricultural zoning has been eliminated under WLI.  As shown in Photo 9, this policy had the unintended consequence of encouraging large-lot residential development in agricultural areas.  Another important outcome under WLI will be the modernization of farmland preservation plans.  Many counties had not updated their plans since the late 1970s or early 1980s.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new component of WLI is a Purchase of Agricultural Conservation Easements (PACE) program.  PACE allows willing landowners to place agricultural land into an easement in exchange for a one-time payment.  The farmer retains full ownership of the land but is restricted from developing the land for nonagricultural purposes.  Through this program, participating farmers can augment their income while continuing to farm the land.  The state may issue up to $12 million in bonds to fund the PACE program. For more information, visit: </a:t>
            </a:r>
            <a:r>
              <a:rPr lang="en-US" sz="1200" i="1" kern="1200" dirty="0" smtClean="0">
                <a:solidFill>
                  <a:schemeClr val="tx1"/>
                </a:solidFill>
                <a:latin typeface="+mn-lt"/>
                <a:ea typeface="+mn-ea"/>
                <a:cs typeface="+mn-cs"/>
              </a:rPr>
              <a:t>www.datcp.state.wi.us/workinglands/index.jsp.</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Purchase of Development Rights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Success in places like the Town of Dunn in Dane County helped to convince lawmakers that introducing a statewide PACE program would be useful for farmland preservation. The Town of Dunn Purchase of Development Rights (PDR) program has been operational since 1997. The Town holds conservation easements on 24 properties covering 2,835 acres, or 12 percent of the town.  Other organizations have also preserved land in the town for a total of almost 5,500 acres, or 25 percent of the town.</a:t>
            </a:r>
            <a:r>
              <a:rPr lang="en-US" sz="1200" kern="1200" baseline="30000" dirty="0" smtClean="0">
                <a:solidFill>
                  <a:schemeClr val="tx1"/>
                </a:solidFill>
                <a:latin typeface="+mn-lt"/>
                <a:ea typeface="+mn-ea"/>
                <a:cs typeface="+mn-cs"/>
              </a:rPr>
              <a:t>57</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While PDR and PACE programs are only beginning, land trust and other types of organizations have purchased conservation easements and received donated or bequeathed land for many years.  More than 200,000 acres of all types of land, including agriculture, have been preserved through this method.</a:t>
            </a:r>
            <a:r>
              <a:rPr lang="en-US" sz="1200" kern="1200" baseline="30000" dirty="0" smtClean="0">
                <a:solidFill>
                  <a:schemeClr val="tx1"/>
                </a:solidFill>
                <a:latin typeface="+mn-lt"/>
                <a:ea typeface="+mn-ea"/>
                <a:cs typeface="+mn-cs"/>
              </a:rPr>
              <a:t>58</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Local Planning and Zoning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the local level, counties and municipalities are making innovative use of zoning and subdivision regulations to enforce minimum and maximum lot sizes, density limits, clustering, and other development standards.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Conservation subdivisions are characterized by common open space and clustered compact lots. The purpose of a conservation subdivision is to protect farmland or other natural resources while allowing for the maximum number of residences under current community zoning and subdivision regulations.  In some cases a density bonus is offered to encourage this type of development. Generally, this tool is only used on parcels 40 acres or greater.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Rather than specifying the smallest or minimum lot size allowable within a zoning ordinance, communities are also beginning to specify maximum lot sizes and density limits.  For example, a community could specify that lots within an agricultural district be no larger than 2 acres and no smaller than 1/2 acre.  They could also specify that no more than two buildable sites be allowed on a parcel of 40 acres.  When these types of tools are paired with clustering and limits on the type of soil that can be built upon, agricultural land can be preserved.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Jefferson County is a case in point.  Its multi-pronged policy involves directing development to urban areas, allowing a specified number of splits on prime agricultural soils, a maximum lot size, and clustering.  To date, Jefferson County has preserved approximately 27,000 acres of land.</a:t>
            </a:r>
            <a:r>
              <a:rPr lang="en-US" sz="1200" kern="1200" baseline="30000" dirty="0" smtClean="0">
                <a:solidFill>
                  <a:schemeClr val="tx1"/>
                </a:solidFill>
                <a:latin typeface="+mn-lt"/>
                <a:ea typeface="+mn-ea"/>
                <a:cs typeface="+mn-cs"/>
              </a:rPr>
              <a:t>59</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Data</a:t>
            </a:r>
            <a:r>
              <a:rPr lang="en-US" sz="1200" b="1" kern="1200" baseline="0" dirty="0" smtClean="0">
                <a:solidFill>
                  <a:schemeClr val="tx1"/>
                </a:solidFill>
                <a:latin typeface="+mn-lt"/>
                <a:ea typeface="+mn-ea"/>
                <a:cs typeface="+mn-cs"/>
              </a:rPr>
              <a:t> Sources</a:t>
            </a:r>
          </a:p>
          <a:p>
            <a:r>
              <a:rPr lang="en-US" sz="1200" kern="1200" baseline="30000" dirty="0" smtClean="0">
                <a:solidFill>
                  <a:schemeClr val="tx1"/>
                </a:solidFill>
                <a:latin typeface="+mn-lt"/>
                <a:ea typeface="+mn-ea"/>
                <a:cs typeface="+mn-cs"/>
              </a:rPr>
              <a:t>55</a:t>
            </a:r>
            <a:r>
              <a:rPr lang="en-US" sz="1200" kern="1200" dirty="0" smtClean="0">
                <a:solidFill>
                  <a:schemeClr val="tx1"/>
                </a:solidFill>
                <a:latin typeface="+mn-lt"/>
                <a:ea typeface="+mn-ea"/>
                <a:cs typeface="+mn-cs"/>
              </a:rPr>
              <a:t> State of Wisconsin, Legislative Audit Bureau. 2010. Use Value Assessment of Agricultural Land. http://legis.state.wi.us/lab/reports/10-usevalueassessment_ltr.pdf</a:t>
            </a:r>
          </a:p>
          <a:p>
            <a:r>
              <a:rPr lang="en-US" sz="1200" kern="1200" baseline="30000" dirty="0" smtClean="0">
                <a:solidFill>
                  <a:schemeClr val="tx1"/>
                </a:solidFill>
                <a:latin typeface="+mn-lt"/>
                <a:ea typeface="+mn-ea"/>
                <a:cs typeface="+mn-cs"/>
              </a:rPr>
              <a:t>56</a:t>
            </a:r>
            <a:r>
              <a:rPr lang="en-US" sz="1200" kern="1200" dirty="0" smtClean="0">
                <a:solidFill>
                  <a:schemeClr val="tx1"/>
                </a:solidFill>
                <a:latin typeface="+mn-lt"/>
                <a:ea typeface="+mn-ea"/>
                <a:cs typeface="+mn-cs"/>
              </a:rPr>
              <a:t> Wisconsin Department of Agriculture, Trade and Consumer Protection. 2005. New Approaches to the Farmland Preservation Program: Options Discussion Paper. www.datcp.state.wi.us/workinglands/pdf/oct5/Final_FPP_Paper_WLI_Oct.pdf</a:t>
            </a:r>
          </a:p>
          <a:p>
            <a:r>
              <a:rPr lang="en-US" sz="1200" kern="1200" baseline="30000" dirty="0" smtClean="0">
                <a:solidFill>
                  <a:schemeClr val="tx1"/>
                </a:solidFill>
                <a:latin typeface="+mn-lt"/>
                <a:ea typeface="+mn-ea"/>
                <a:cs typeface="+mn-cs"/>
              </a:rPr>
              <a:t>57</a:t>
            </a:r>
            <a:r>
              <a:rPr lang="en-US" sz="1200" kern="1200" dirty="0" smtClean="0">
                <a:solidFill>
                  <a:schemeClr val="tx1"/>
                </a:solidFill>
                <a:latin typeface="+mn-lt"/>
                <a:ea typeface="+mn-ea"/>
                <a:cs typeface="+mn-cs"/>
              </a:rPr>
              <a:t> Town of Dunn Purchase of Development Rights Program. http://town.dunn.wi.us/townofdunn/pdr/default.asp. Accessed May 2010. </a:t>
            </a:r>
          </a:p>
          <a:p>
            <a:r>
              <a:rPr lang="en-US" sz="1200" kern="1200" baseline="30000" dirty="0" smtClean="0">
                <a:solidFill>
                  <a:schemeClr val="tx1"/>
                </a:solidFill>
                <a:latin typeface="+mn-lt"/>
                <a:ea typeface="+mn-ea"/>
                <a:cs typeface="+mn-cs"/>
              </a:rPr>
              <a:t>58</a:t>
            </a:r>
            <a:r>
              <a:rPr lang="en-US" sz="1200" kern="1200" dirty="0" smtClean="0">
                <a:solidFill>
                  <a:schemeClr val="tx1"/>
                </a:solidFill>
                <a:latin typeface="+mn-lt"/>
                <a:ea typeface="+mn-ea"/>
                <a:cs typeface="+mn-cs"/>
              </a:rPr>
              <a:t> Gathering Waters Conservancy. Wisconsin Land Trusts. www.gatheringwaters.org/wilandtrusts.php. Accessed May 2010. </a:t>
            </a:r>
          </a:p>
          <a:p>
            <a:r>
              <a:rPr lang="en-US" sz="1200" kern="1200" baseline="30000" dirty="0" smtClean="0">
                <a:solidFill>
                  <a:schemeClr val="tx1"/>
                </a:solidFill>
                <a:latin typeface="+mn-lt"/>
                <a:ea typeface="+mn-ea"/>
                <a:cs typeface="+mn-cs"/>
              </a:rPr>
              <a:t>59</a:t>
            </a:r>
            <a:r>
              <a:rPr lang="en-US" sz="1200" kern="1200" dirty="0" smtClean="0">
                <a:solidFill>
                  <a:schemeClr val="tx1"/>
                </a:solidFill>
                <a:latin typeface="+mn-lt"/>
                <a:ea typeface="+mn-ea"/>
                <a:cs typeface="+mn-cs"/>
              </a:rPr>
              <a:t> Graduate Planning Workshop, Department of Urban and Regional Planning, UW-Madison. 2007. Jefferson County Farmland Preservation Report. www.urpl.wisc.edu/academics/workshop/wholedocument.pdf</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smtClean="0">
                <a:solidFill>
                  <a:schemeClr val="tx1"/>
                </a:solidFill>
                <a:latin typeface="+mn-lt"/>
                <a:ea typeface="+mn-ea"/>
                <a:cs typeface="+mn-cs"/>
              </a:rPr>
              <a:t>Wisconsin Working Lands Initiative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Wisconsin Working Lands Initiative (WLI) went into effect in July 2009.  The goals of this program are to overhaul and modernize Wisconsin’s 30-year-old farmland preservation program; to help local governments modernize outdated farmland preservation plans and zoning ordinances; to enhance soil and water conservation programs; and to create a new statewide program for targeted purchase of agricultural conservation easements.  The ultimate goal is to give local governments more flexibility to protect farmland and promote agricultural businesses.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Farmland Preservation program, the precursor to WLI, was first adopted in June 1977.  The original goals of this program were to preserve farmland through local planning and zoning; to promote compliance with soil and water conservation standards; and to provide property tax relief to farmers.  Individual landowners in counties that had adopted a certified farmland preservation plan could quality for tax credits if their land was zoned under exclusive agricultural zoning or if they had signed a farmland preservation agreement.  At its peak in 1991, 25,000 farmers participated in the program for a total of 6.4 million acres of farmland and $29.5 million in tax credits.  By 2004 that total had dropped to 19,500 farmers with 4 million acres of land and $14.4 million in tax credits.</a:t>
            </a:r>
            <a:r>
              <a:rPr lang="en-US" sz="1200" kern="1200" baseline="30000" dirty="0" smtClean="0">
                <a:solidFill>
                  <a:schemeClr val="tx1"/>
                </a:solidFill>
                <a:latin typeface="+mn-lt"/>
                <a:ea typeface="+mn-ea"/>
                <a:cs typeface="+mn-cs"/>
              </a:rPr>
              <a:t>56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key component of the farmland preservation program was the provision of farmland preservation tax credits.  These credits continue under WLI.  Credits increase if a farm is in a preservation area identified in a farmland preservation plan, is under farmland preservation zoning, and is in an agricultural enterprise area.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35 acre minimum lot size previously required under exclusive agricultural zoning has been eliminated under WLI.  As shown in Photo 9, this policy had the unintended consequence of encouraging large-lot residential development in agricultural areas.  Another important outcome under WLI will be the modernization of farmland preservation plans.  Many counties had not updated their plans since the late 1970s or early 1980s.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new component of WLI is a Purchase of Agricultural Conservation Easements (PACE) program.  PACE allows willing landowners to place agricultural land into an easement in exchange for a one-time payment.  The farmer retains full ownership of the land but is restricted from developing the land for nonagricultural purposes.  Through this program, participating farmers can augment their income while continuing to farm the land.  The state may issue up to $12 million in bonds to fund the PACE program. For more information, visit: </a:t>
            </a:r>
            <a:r>
              <a:rPr lang="en-US" sz="1200" i="1" kern="1200" dirty="0" smtClean="0">
                <a:solidFill>
                  <a:schemeClr val="tx1"/>
                </a:solidFill>
                <a:latin typeface="+mn-lt"/>
                <a:ea typeface="+mn-ea"/>
                <a:cs typeface="+mn-cs"/>
              </a:rPr>
              <a:t>www.datcp.state.wi.us/workinglands/index.jsp.</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Data</a:t>
            </a:r>
            <a:r>
              <a:rPr lang="en-US" sz="1200" b="1" kern="1200" baseline="0" dirty="0" smtClean="0">
                <a:solidFill>
                  <a:schemeClr val="tx1"/>
                </a:solidFill>
                <a:latin typeface="+mn-lt"/>
                <a:ea typeface="+mn-ea"/>
                <a:cs typeface="+mn-cs"/>
              </a:rPr>
              <a:t> Sources</a:t>
            </a:r>
          </a:p>
          <a:p>
            <a:r>
              <a:rPr lang="en-US" sz="1200" kern="1200" baseline="30000" dirty="0" smtClean="0">
                <a:solidFill>
                  <a:schemeClr val="tx1"/>
                </a:solidFill>
                <a:latin typeface="+mn-lt"/>
                <a:ea typeface="+mn-ea"/>
                <a:cs typeface="+mn-cs"/>
              </a:rPr>
              <a:t>56</a:t>
            </a:r>
            <a:r>
              <a:rPr lang="en-US" sz="1200" kern="1200" dirty="0" smtClean="0">
                <a:solidFill>
                  <a:schemeClr val="tx1"/>
                </a:solidFill>
                <a:latin typeface="+mn-lt"/>
                <a:ea typeface="+mn-ea"/>
                <a:cs typeface="+mn-cs"/>
              </a:rPr>
              <a:t> Wisconsin Department of Agriculture, Trade and Consumer Protection. 2005. New Approaches to the Farmland Preservation Program: Options Discussion Paper. www.datcp.state.wi.us/workinglands/pdf/oct5/Final_FPP_Paper_WLI_Oct.pdf</a:t>
            </a: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1" kern="1200" dirty="0" smtClean="0">
                <a:solidFill>
                  <a:schemeClr val="tx1"/>
                </a:solidFill>
                <a:latin typeface="+mn-lt"/>
                <a:ea typeface="+mn-ea"/>
                <a:cs typeface="+mn-cs"/>
              </a:rPr>
              <a:t>Photo:</a:t>
            </a:r>
            <a:r>
              <a:rPr lang="en-US" sz="1200" b="1" i="1" kern="1200" baseline="0" dirty="0" smtClean="0">
                <a:solidFill>
                  <a:schemeClr val="tx1"/>
                </a:solidFill>
                <a:latin typeface="+mn-lt"/>
                <a:ea typeface="+mn-ea"/>
                <a:cs typeface="+mn-cs"/>
              </a:rPr>
              <a:t> </a:t>
            </a:r>
            <a:r>
              <a:rPr lang="en-US" i="1" dirty="0" smtClean="0"/>
              <a:t>Sand blowing off a field in</a:t>
            </a:r>
            <a:r>
              <a:rPr lang="en-US" i="1" baseline="0" dirty="0" smtClean="0"/>
              <a:t> the Adams County Town of Dell Prairie, 1925.  Dust storms and wind erosion have accompanied the arrival of spring in Central Wisconsin since the first years of settlement.  Photo courtesy of the Adams County Historical Society. </a:t>
            </a:r>
            <a:endParaRPr lang="en-US" i="1" dirty="0" smtClean="0"/>
          </a:p>
          <a:p>
            <a:r>
              <a:rPr lang="en-US" i="1" dirty="0" smtClean="0"/>
              <a:t>“The Wisconsin</a:t>
            </a:r>
            <a:r>
              <a:rPr lang="en-US" i="1" baseline="0" dirty="0" smtClean="0"/>
              <a:t> Dust Bowl” </a:t>
            </a:r>
            <a:r>
              <a:rPr lang="en-US" i="1" dirty="0" smtClean="0"/>
              <a:t>Wisconsin Magazine of History Archives. Vol.</a:t>
            </a:r>
            <a:r>
              <a:rPr lang="en-US" i="1" baseline="0" dirty="0" smtClean="0"/>
              <a:t> 73 No. 3, Spring 1990. </a:t>
            </a:r>
            <a:r>
              <a:rPr lang="en-US" i="1" dirty="0" smtClean="0"/>
              <a:t>http://content.wisconsinhistory.org/cdm4/document.php?CISOROOT=/wmh&amp;CISOPTR=37753&amp;CISOSHOW=37672</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Historic Farmland Trends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history is closely tied with agriculture.  In 1848, when the state was founded, two out of every three residents lived on a farm.</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At that time, the state’s 20,000 farms averaged less than 100 acres each.  By the start of World War I, farming became quite profitable.  It attracted new investment, new young farmers, and immigrants to work in the fields and dairies.</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 the Great Depression, Wisconsin agriculture experienced significant setbacks.  Farms lost a third of their value, farm wages plummeted 70 percent, and prices for grain and livestock dropped 45 percent.</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By 1935, there were just under  200,000 farms in Wisconsin.  Since that time, the number of farms and total acreage in farming have steadily declined.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Following World War II, farm operations experienced a second resurgence.  Increased mechanization and the development of new high-yield hybrids, fertilizers and pesticides led to dramatic increases in farm productivity.  Today, there is increasing pressure for farms to specialize and grow in size to meet the demands of national and global retail markets.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shown in Figures 2 and 3, there are currently about 78,000 farms in Wisconsin producing $9 billion in sales on 15.2 million acres of land.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Average farm size is 195 acres, down from a peak of 222 acres in the early 1990s.  Just 2.6 percent of Wisconsin’s population, or fewer than 140,000 residents, live on farms.</a:t>
            </a:r>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Less than one percent live on full-time commercial farms.  </a:t>
            </a:r>
          </a:p>
          <a:p>
            <a:r>
              <a:rPr lang="en-US" sz="1200" kern="1200" dirty="0" smtClean="0">
                <a:solidFill>
                  <a:schemeClr val="tx1"/>
                </a:solidFill>
                <a:latin typeface="+mn-lt"/>
                <a:ea typeface="+mn-ea"/>
                <a:cs typeface="+mn-cs"/>
              </a:rPr>
              <a:t> </a:t>
            </a:r>
          </a:p>
          <a:p>
            <a:r>
              <a:rPr lang="en-US" b="1" dirty="0" smtClean="0"/>
              <a:t>Data Sources: </a:t>
            </a:r>
          </a:p>
          <a:p>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Flaherty, Michael. 1998. The Impact of Government on Wisconsin Agriculture.  Wisconsin Policy Research Institute Report, Vol. 11, No. 7. www.wpri.org/Reports/Volume11/Vol11no7.pdf</a:t>
            </a:r>
          </a:p>
          <a:p>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U.S. Department of Agriculture. National Agricultural Statistics Service. www.nass.usda.gov/Statistics_by_State/Wisconsin/Publications/Miscellaneous/nofmhist.htm</a:t>
            </a:r>
          </a:p>
          <a:p>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U.S. Department of Agriculture. National Agricultural Statistics Service. Census of Agriculture. 2007, 2002, 1997, 1992, 1987 and 1982. </a:t>
            </a:r>
          </a:p>
          <a:p>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U.S. Census Bureau. 2000 Census.</a:t>
            </a:r>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1" kern="1200" dirty="0" smtClean="0">
                <a:solidFill>
                  <a:schemeClr val="tx1"/>
                </a:solidFill>
                <a:latin typeface="+mn-lt"/>
                <a:ea typeface="+mn-ea"/>
                <a:cs typeface="+mn-cs"/>
              </a:rPr>
              <a:t>Wisconsin Working Lands Initiative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Wisconsin Working Lands Initiative (WLI) went into effect in July 2009.  The goals of this program are to overhaul and modernize Wisconsin’s 30-year-old farmland preservation program; to help local governments modernize outdated farmland preservation plans and zoning ordinances; to enhance soil and water conservation programs; and to create a new statewide program for targeted purchase of agricultural conservation easements.  The ultimate goal is to give local governments more flexibility to protect farmland and promote agricultural businesses.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Farmland Preservation program, the precursor to WLI, was first adopted in June 1977.  The original goals of this program were to preserve farmland through local planning and zoning; to promote compliance with soil and water conservation standards; and to provide property tax relief to farmers.  Individual landowners in counties that had adopted a certified farmland preservation plan could quality for tax credits if their land was zoned under exclusive agricultural zoning or if they had signed a farmland preservation agreement.  At its peak in 1991, 25,000 farmers participated in the program for a total of 6.4 million acres of farmland and $29.5 million in tax credits.  By 2004 that total had dropped to 19,500 farmers with 4 million acres of land and $14.4 million in tax credits.</a:t>
            </a:r>
            <a:r>
              <a:rPr lang="en-US" sz="1200" kern="1200" baseline="30000" dirty="0" smtClean="0">
                <a:solidFill>
                  <a:schemeClr val="tx1"/>
                </a:solidFill>
                <a:latin typeface="+mn-lt"/>
                <a:ea typeface="+mn-ea"/>
                <a:cs typeface="+mn-cs"/>
              </a:rPr>
              <a:t>56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key component of the farmland preservation program was the provision of farmland preservation tax credits.  These credits continue under WLI.  Credits increase if a farm is in a preservation area identified in a farmland preservation plan, is under farmland preservation zoning, and is in an agricultural enterprise area.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35 acre minimum lot size previously required under exclusive agricultural zoning has been eliminated under WLI.  As shown in Photo 9, this policy had the unintended consequence of encouraging large-lot residential development in agricultural areas.  Another important outcome under WLI will be the modernization of farmland preservation plans.  Many counties had not updated their plans since the late 1970s or early 1980s.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new component of WLI is a Purchase of Agricultural Conservation Easements (PACE) program.  PACE allows willing landowners to place agricultural land into an easement in exchange for a one-time payment.  The farmer retains full ownership of the land but is restricted from developing the land for nonagricultural purposes.  Through this program, participating farmers can augment their income while continuing to farm the land.  The state may issue up to $12 million in bonds to fund the PACE program. For more information, visit: </a:t>
            </a:r>
            <a:r>
              <a:rPr lang="en-US" sz="1200" i="1" kern="1200" dirty="0" smtClean="0">
                <a:solidFill>
                  <a:schemeClr val="tx1"/>
                </a:solidFill>
                <a:latin typeface="+mn-lt"/>
                <a:ea typeface="+mn-ea"/>
                <a:cs typeface="+mn-cs"/>
              </a:rPr>
              <a:t>www.datcp.state.wi.us/workinglands/index.jsp.</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Data</a:t>
            </a:r>
            <a:r>
              <a:rPr lang="en-US" sz="1200" b="1" kern="1200" baseline="0" dirty="0" smtClean="0">
                <a:solidFill>
                  <a:schemeClr val="tx1"/>
                </a:solidFill>
                <a:latin typeface="+mn-lt"/>
                <a:ea typeface="+mn-ea"/>
                <a:cs typeface="+mn-cs"/>
              </a:rPr>
              <a:t> Sources</a:t>
            </a:r>
          </a:p>
          <a:p>
            <a:r>
              <a:rPr lang="en-US" sz="1200" kern="1200" baseline="30000" dirty="0" smtClean="0">
                <a:solidFill>
                  <a:schemeClr val="tx1"/>
                </a:solidFill>
                <a:latin typeface="+mn-lt"/>
                <a:ea typeface="+mn-ea"/>
                <a:cs typeface="+mn-cs"/>
              </a:rPr>
              <a:t>56</a:t>
            </a:r>
            <a:r>
              <a:rPr lang="en-US" sz="1200" kern="1200" dirty="0" smtClean="0">
                <a:solidFill>
                  <a:schemeClr val="tx1"/>
                </a:solidFill>
                <a:latin typeface="+mn-lt"/>
                <a:ea typeface="+mn-ea"/>
                <a:cs typeface="+mn-cs"/>
              </a:rPr>
              <a:t> Wisconsin Department of Agriculture, Trade and Consumer Protection. 2005. New Approaches to the Farmland Preservation Program: Options Discussion Paper. www.datcp.state.wi.us/workinglands/pdf/oct5/Final_FPP_Paper_WLI_Oct.pdf</a:t>
            </a: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1" i="1" kern="1200" dirty="0" smtClean="0">
                <a:solidFill>
                  <a:schemeClr val="tx1"/>
                </a:solidFill>
                <a:latin typeface="+mn-lt"/>
                <a:ea typeface="+mn-ea"/>
                <a:cs typeface="+mn-cs"/>
              </a:rPr>
              <a:t>Photos</a:t>
            </a:r>
          </a:p>
          <a:p>
            <a:r>
              <a:rPr lang="en-US" sz="1200" kern="1200" dirty="0" smtClean="0">
                <a:solidFill>
                  <a:schemeClr val="tx1"/>
                </a:solidFill>
                <a:latin typeface="+mn-lt"/>
                <a:ea typeface="+mn-ea"/>
                <a:cs typeface="+mn-cs"/>
              </a:rPr>
              <a:t>The 35 acre minimum lot size previously required under exclusive agricultural zoning has been eliminated through</a:t>
            </a:r>
            <a:r>
              <a:rPr lang="en-US" sz="1200" kern="1200" baseline="0" dirty="0" smtClean="0">
                <a:solidFill>
                  <a:schemeClr val="tx1"/>
                </a:solidFill>
                <a:latin typeface="+mn-lt"/>
                <a:ea typeface="+mn-ea"/>
                <a:cs typeface="+mn-cs"/>
              </a:rPr>
              <a:t> revisions to</a:t>
            </a:r>
            <a:r>
              <a:rPr lang="en-US" sz="1200" kern="1200" dirty="0" smtClean="0">
                <a:solidFill>
                  <a:schemeClr val="tx1"/>
                </a:solidFill>
                <a:latin typeface="+mn-lt"/>
                <a:ea typeface="+mn-ea"/>
                <a:cs typeface="+mn-cs"/>
              </a:rPr>
              <a:t> the Working Lands Initiative.  This policy had the unintended consequence of encouraging large-lot residential development in agricultural areas.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Local Planning and Zoning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the local level, counties and municipalities are making innovative use of zoning and subdivision regulations to enforce minimum and maximum lot sizes, density limits, clustering, and other development standards.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Conservation subdivisions are characterized by common open space and clustered compact lots. The purpose of a conservation subdivision is to protect farmland or other natural resources while allowing for the maximum number of residences under current community zoning and subdivision regulations.  In some cases a density bonus is offered to encourage this type of development. Generally, this tool is only used on parcels 40 acres or greater.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Rather than specifying the smallest or minimum lot size allowable within a zoning ordinance, communities are also beginning to specify maximum lot sizes and density limits.  For example, a community could specify that lots within an agricultural district be no larger than 2 acres and no smaller than 1/2 acre.  They could also specify that no more than two buildable sites be allowed on a parcel of 40 acres.  When these types of tools are paired with clustering and limits on the type of soil that can be built upon, agricultural land can be preserved.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Jefferson County is a case in point.  Its multi-pronged policy involves directing development to urban areas, allowing a specified number of splits on prime agricultural soils, a maximum lot size, and clustering.  To date, Jefferson County has preserved approximately 27,000 acres of land.</a:t>
            </a:r>
            <a:r>
              <a:rPr lang="en-US" sz="1200" kern="1200" baseline="30000" dirty="0" smtClean="0">
                <a:solidFill>
                  <a:schemeClr val="tx1"/>
                </a:solidFill>
                <a:latin typeface="+mn-lt"/>
                <a:ea typeface="+mn-ea"/>
                <a:cs typeface="+mn-cs"/>
              </a:rPr>
              <a:t>59</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Data</a:t>
            </a:r>
            <a:r>
              <a:rPr lang="en-US" sz="1200" b="1" kern="1200" baseline="0" dirty="0" smtClean="0">
                <a:solidFill>
                  <a:schemeClr val="tx1"/>
                </a:solidFill>
                <a:latin typeface="+mn-lt"/>
                <a:ea typeface="+mn-ea"/>
                <a:cs typeface="+mn-cs"/>
              </a:rPr>
              <a:t> Sources</a:t>
            </a:r>
          </a:p>
          <a:p>
            <a:r>
              <a:rPr lang="en-US" sz="1200" kern="1200" baseline="30000" dirty="0" smtClean="0">
                <a:solidFill>
                  <a:schemeClr val="tx1"/>
                </a:solidFill>
                <a:latin typeface="+mn-lt"/>
                <a:ea typeface="+mn-ea"/>
                <a:cs typeface="+mn-cs"/>
              </a:rPr>
              <a:t>56</a:t>
            </a:r>
            <a:r>
              <a:rPr lang="en-US" sz="1200" kern="1200" dirty="0" smtClean="0">
                <a:solidFill>
                  <a:schemeClr val="tx1"/>
                </a:solidFill>
                <a:latin typeface="+mn-lt"/>
                <a:ea typeface="+mn-ea"/>
                <a:cs typeface="+mn-cs"/>
              </a:rPr>
              <a:t> Wisconsin Department of Agriculture, Trade and Consumer Protection. 2005. New Approaches to the Farmland Preservation Program: Options Discussion Paper. www.datcp.state.wi.us/workinglands/pdf/oct5/Final_FPP_Paper_WLI_Oct.pdf</a:t>
            </a:r>
          </a:p>
          <a:p>
            <a:r>
              <a:rPr lang="en-US" sz="1200" kern="1200" baseline="30000" dirty="0" smtClean="0">
                <a:solidFill>
                  <a:schemeClr val="tx1"/>
                </a:solidFill>
                <a:latin typeface="+mn-lt"/>
                <a:ea typeface="+mn-ea"/>
                <a:cs typeface="+mn-cs"/>
              </a:rPr>
              <a:t>59</a:t>
            </a:r>
            <a:r>
              <a:rPr lang="en-US" sz="1200" kern="1200" dirty="0" smtClean="0">
                <a:solidFill>
                  <a:schemeClr val="tx1"/>
                </a:solidFill>
                <a:latin typeface="+mn-lt"/>
                <a:ea typeface="+mn-ea"/>
                <a:cs typeface="+mn-cs"/>
              </a:rPr>
              <a:t> Graduate Planning Workshop, Department of Urban and Regional Planning, UW-Madison. 2007. Jefferson County Farmland Preservation Report. www.urpl.wisc.edu/academics/workshop/wholedocument.pdf</a:t>
            </a: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1" kern="1200" dirty="0" smtClean="0">
                <a:solidFill>
                  <a:schemeClr val="tx1"/>
                </a:solidFill>
                <a:latin typeface="+mn-lt"/>
                <a:ea typeface="+mn-ea"/>
                <a:cs typeface="+mn-cs"/>
              </a:rPr>
              <a:t>Purchase of Agricultural Conservation Easements (PACE)</a:t>
            </a:r>
          </a:p>
          <a:p>
            <a:r>
              <a:rPr lang="en-US" sz="1200" kern="1200" dirty="0" smtClean="0">
                <a:solidFill>
                  <a:schemeClr val="tx1"/>
                </a:solidFill>
                <a:latin typeface="+mn-lt"/>
                <a:ea typeface="+mn-ea"/>
                <a:cs typeface="+mn-cs"/>
              </a:rPr>
              <a:t>A new component of WLI is a Purchase of Agricultural Conservation Easements (PACE) program.  PACE allows willing landowners to place agricultural land into an easement in exchange for a one-time payment.  The farmer retains full ownership of the land but is restricted from developing the land for nonagricultural purposes.  Through this program, participating farmers can augment their income while continuing to farm the land.  The state may issue up to $12 million in bonds to fund the PACE program. For more information, visit: </a:t>
            </a:r>
            <a:r>
              <a:rPr lang="en-US" sz="1200" i="1" kern="1200" dirty="0" smtClean="0">
                <a:solidFill>
                  <a:schemeClr val="tx1"/>
                </a:solidFill>
                <a:latin typeface="+mn-lt"/>
                <a:ea typeface="+mn-ea"/>
                <a:cs typeface="+mn-cs"/>
              </a:rPr>
              <a:t>www.datcp.state.wi.us/workinglands/index.jsp.</a:t>
            </a:r>
          </a:p>
          <a:p>
            <a:endParaRPr lang="en-US" sz="1200" b="1" i="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Purchase of Development Rights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Success in places like the Town of Dunn in Dane County helped to convince lawmakers that introducing a statewide PACE program would be useful for farmland preservation. The Town of Dunn Purchase of Development Rights (PDR) program has been operational since 1997. The Town holds conservation easements on 24 properties covering 2,835 acres, or 12 percent of the town.  Other organizations have also preserved land in the town for a total of almost 5,500 acres, or 25 percent of the town.</a:t>
            </a:r>
            <a:r>
              <a:rPr lang="en-US" sz="1200" kern="1200" baseline="30000" dirty="0" smtClean="0">
                <a:solidFill>
                  <a:schemeClr val="tx1"/>
                </a:solidFill>
                <a:latin typeface="+mn-lt"/>
                <a:ea typeface="+mn-ea"/>
                <a:cs typeface="+mn-cs"/>
              </a:rPr>
              <a:t>57</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PDR and PACE programs are only beginning, land trust and other types of organizations have purchased conservation easements and received donated or bequeathed land for many years.  More than 200,000 acres of all types of land, including agriculture, have been preserved through this method.</a:t>
            </a:r>
            <a:r>
              <a:rPr lang="en-US" sz="1200" kern="1200" baseline="30000" dirty="0" smtClean="0">
                <a:solidFill>
                  <a:schemeClr val="tx1"/>
                </a:solidFill>
                <a:latin typeface="+mn-lt"/>
                <a:ea typeface="+mn-ea"/>
                <a:cs typeface="+mn-cs"/>
              </a:rPr>
              <a:t>58</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Data</a:t>
            </a:r>
            <a:r>
              <a:rPr lang="en-US" sz="1200" b="1" kern="1200" baseline="0" dirty="0" smtClean="0">
                <a:solidFill>
                  <a:schemeClr val="tx1"/>
                </a:solidFill>
                <a:latin typeface="+mn-lt"/>
                <a:ea typeface="+mn-ea"/>
                <a:cs typeface="+mn-cs"/>
              </a:rPr>
              <a:t> Sources</a:t>
            </a:r>
          </a:p>
          <a:p>
            <a:r>
              <a:rPr lang="en-US" sz="1200" kern="1200" baseline="30000" dirty="0" smtClean="0">
                <a:solidFill>
                  <a:schemeClr val="tx1"/>
                </a:solidFill>
                <a:latin typeface="+mn-lt"/>
                <a:ea typeface="+mn-ea"/>
                <a:cs typeface="+mn-cs"/>
              </a:rPr>
              <a:t>57</a:t>
            </a:r>
            <a:r>
              <a:rPr lang="en-US" sz="1200" kern="1200" dirty="0" smtClean="0">
                <a:solidFill>
                  <a:schemeClr val="tx1"/>
                </a:solidFill>
                <a:latin typeface="+mn-lt"/>
                <a:ea typeface="+mn-ea"/>
                <a:cs typeface="+mn-cs"/>
              </a:rPr>
              <a:t> Town of Dunn Purchase of Development Rights Program. http://town.dunn.wi.us/townofdunn/pdr/default.asp. Accessed May 2010. </a:t>
            </a:r>
          </a:p>
          <a:p>
            <a:r>
              <a:rPr lang="en-US" sz="1200" kern="1200" baseline="30000" dirty="0" smtClean="0">
                <a:solidFill>
                  <a:schemeClr val="tx1"/>
                </a:solidFill>
                <a:latin typeface="+mn-lt"/>
                <a:ea typeface="+mn-ea"/>
                <a:cs typeface="+mn-cs"/>
              </a:rPr>
              <a:t>58</a:t>
            </a:r>
            <a:r>
              <a:rPr lang="en-US" sz="1200" kern="1200" dirty="0" smtClean="0">
                <a:solidFill>
                  <a:schemeClr val="tx1"/>
                </a:solidFill>
                <a:latin typeface="+mn-lt"/>
                <a:ea typeface="+mn-ea"/>
                <a:cs typeface="+mn-cs"/>
              </a:rPr>
              <a:t> Gathering Waters Conservancy. Wisconsin Land Trusts. www.gatheringwaters.org/wilandtrusts.php. Accessed May 2010. </a:t>
            </a: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Photo: </a:t>
            </a:r>
            <a:r>
              <a:rPr lang="en-US" dirty="0" smtClean="0"/>
              <a:t>Black Earth Farm, courtesy of Wisconsin Farm Bureau Federation</a:t>
            </a:r>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i="1" dirty="0" smtClean="0"/>
              <a:t>Photo: </a:t>
            </a:r>
            <a:r>
              <a:rPr lang="en-US" i="1" dirty="0" smtClean="0"/>
              <a:t>Two men baling hay with a </a:t>
            </a:r>
            <a:r>
              <a:rPr lang="en-US" i="1" dirty="0" err="1" smtClean="0"/>
              <a:t>Farmall</a:t>
            </a:r>
            <a:r>
              <a:rPr lang="en-US" i="1" dirty="0" smtClean="0"/>
              <a:t> tractor and McCormick hay baler. (Wisconsin Historical</a:t>
            </a:r>
            <a:r>
              <a:rPr lang="en-US" i="1" baseline="0" dirty="0" smtClean="0"/>
              <a:t> Society, </a:t>
            </a:r>
            <a:r>
              <a:rPr lang="en-US" i="1" dirty="0" smtClean="0">
                <a:hlinkClick r:id="rId3"/>
              </a:rPr>
              <a:t>International Harvester Company</a:t>
            </a:r>
            <a:r>
              <a:rPr lang="en-US" i="1" baseline="0" dirty="0" smtClean="0"/>
              <a:t>) </a:t>
            </a:r>
            <a:r>
              <a:rPr lang="en-US" i="1" dirty="0" smtClean="0"/>
              <a:t>Image ID: 24648</a:t>
            </a:r>
            <a:endParaRPr lang="en-US" sz="1200" b="1" i="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Historic Farmland Trends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history is closely tied with agriculture.  In 1848, when the state was founded, two out of every three residents lived on a farm.</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At that time, the state’s 20,000 farms averaged less than 100 acres each.  By the start of World War I, farming became quite profitable.  It attracted new investment, new young farmers, and immigrants to work in the fields and dairies.</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 the Great Depression, Wisconsin agriculture experienced significant setbacks.  Farms lost a third of their value, farm wages plummeted 70 percent, and prices for grain and livestock dropped 45 percent.</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By 1935, there were just under  200,000 farms in Wisconsin.  Since that time, the number of farms and total acreage in farming have steadily declined.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Following World War II, farm operations experienced a second resurgence.  Increased mechanization and the development of new high-yield hybrids, fertilizers and pesticides led to dramatic increases in farm productivity.  Today, there is increasing pressure for farms to specialize and grow in size to meet the demands of national and global retail markets.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shown in Figures 2 and 3, there are currently about 78,000 farms in Wisconsin producing $9 billion in sales on 15.2 million acres of land.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Average farm size is 195 acres, down from a peak of 222 acres in the early 1990s.  Just 2.6 percent of Wisconsin’s population, or fewer than 140,000 residents, live on farms.</a:t>
            </a:r>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Less than one percent live on full-time commercial farms.  </a:t>
            </a:r>
          </a:p>
          <a:p>
            <a:r>
              <a:rPr lang="en-US" sz="1200" kern="1200" dirty="0" smtClean="0">
                <a:solidFill>
                  <a:schemeClr val="tx1"/>
                </a:solidFill>
                <a:latin typeface="+mn-lt"/>
                <a:ea typeface="+mn-ea"/>
                <a:cs typeface="+mn-cs"/>
              </a:rPr>
              <a:t> </a:t>
            </a:r>
          </a:p>
          <a:p>
            <a:r>
              <a:rPr lang="en-US" b="1" dirty="0" smtClean="0"/>
              <a:t>Data Sources: </a:t>
            </a:r>
          </a:p>
          <a:p>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Flaherty, Michael. 1998. The Impact of Government on Wisconsin Agriculture.  Wisconsin Policy Research Institute Report, Vol. 11, No. 7. www.wpri.org/Reports/Volume11/Vol11no7.pdf</a:t>
            </a:r>
          </a:p>
          <a:p>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U.S. Department of Agriculture. National Agricultural Statistics Service. www.nass.usda.gov/Statistics_by_State/Wisconsin/Publications/Miscellaneous/nofmhist.htm</a:t>
            </a:r>
          </a:p>
          <a:p>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U.S. Department of Agriculture. National Agricultural Statistics Service. Census of Agriculture. 2007, 2002, 1997, 1992, 1987 and 1982. </a:t>
            </a:r>
          </a:p>
          <a:p>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U.S. Census Bureau. 2000 Census.</a:t>
            </a:r>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i="1" dirty="0" smtClean="0"/>
              <a:t>Photo: </a:t>
            </a:r>
            <a:r>
              <a:rPr lang="en-US" i="1" dirty="0" smtClean="0"/>
              <a:t>“Contour Cropping,” </a:t>
            </a:r>
            <a:r>
              <a:rPr lang="en-US" i="1" baseline="0" dirty="0" smtClean="0"/>
              <a:t>Portland State University </a:t>
            </a:r>
            <a:r>
              <a:rPr lang="en-US" i="1" baseline="0" dirty="0" err="1" smtClean="0"/>
              <a:t>EcoMerge</a:t>
            </a:r>
            <a:r>
              <a:rPr lang="en-US" i="1" baseline="0" dirty="0" smtClean="0"/>
              <a:t> Blog, </a:t>
            </a:r>
            <a:r>
              <a:rPr lang="en-US" i="1" dirty="0" smtClean="0"/>
              <a:t>posted May 26, 2010</a:t>
            </a:r>
            <a:r>
              <a:rPr lang="en-US" i="1" baseline="0" dirty="0" smtClean="0"/>
              <a:t> </a:t>
            </a:r>
            <a:endParaRPr lang="en-US" i="1" dirty="0" smtClean="0"/>
          </a:p>
          <a:p>
            <a:r>
              <a:rPr lang="en-US" i="1" dirty="0" smtClean="0"/>
              <a:t>http://ecomerge.blogspot.com/2010_05_01_archive.html</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Historic Farmland Trends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history is closely tied with agriculture.  In 1848, when the state was founded, two out of every three residents lived on a farm.</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At that time, the state’s 20,000 farms averaged less than 100 acres each.  By the start of World War I, farming became quite profitable.  It attracted new investment, new young farmers, and immigrants to work in the fields and dairies.</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 the Great Depression, Wisconsin agriculture experienced significant setbacks.  Farms lost a third of their value, farm wages plummeted 70 percent, and prices for grain and livestock dropped 45 percent.</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By 1935, there were just under  200,000 farms in Wisconsin.  Since that time, the number of farms and total acreage in farming have steadily declined.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Following World War II, farm operations experienced a second resurgence.  Increased mechanization and the development of new high-yield hybrids, fertilizers and pesticides led to dramatic increases in farm productivity.  Today, there is increasing pressure for farms to specialize and grow in size to meet the demands of national and global retail markets.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shown in Figures 2 and 3, there are currently about 78,000 farms in Wisconsin producing $9 billion in sales on 15.2 million acres of land.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Average farm size is 195 acres, down from a peak of 222 acres in the early 1990s.  Just 2.6 percent of Wisconsin’s population, or fewer than 140,000 residents, live on farms.</a:t>
            </a:r>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Less than one percent live on full-time commercial farms.  </a:t>
            </a:r>
          </a:p>
          <a:p>
            <a:endParaRPr lang="en-US" sz="1200" kern="1200" dirty="0" smtClean="0">
              <a:solidFill>
                <a:schemeClr val="tx1"/>
              </a:solidFill>
              <a:latin typeface="+mn-lt"/>
              <a:ea typeface="+mn-ea"/>
              <a:cs typeface="+mn-cs"/>
            </a:endParaRPr>
          </a:p>
          <a:p>
            <a:r>
              <a:rPr lang="en-US" b="1" dirty="0" smtClean="0"/>
              <a:t>Data Sources: </a:t>
            </a:r>
          </a:p>
          <a:p>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Flaherty, Michael. 1998. The Impact of Government on Wisconsin Agriculture.  Wisconsin Policy Research Institute Report, Vol. 11, No. 7. www.wpri.org/Reports/Volume11/Vol11no7.pdf</a:t>
            </a:r>
          </a:p>
          <a:p>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U.S. Department of Agriculture. National Agricultural Statistics Service. www.nass.usda.gov/Statistics_by_State/Wisconsin/Publications/Miscellaneous/nofmhist.htm</a:t>
            </a:r>
          </a:p>
          <a:p>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U.S. Department of Agriculture. National Agricultural Statistics Service. Census of Agriculture. 2007, 2002, 1997, 1992, 1987 and 1982. </a:t>
            </a:r>
          </a:p>
          <a:p>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U.S. Census Bureau. 2000 Census.</a:t>
            </a: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B85050-19F6-473F-832C-9DB9C7E96AD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1" kern="1200" dirty="0" smtClean="0">
                <a:solidFill>
                  <a:schemeClr val="tx1"/>
                </a:solidFill>
                <a:latin typeface="+mn-lt"/>
                <a:ea typeface="+mn-ea"/>
                <a:cs typeface="+mn-cs"/>
              </a:rPr>
              <a:t>Wisconsin Farm Trends, 1950-2008</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The number of farms in Wisconsin peaked at just under 200,000 in 1935.  Since that time, the number of farms and total amount of farmland in the state has steadily declined.  Meanwhile, average farm size has grown, peaking in the early 1990s.</a:t>
            </a:r>
            <a:r>
              <a:rPr lang="en-US" sz="1200" i="1" kern="1200" baseline="30000" dirty="0" smtClean="0">
                <a:solidFill>
                  <a:schemeClr val="tx1"/>
                </a:solidFill>
                <a:latin typeface="+mn-lt"/>
                <a:ea typeface="+mn-ea"/>
                <a:cs typeface="+mn-cs"/>
              </a:rPr>
              <a:t>4</a:t>
            </a:r>
          </a:p>
          <a:p>
            <a:r>
              <a:rPr lang="en-US" sz="1200" b="1" i="1" kern="1200" baseline="0" dirty="0" smtClean="0">
                <a:solidFill>
                  <a:schemeClr val="tx1"/>
                </a:solidFill>
                <a:latin typeface="+mn-lt"/>
                <a:ea typeface="+mn-ea"/>
                <a:cs typeface="+mn-cs"/>
              </a:rPr>
              <a:t>Data Source</a:t>
            </a:r>
            <a:r>
              <a:rPr lang="en-US" sz="1200" i="1" kern="1200" baseline="0" dirty="0" smtClean="0">
                <a:solidFill>
                  <a:schemeClr val="tx1"/>
                </a:solidFill>
                <a:latin typeface="+mn-lt"/>
                <a:ea typeface="+mn-ea"/>
                <a:cs typeface="+mn-cs"/>
              </a:rPr>
              <a:t> </a:t>
            </a:r>
            <a:r>
              <a:rPr lang="en-US" sz="1200" i="1" kern="1200" baseline="30000" dirty="0" smtClean="0">
                <a:solidFill>
                  <a:schemeClr val="tx1"/>
                </a:solidFill>
                <a:latin typeface="+mn-lt"/>
                <a:ea typeface="+mn-ea"/>
                <a:cs typeface="+mn-cs"/>
              </a:rPr>
              <a:t>4</a:t>
            </a:r>
            <a:r>
              <a:rPr lang="en-US" sz="1200" i="1" kern="1200" dirty="0" smtClean="0">
                <a:solidFill>
                  <a:schemeClr val="tx1"/>
                </a:solidFill>
                <a:latin typeface="+mn-lt"/>
                <a:ea typeface="+mn-ea"/>
                <a:cs typeface="+mn-cs"/>
              </a:rPr>
              <a:t> U.S. Department of Agriculture. National Agricultural Statistics Service. www.nass.usda.gov/Statistics_by_State/Wisconsin/Publications/Miscellaneous/nofmhist.htm</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Historic Farmland Trends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Wisconsin’s history is closely tied with agriculture.  In 1848, when the state was founded, two out of every three residents lived on a farm.</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At that time, the state’s 20,000 farms averaged less than 100 acres each.  By the start of World War I, farming became quite profitable.  It attracted new investment, new young farmers, and immigrants to work in the fields and dairies.</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 the Great Depression, Wisconsin agriculture experienced significant setbacks.  Farms lost a third of their value, farm wages plummeted 70 percent, and prices for grain and livestock dropped 45 percent.</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By 1935, there were just under  200,000 farms in Wisconsin.  Since that time, the number of farms and total acreage in farming have steadily declined.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Following World War II, farm operations experienced a second resurgence.  Increased mechanization and the development of new high-yield hybrids, fertilizers and pesticides led to dramatic increases in farm productivity.  Today, there is increasing pressure for farms to specialize and grow in size to meet the demands of national and global retail markets.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shown in Figures 2 and 3, there are currently about 78,000 farms in Wisconsin producing $9 billion in sales on 15.2 million acres of land.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Average farm size is 195 acres, down from a peak of 222 acres in the early 1990s.  Just 2.6 percent of Wisconsin’s population, or fewer than 140,000 residents, live on farms.</a:t>
            </a:r>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Less than one percent live on full-time commercial farms.  </a:t>
            </a:r>
          </a:p>
          <a:p>
            <a:r>
              <a:rPr lang="en-US" sz="1200" kern="1200" dirty="0" smtClean="0">
                <a:solidFill>
                  <a:schemeClr val="tx1"/>
                </a:solidFill>
                <a:latin typeface="+mn-lt"/>
                <a:ea typeface="+mn-ea"/>
                <a:cs typeface="+mn-cs"/>
              </a:rPr>
              <a:t> </a:t>
            </a:r>
          </a:p>
          <a:p>
            <a:r>
              <a:rPr lang="en-US" b="1" dirty="0" smtClean="0"/>
              <a:t>Data Sources: </a:t>
            </a:r>
          </a:p>
          <a:p>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Flaherty, Michael. 1998. The Impact of Government on Wisconsin Agriculture.  Wisconsin Policy Research Institute Report, Vol. 11, No. 7. www.wpri.org/Reports/Volume11/Vol11no7.pdf</a:t>
            </a:r>
          </a:p>
          <a:p>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U.S. Department of Agriculture. National Agricultural Statistics Service. www.nass.usda.gov/Statistics_by_State/Wisconsin/Publications/Miscellaneous/nofmhist.htm</a:t>
            </a:r>
          </a:p>
          <a:p>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U.S. Department of Agriculture. National Agricultural Statistics Service. Census of Agriculture. 2007, 2002, 1997, 1992, 1987 and 1982. </a:t>
            </a:r>
          </a:p>
          <a:p>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U.S. Census Bureau. 2000 Census.</a:t>
            </a:r>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267300"/>
                </a:solidFill>
                <a:effectLst/>
                <a:latin typeface="Arial" pitchFamily="34" charset="0"/>
                <a:cs typeface="Arial" pitchFamily="34" charset="0"/>
              </a:rPr>
              <a:t>Farm Typology</a:t>
            </a:r>
            <a:endParaRPr kumimoji="0" lang="en-US" sz="1400" b="1" i="1" u="none" strike="noStrike" cap="none" normalizeH="0" baseline="0" dirty="0" smtClean="0">
              <a:ln>
                <a:noFill/>
              </a:ln>
              <a:solidFill>
                <a:srgbClr val="2673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267300"/>
                </a:solidFill>
                <a:effectLst/>
                <a:latin typeface="Arial" pitchFamily="34" charset="0"/>
                <a:cs typeface="Arial" pitchFamily="34" charset="0"/>
              </a:rPr>
              <a:t>Two-thirds of all farms in Wisconsin are considered ‘rural residence’ farms.  These farms have sales of less than $250,000 and are generally not engaged in farming as a full-time occupation.  Sales of these operations average just $14,000 and net farm income is negative at -$300 per farm.  ‘Intermediate’ farms have sales less than $250,000 and an operator whose primary occupation is farming.  Sales and net farm income average $92,000 and $30,000, respectively.  ‘Commercial’ farms include farms with sales greater than $250,000 and farms that have a hired manager or non-family corporate/cooperative structure.  Sales of commercial farms average $690,000 while net farm income averages $225,000.  Commercial operations comprise only a small portion of all farms in Wisconsin, but own close to one-half of all farmland and produce three-quarters of all sales.</a:t>
            </a:r>
            <a:r>
              <a:rPr kumimoji="0" lang="en-US" sz="1200" b="0" i="1" u="none" strike="noStrike" cap="none" normalizeH="0" baseline="30000" dirty="0" smtClean="0">
                <a:ln>
                  <a:noFill/>
                </a:ln>
                <a:solidFill>
                  <a:srgbClr val="267300"/>
                </a:solidFill>
                <a:effectLst/>
                <a:latin typeface="Arial" pitchFamily="34" charset="0"/>
                <a:cs typeface="Arial" pitchFamily="34" charset="0"/>
              </a:rPr>
              <a:t>5</a:t>
            </a:r>
          </a:p>
          <a:p>
            <a:r>
              <a:rPr lang="en-US" sz="1200" b="1" i="1" kern="1200" baseline="0" dirty="0" smtClean="0">
                <a:solidFill>
                  <a:schemeClr val="tx1"/>
                </a:solidFill>
                <a:latin typeface="+mn-lt"/>
                <a:ea typeface="+mn-ea"/>
                <a:cs typeface="+mn-cs"/>
              </a:rPr>
              <a:t>Data Source</a:t>
            </a:r>
            <a:r>
              <a:rPr lang="en-US" sz="1200" i="1" kern="1200" baseline="0" dirty="0" smtClean="0">
                <a:solidFill>
                  <a:schemeClr val="tx1"/>
                </a:solidFill>
                <a:latin typeface="+mn-lt"/>
                <a:ea typeface="+mn-ea"/>
                <a:cs typeface="+mn-cs"/>
              </a:rPr>
              <a:t> </a:t>
            </a:r>
            <a:r>
              <a:rPr lang="en-US" sz="1200" i="1" kern="1200" baseline="30000" dirty="0" smtClean="0">
                <a:solidFill>
                  <a:schemeClr val="tx1"/>
                </a:solidFill>
                <a:latin typeface="+mn-lt"/>
                <a:ea typeface="+mn-ea"/>
                <a:cs typeface="+mn-cs"/>
              </a:rPr>
              <a:t>5</a:t>
            </a:r>
            <a:r>
              <a:rPr lang="en-US" sz="1200" i="1" kern="1200" dirty="0" smtClean="0">
                <a:solidFill>
                  <a:schemeClr val="tx1"/>
                </a:solidFill>
                <a:latin typeface="+mn-lt"/>
                <a:ea typeface="+mn-ea"/>
                <a:cs typeface="+mn-cs"/>
              </a:rPr>
              <a:t> U.S. Department of Agriculture. National Agricultural Statistics Service. Census of Agriculture. 2007.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Farm Size and Diversity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Wisconsin farms are diverse, differing in size, value of sales, products produced, marketing techniques, land management practices, technology, employment, ownership structure, and other characteristics.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Figure 3 classifies farms into three categories based on annual sales and primary occupation of the farmer.  While large commercial operations comprise just 13 percent of all farms in Wisconsin, they account for 43 percent of all acreage and 76 percent of all sales.  Intermediate farms, which are small commercial operations, make up one out of five farms.  Rural residence farms comprise two-thirds of all farms.</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These farms include a mix of hobby farms, retirement farms, small you-pick and other direct market operations, and farms held for hunting, recreation, investment and other purposes.  Most of these farmers rely on other sources of income and subsidize their farming activities as part of a rural lifestyle.</a:t>
            </a:r>
            <a:r>
              <a:rPr lang="en-US" sz="1200" kern="1200" baseline="30000" dirty="0" smtClean="0">
                <a:solidFill>
                  <a:schemeClr val="tx1"/>
                </a:solidFill>
                <a:latin typeface="+mn-lt"/>
                <a:ea typeface="+mn-ea"/>
                <a:cs typeface="+mn-cs"/>
              </a:rPr>
              <a:t>7</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large farms dominate Wisconsin’s agricultural landscape, small diverse farms appear to be a growing phenomena.  Since 1992, the number of small farms doubled.  During the same time period, mid-sized farms  declined by about a third.</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b="1" dirty="0" smtClean="0"/>
              <a:t>Data Sources: </a:t>
            </a:r>
          </a:p>
          <a:p>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U.S. Department of Agriculture. National Agricultural Statistics Service. Census of Agriculture. 2007, 2002, 1997, 1992, 1987 and 1982. </a:t>
            </a:r>
          </a:p>
          <a:p>
            <a:r>
              <a:rPr lang="en-US" sz="1200" kern="1200" baseline="30000" dirty="0" smtClean="0">
                <a:solidFill>
                  <a:schemeClr val="tx1"/>
                </a:solidFill>
                <a:latin typeface="+mn-lt"/>
                <a:ea typeface="+mn-ea"/>
                <a:cs typeface="+mn-cs"/>
              </a:rPr>
              <a:t>7</a:t>
            </a:r>
            <a:r>
              <a:rPr lang="en-US" sz="1200" kern="1200" dirty="0" smtClean="0">
                <a:solidFill>
                  <a:schemeClr val="tx1"/>
                </a:solidFill>
                <a:latin typeface="+mn-lt"/>
                <a:ea typeface="+mn-ea"/>
                <a:cs typeface="+mn-cs"/>
              </a:rPr>
              <a:t> U.S. Department of Agriculture. 2001. Food and Agricultural Policy: Taking Stock for the New Century. www.usda.gov/news/pubs/farmpolicy01/fullreport.pdf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Farmland by Agricultural Sector</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This graph shows the amount of farmland associated with major agricultural sectors as defined by the North American Industry Classification System (NAICS).  Over the last 25 years, the amount of farmland dedicated to raising grains and other crops roughly doubled.  During the same time period, farmland associated with dairy farming declined by roughly half, while that associated with raising other livestock declined by approximately 10 percent.</a:t>
            </a:r>
            <a:r>
              <a:rPr lang="en-US" sz="1200" i="1" kern="1200" baseline="30000" dirty="0" smtClean="0">
                <a:solidFill>
                  <a:schemeClr val="tx1"/>
                </a:solidFill>
                <a:latin typeface="+mn-lt"/>
                <a:ea typeface="+mn-ea"/>
                <a:cs typeface="+mn-cs"/>
              </a:rPr>
              <a:t>5</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r>
              <a:rPr lang="en-US" sz="1200" b="1" i="1" kern="1200" baseline="0" dirty="0" smtClean="0">
                <a:solidFill>
                  <a:schemeClr val="tx1"/>
                </a:solidFill>
                <a:latin typeface="+mn-lt"/>
                <a:ea typeface="+mn-ea"/>
                <a:cs typeface="+mn-cs"/>
              </a:rPr>
              <a:t>Data Source</a:t>
            </a:r>
            <a:r>
              <a:rPr lang="en-US" sz="1200" i="1" kern="1200" baseline="0" dirty="0" smtClean="0">
                <a:solidFill>
                  <a:schemeClr val="tx1"/>
                </a:solidFill>
                <a:latin typeface="+mn-lt"/>
                <a:ea typeface="+mn-ea"/>
                <a:cs typeface="+mn-cs"/>
              </a:rPr>
              <a:t> </a:t>
            </a:r>
            <a:r>
              <a:rPr lang="en-US" sz="1200" i="1" kern="1200" baseline="30000" dirty="0" smtClean="0">
                <a:solidFill>
                  <a:schemeClr val="tx1"/>
                </a:solidFill>
                <a:latin typeface="+mn-lt"/>
                <a:ea typeface="+mn-ea"/>
                <a:cs typeface="+mn-cs"/>
              </a:rPr>
              <a:t>5</a:t>
            </a:r>
            <a:r>
              <a:rPr lang="en-US" sz="1200" i="1" kern="1200" dirty="0" smtClean="0">
                <a:solidFill>
                  <a:schemeClr val="tx1"/>
                </a:solidFill>
                <a:latin typeface="+mn-lt"/>
                <a:ea typeface="+mn-ea"/>
                <a:cs typeface="+mn-cs"/>
              </a:rPr>
              <a:t> U.S. Department of Agriculture. National Agricultural Statistics Service. Census of Agriculture. 2007, 2002, 1997, 1992, 1987 and 1982.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85050-19F6-473F-832C-9DB9C7E96AD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C10CE3-AB2F-40DD-9777-C8EE1D130D3E}"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030F1-39A1-4231-A05F-39213CFF90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10CE3-AB2F-40DD-9777-C8EE1D130D3E}"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030F1-39A1-4231-A05F-39213CFF90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10CE3-AB2F-40DD-9777-C8EE1D130D3E}"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030F1-39A1-4231-A05F-39213CFF90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10CE3-AB2F-40DD-9777-C8EE1D130D3E}"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030F1-39A1-4231-A05F-39213CFF90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C10CE3-AB2F-40DD-9777-C8EE1D130D3E}"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030F1-39A1-4231-A05F-39213CFF90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C10CE3-AB2F-40DD-9777-C8EE1D130D3E}" type="datetimeFigureOut">
              <a:rPr lang="en-US" smtClean="0"/>
              <a:pPr/>
              <a:t>10/18/2010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030F1-39A1-4231-A05F-39213CFF90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C10CE3-AB2F-40DD-9777-C8EE1D130D3E}" type="datetimeFigureOut">
              <a:rPr lang="en-US" smtClean="0"/>
              <a:pPr/>
              <a:t>10/18/2010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8030F1-39A1-4231-A05F-39213CFF90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C10CE3-AB2F-40DD-9777-C8EE1D130D3E}" type="datetimeFigureOut">
              <a:rPr lang="en-US" smtClean="0"/>
              <a:pPr/>
              <a:t>10/18/2010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8030F1-39A1-4231-A05F-39213CFF90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10CE3-AB2F-40DD-9777-C8EE1D130D3E}" type="datetimeFigureOut">
              <a:rPr lang="en-US" smtClean="0"/>
              <a:pPr/>
              <a:t>10/18/2010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8030F1-39A1-4231-A05F-39213CFF90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10CE3-AB2F-40DD-9777-C8EE1D130D3E}" type="datetimeFigureOut">
              <a:rPr lang="en-US" smtClean="0"/>
              <a:pPr/>
              <a:t>10/18/2010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030F1-39A1-4231-A05F-39213CFF90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10CE3-AB2F-40DD-9777-C8EE1D130D3E}" type="datetimeFigureOut">
              <a:rPr lang="en-US" smtClean="0"/>
              <a:pPr/>
              <a:t>10/18/2010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030F1-39A1-4231-A05F-39213CFF90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10CE3-AB2F-40DD-9777-C8EE1D130D3E}" type="datetimeFigureOut">
              <a:rPr lang="en-US" smtClean="0"/>
              <a:pPr/>
              <a:t>10/18/2010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030F1-39A1-4231-A05F-39213CFF900C}" type="slidenum">
              <a:rPr lang="en-US" smtClean="0"/>
              <a:pPr/>
              <a:t>‹#›</a:t>
            </a:fld>
            <a:endParaRPr lang="en-US"/>
          </a:p>
        </p:txBody>
      </p:sp>
      <p:grpSp>
        <p:nvGrpSpPr>
          <p:cNvPr id="7" name="Group 8"/>
          <p:cNvGrpSpPr>
            <a:grpSpLocks/>
          </p:cNvGrpSpPr>
          <p:nvPr userDrawn="1"/>
        </p:nvGrpSpPr>
        <p:grpSpPr bwMode="auto">
          <a:xfrm>
            <a:off x="228600" y="6324600"/>
            <a:ext cx="8686800" cy="365125"/>
            <a:chOff x="104579705" y="97329275"/>
            <a:chExt cx="9144000" cy="365760"/>
          </a:xfrm>
        </p:grpSpPr>
        <p:sp>
          <p:nvSpPr>
            <p:cNvPr id="8" name="AutoShape 9"/>
            <p:cNvSpPr>
              <a:spLocks noChangeArrowheads="1"/>
            </p:cNvSpPr>
            <p:nvPr/>
          </p:nvSpPr>
          <p:spPr bwMode="auto">
            <a:xfrm>
              <a:off x="104579705" y="97329275"/>
              <a:ext cx="9144000" cy="365760"/>
            </a:xfrm>
            <a:prstGeom prst="homePlate">
              <a:avLst>
                <a:gd name="adj" fmla="val 73148"/>
              </a:avLst>
            </a:prstGeom>
            <a:solidFill>
              <a:srgbClr val="267300"/>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 name="AutoShape 10"/>
            <p:cNvSpPr>
              <a:spLocks noChangeArrowheads="1"/>
            </p:cNvSpPr>
            <p:nvPr/>
          </p:nvSpPr>
          <p:spPr bwMode="auto">
            <a:xfrm>
              <a:off x="107151454" y="97329275"/>
              <a:ext cx="1238250" cy="365760"/>
            </a:xfrm>
            <a:prstGeom prst="homePlate">
              <a:avLst>
                <a:gd name="adj" fmla="val 75969"/>
              </a:avLst>
            </a:prstGeom>
            <a:solidFill>
              <a:srgbClr val="53941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 name="AutoShape 11"/>
            <p:cNvSpPr>
              <a:spLocks noChangeArrowheads="1"/>
            </p:cNvSpPr>
            <p:nvPr/>
          </p:nvSpPr>
          <p:spPr bwMode="auto">
            <a:xfrm>
              <a:off x="106294205" y="97329275"/>
              <a:ext cx="1164167" cy="365760"/>
            </a:xfrm>
            <a:prstGeom prst="homePlate">
              <a:avLst>
                <a:gd name="adj" fmla="val 75969"/>
              </a:avLst>
            </a:prstGeom>
            <a:solidFill>
              <a:srgbClr val="88B82A"/>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1" name="AutoShape 12"/>
            <p:cNvSpPr>
              <a:spLocks noChangeArrowheads="1"/>
            </p:cNvSpPr>
            <p:nvPr/>
          </p:nvSpPr>
          <p:spPr bwMode="auto">
            <a:xfrm>
              <a:off x="105436954" y="97329275"/>
              <a:ext cx="1174750" cy="365760"/>
            </a:xfrm>
            <a:prstGeom prst="homePlate">
              <a:avLst>
                <a:gd name="adj" fmla="val 75969"/>
              </a:avLst>
            </a:prstGeom>
            <a:solidFill>
              <a:srgbClr val="CFDE4B"/>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 name="AutoShape 13"/>
            <p:cNvSpPr>
              <a:spLocks noChangeArrowheads="1"/>
            </p:cNvSpPr>
            <p:nvPr/>
          </p:nvSpPr>
          <p:spPr bwMode="auto">
            <a:xfrm>
              <a:off x="104579705" y="97329275"/>
              <a:ext cx="1185333" cy="365760"/>
            </a:xfrm>
            <a:prstGeom prst="homePlate">
              <a:avLst>
                <a:gd name="adj" fmla="val 75969"/>
              </a:avLst>
            </a:prstGeom>
            <a:solidFill>
              <a:srgbClr val="FFFF7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grpSp>
        <p:nvGrpSpPr>
          <p:cNvPr id="13" name="Group 8"/>
          <p:cNvGrpSpPr>
            <a:grpSpLocks/>
          </p:cNvGrpSpPr>
          <p:nvPr userDrawn="1"/>
        </p:nvGrpSpPr>
        <p:grpSpPr bwMode="auto">
          <a:xfrm rot="10800000">
            <a:off x="228600" y="228594"/>
            <a:ext cx="8686800" cy="365125"/>
            <a:chOff x="104579705" y="97329275"/>
            <a:chExt cx="9144000" cy="365760"/>
          </a:xfrm>
        </p:grpSpPr>
        <p:sp>
          <p:nvSpPr>
            <p:cNvPr id="14" name="AutoShape 9"/>
            <p:cNvSpPr>
              <a:spLocks noChangeArrowheads="1"/>
            </p:cNvSpPr>
            <p:nvPr/>
          </p:nvSpPr>
          <p:spPr bwMode="auto">
            <a:xfrm>
              <a:off x="104579705" y="97329275"/>
              <a:ext cx="9144000" cy="365760"/>
            </a:xfrm>
            <a:prstGeom prst="homePlate">
              <a:avLst>
                <a:gd name="adj" fmla="val 73148"/>
              </a:avLst>
            </a:prstGeom>
            <a:solidFill>
              <a:srgbClr val="267300"/>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5" name="AutoShape 10"/>
            <p:cNvSpPr>
              <a:spLocks noChangeArrowheads="1"/>
            </p:cNvSpPr>
            <p:nvPr/>
          </p:nvSpPr>
          <p:spPr bwMode="auto">
            <a:xfrm>
              <a:off x="107151454" y="97329275"/>
              <a:ext cx="1238250" cy="365760"/>
            </a:xfrm>
            <a:prstGeom prst="homePlate">
              <a:avLst>
                <a:gd name="adj" fmla="val 75969"/>
              </a:avLst>
            </a:prstGeom>
            <a:solidFill>
              <a:srgbClr val="53941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6" name="AutoShape 11"/>
            <p:cNvSpPr>
              <a:spLocks noChangeArrowheads="1"/>
            </p:cNvSpPr>
            <p:nvPr/>
          </p:nvSpPr>
          <p:spPr bwMode="auto">
            <a:xfrm>
              <a:off x="106294205" y="97329275"/>
              <a:ext cx="1164167" cy="365760"/>
            </a:xfrm>
            <a:prstGeom prst="homePlate">
              <a:avLst>
                <a:gd name="adj" fmla="val 75969"/>
              </a:avLst>
            </a:prstGeom>
            <a:solidFill>
              <a:srgbClr val="88B82A"/>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7" name="AutoShape 12"/>
            <p:cNvSpPr>
              <a:spLocks noChangeArrowheads="1"/>
            </p:cNvSpPr>
            <p:nvPr/>
          </p:nvSpPr>
          <p:spPr bwMode="auto">
            <a:xfrm>
              <a:off x="105436954" y="97329275"/>
              <a:ext cx="1174750" cy="365760"/>
            </a:xfrm>
            <a:prstGeom prst="homePlate">
              <a:avLst>
                <a:gd name="adj" fmla="val 75969"/>
              </a:avLst>
            </a:prstGeom>
            <a:solidFill>
              <a:srgbClr val="CFDE4B"/>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8" name="AutoShape 13"/>
            <p:cNvSpPr>
              <a:spLocks noChangeArrowheads="1"/>
            </p:cNvSpPr>
            <p:nvPr/>
          </p:nvSpPr>
          <p:spPr bwMode="auto">
            <a:xfrm>
              <a:off x="104579705" y="97329275"/>
              <a:ext cx="1185333" cy="365760"/>
            </a:xfrm>
            <a:prstGeom prst="homePlate">
              <a:avLst>
                <a:gd name="adj" fmla="val 75969"/>
              </a:avLst>
            </a:prstGeom>
            <a:solidFill>
              <a:srgbClr val="FFFF7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4419600"/>
            <a:ext cx="7620000" cy="1600200"/>
          </a:xfrm>
        </p:spPr>
        <p:txBody>
          <a:bodyPr>
            <a:normAutofit/>
          </a:bodyPr>
          <a:lstStyle/>
          <a:p>
            <a:endParaRPr lang="en-US" dirty="0">
              <a:solidFill>
                <a:schemeClr val="tx1"/>
              </a:solidFill>
            </a:endParaRPr>
          </a:p>
        </p:txBody>
      </p:sp>
      <p:pic>
        <p:nvPicPr>
          <p:cNvPr id="1026" name="Picture 2" descr="Medium _Final_Logo"/>
          <p:cNvPicPr>
            <a:picLocks noChangeAspect="1" noChangeArrowheads="1"/>
          </p:cNvPicPr>
          <p:nvPr/>
        </p:nvPicPr>
        <p:blipFill>
          <a:blip r:embed="rId3" cstate="screen"/>
          <a:srcRect/>
          <a:stretch>
            <a:fillRect/>
          </a:stretch>
        </p:blipFill>
        <p:spPr bwMode="auto">
          <a:xfrm>
            <a:off x="533400" y="1447800"/>
            <a:ext cx="7963505" cy="1828800"/>
          </a:xfrm>
          <a:prstGeom prst="rect">
            <a:avLst/>
          </a:prstGeom>
          <a:noFill/>
          <a:ln w="9525" algn="in">
            <a:noFill/>
            <a:miter lim="800000"/>
            <a:headEnd/>
            <a:tailEnd/>
          </a:ln>
          <a:effectLst/>
        </p:spPr>
      </p:pic>
      <p:sp>
        <p:nvSpPr>
          <p:cNvPr id="1029" name="Text Box 5"/>
          <p:cNvSpPr txBox="1">
            <a:spLocks noChangeArrowheads="1"/>
          </p:cNvSpPr>
          <p:nvPr/>
        </p:nvSpPr>
        <p:spPr bwMode="auto">
          <a:xfrm>
            <a:off x="2133600" y="3276600"/>
            <a:ext cx="6325926" cy="395968"/>
          </a:xfrm>
          <a:prstGeom prst="rect">
            <a:avLst/>
          </a:prstGeom>
          <a:solidFill>
            <a:srgbClr val="FFFFFF"/>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cs typeface="Arial" pitchFamily="34" charset="0"/>
              </a:rPr>
              <a:t>background, impacts, policy…information you need to know</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3" cstate="screen"/>
          <a:srcRect/>
          <a:stretch>
            <a:fillRect/>
          </a:stretch>
        </p:blipFill>
        <p:spPr bwMode="auto">
          <a:xfrm>
            <a:off x="152400" y="685800"/>
            <a:ext cx="5334000" cy="5592823"/>
          </a:xfrm>
          <a:prstGeom prst="rect">
            <a:avLst/>
          </a:prstGeom>
          <a:noFill/>
          <a:ln w="9525">
            <a:noFill/>
            <a:miter lim="800000"/>
            <a:headEnd/>
            <a:tailEnd/>
          </a:ln>
          <a:effectLst/>
        </p:spPr>
      </p:pic>
      <p:sp>
        <p:nvSpPr>
          <p:cNvPr id="2" name="Title 1"/>
          <p:cNvSpPr>
            <a:spLocks noGrp="1"/>
          </p:cNvSpPr>
          <p:nvPr>
            <p:ph type="title"/>
          </p:nvPr>
        </p:nvSpPr>
        <p:spPr>
          <a:xfrm>
            <a:off x="2590800" y="609600"/>
            <a:ext cx="6096000" cy="1143000"/>
          </a:xfrm>
        </p:spPr>
        <p:txBody>
          <a:bodyPr/>
          <a:lstStyle/>
          <a:p>
            <a:r>
              <a:rPr lang="en-US" dirty="0" smtClean="0"/>
              <a:t>Wisconsin Dairy</a:t>
            </a:r>
            <a:endParaRPr lang="en-US" dirty="0"/>
          </a:p>
        </p:txBody>
      </p:sp>
      <p:sp>
        <p:nvSpPr>
          <p:cNvPr id="5" name="Content Placeholder 5"/>
          <p:cNvSpPr txBox="1">
            <a:spLocks/>
          </p:cNvSpPr>
          <p:nvPr/>
        </p:nvSpPr>
        <p:spPr>
          <a:xfrm>
            <a:off x="5105400" y="1752601"/>
            <a:ext cx="3810000" cy="4343400"/>
          </a:xfrm>
          <a:prstGeom prst="rect">
            <a:avLst/>
          </a:prstGeom>
        </p:spPr>
        <p:txBody>
          <a:bodyPr vert="horz" lIns="91440" tIns="45720" rIns="91440" bIns="45720" rtlCol="0">
            <a:normAutofit fontScale="92500" lnSpcReduction="10000"/>
          </a:bodyPr>
          <a:lstStyle/>
          <a:p>
            <a:pPr marL="342900" indent="-342900">
              <a:spcBef>
                <a:spcPct val="20000"/>
              </a:spcBef>
              <a:buFont typeface="Arial" pitchFamily="34" charset="0"/>
              <a:buChar char="•"/>
            </a:pPr>
            <a:r>
              <a:rPr lang="en-US" sz="2400" dirty="0" smtClean="0"/>
              <a:t>Despite losing nearly two-thirds of all dairy farms over the last 25 years, dairy remains Wisconsin’s largest agricultural sector. </a:t>
            </a:r>
          </a:p>
          <a:p>
            <a:pPr marL="342900" lvl="0" indent="-342900">
              <a:spcBef>
                <a:spcPct val="20000"/>
              </a:spcBef>
              <a:buFont typeface="Arial" pitchFamily="34" charset="0"/>
              <a:buChar char="•"/>
            </a:pPr>
            <a:r>
              <a:rPr lang="en-US" sz="2400" dirty="0" smtClean="0"/>
              <a:t>Dairy farms account for 4.8 million acres of land and $5.2 billion dollars in sales. </a:t>
            </a:r>
          </a:p>
          <a:p>
            <a:pPr marL="342900" lvl="0" indent="-342900">
              <a:spcBef>
                <a:spcPct val="20000"/>
              </a:spcBef>
              <a:buFont typeface="Arial" pitchFamily="34" charset="0"/>
              <a:buChar char="•"/>
            </a:pPr>
            <a:r>
              <a:rPr lang="en-US" sz="2400" dirty="0" smtClean="0"/>
              <a:t>Wisconsin ranks first nationally in the production of cheese and dry whey, and second in the production of milk and butter.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p:cNvPicPr>
            <a:picLocks noChangeAspect="1" noChangeArrowheads="1"/>
          </p:cNvPicPr>
          <p:nvPr/>
        </p:nvPicPr>
        <p:blipFill>
          <a:blip r:embed="rId3" cstate="screen"/>
          <a:srcRect/>
          <a:stretch>
            <a:fillRect/>
          </a:stretch>
        </p:blipFill>
        <p:spPr bwMode="auto">
          <a:xfrm>
            <a:off x="76200" y="685800"/>
            <a:ext cx="5410200" cy="5577183"/>
          </a:xfrm>
          <a:prstGeom prst="rect">
            <a:avLst/>
          </a:prstGeom>
          <a:noFill/>
          <a:ln w="9525">
            <a:noFill/>
            <a:miter lim="800000"/>
            <a:headEnd/>
            <a:tailEnd/>
          </a:ln>
          <a:effectLst/>
        </p:spPr>
      </p:pic>
      <p:sp>
        <p:nvSpPr>
          <p:cNvPr id="2" name="Title 1"/>
          <p:cNvSpPr>
            <a:spLocks noGrp="1"/>
          </p:cNvSpPr>
          <p:nvPr>
            <p:ph type="title"/>
          </p:nvPr>
        </p:nvSpPr>
        <p:spPr>
          <a:xfrm>
            <a:off x="2590800" y="609600"/>
            <a:ext cx="6096000" cy="1143000"/>
          </a:xfrm>
        </p:spPr>
        <p:txBody>
          <a:bodyPr/>
          <a:lstStyle/>
          <a:p>
            <a:r>
              <a:rPr lang="en-US" dirty="0" smtClean="0"/>
              <a:t>Wisconsin Livestock</a:t>
            </a:r>
            <a:endParaRPr lang="en-US" dirty="0"/>
          </a:p>
        </p:txBody>
      </p:sp>
      <p:sp>
        <p:nvSpPr>
          <p:cNvPr id="8" name="Content Placeholder 5"/>
          <p:cNvSpPr txBox="1">
            <a:spLocks/>
          </p:cNvSpPr>
          <p:nvPr/>
        </p:nvSpPr>
        <p:spPr>
          <a:xfrm>
            <a:off x="5105400" y="1752601"/>
            <a:ext cx="3810000" cy="43434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2200" dirty="0" smtClean="0"/>
              <a:t>Farms dedicated to raising livestock and poultry account for 2.8 million acres of land and $1.5 billion dollars in sales. </a:t>
            </a:r>
          </a:p>
          <a:p>
            <a:pPr marL="342900" lvl="0" indent="-342900">
              <a:spcBef>
                <a:spcPct val="20000"/>
              </a:spcBef>
              <a:buFont typeface="Arial" pitchFamily="34" charset="0"/>
              <a:buChar char="•"/>
            </a:pPr>
            <a:r>
              <a:rPr lang="en-US" sz="2200" dirty="0" smtClean="0"/>
              <a:t>Wisconsin ranks first nationally in the number of milk goats, second in milk cows, seventh in trout, and ninth in cattle and calves.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ver Map_8_4_10"/>
          <p:cNvPicPr>
            <a:picLocks noChangeAspect="1" noChangeArrowheads="1"/>
          </p:cNvPicPr>
          <p:nvPr/>
        </p:nvPicPr>
        <p:blipFill>
          <a:blip r:embed="rId3" cstate="screen"/>
          <a:srcRect l="4536" t="10866" r="1364" b="11519"/>
          <a:stretch>
            <a:fillRect/>
          </a:stretch>
        </p:blipFill>
        <p:spPr bwMode="auto">
          <a:xfrm>
            <a:off x="304800" y="685800"/>
            <a:ext cx="5181600" cy="5531279"/>
          </a:xfrm>
          <a:prstGeom prst="rect">
            <a:avLst/>
          </a:prstGeom>
          <a:noFill/>
          <a:ln w="9525" algn="in">
            <a:noFill/>
            <a:miter lim="800000"/>
            <a:headEnd/>
            <a:tailEnd/>
          </a:ln>
          <a:effectLst/>
        </p:spPr>
      </p:pic>
      <p:sp>
        <p:nvSpPr>
          <p:cNvPr id="2" name="Title 1"/>
          <p:cNvSpPr>
            <a:spLocks noGrp="1"/>
          </p:cNvSpPr>
          <p:nvPr>
            <p:ph type="title"/>
          </p:nvPr>
        </p:nvSpPr>
        <p:spPr>
          <a:xfrm>
            <a:off x="2590800" y="609600"/>
            <a:ext cx="6096000" cy="1143000"/>
          </a:xfrm>
        </p:spPr>
        <p:txBody>
          <a:bodyPr/>
          <a:lstStyle/>
          <a:p>
            <a:r>
              <a:rPr lang="en-US" dirty="0" smtClean="0"/>
              <a:t>Wisconsin Crops</a:t>
            </a:r>
            <a:endParaRPr lang="en-US" dirty="0"/>
          </a:p>
        </p:txBody>
      </p:sp>
      <p:pic>
        <p:nvPicPr>
          <p:cNvPr id="14337" name="Picture 1" descr="Cover Map Legend_8_4_10"/>
          <p:cNvPicPr>
            <a:picLocks noChangeAspect="1" noChangeArrowheads="1"/>
          </p:cNvPicPr>
          <p:nvPr/>
        </p:nvPicPr>
        <p:blipFill>
          <a:blip r:embed="rId4" cstate="screen"/>
          <a:srcRect/>
          <a:stretch>
            <a:fillRect/>
          </a:stretch>
        </p:blipFill>
        <p:spPr bwMode="auto">
          <a:xfrm>
            <a:off x="247650" y="5813425"/>
            <a:ext cx="285750" cy="152400"/>
          </a:xfrm>
          <a:prstGeom prst="rect">
            <a:avLst/>
          </a:prstGeom>
          <a:noFill/>
          <a:ln w="9525" algn="in">
            <a:noFill/>
            <a:miter lim="800000"/>
            <a:headEnd/>
            <a:tailEnd/>
          </a:ln>
          <a:effectLst/>
        </p:spPr>
      </p:pic>
      <p:pic>
        <p:nvPicPr>
          <p:cNvPr id="14338" name="Picture 2" descr="Cover Map Legend_8_4_10"/>
          <p:cNvPicPr>
            <a:picLocks noChangeAspect="1" noChangeArrowheads="1"/>
          </p:cNvPicPr>
          <p:nvPr/>
        </p:nvPicPr>
        <p:blipFill>
          <a:blip r:embed="rId5" cstate="screen"/>
          <a:srcRect/>
          <a:stretch>
            <a:fillRect/>
          </a:stretch>
        </p:blipFill>
        <p:spPr bwMode="auto">
          <a:xfrm>
            <a:off x="247650" y="4391025"/>
            <a:ext cx="269875" cy="1228725"/>
          </a:xfrm>
          <a:prstGeom prst="rect">
            <a:avLst/>
          </a:prstGeom>
          <a:noFill/>
          <a:ln w="9525" algn="in">
            <a:noFill/>
            <a:miter lim="800000"/>
            <a:headEnd/>
            <a:tailEnd/>
          </a:ln>
          <a:effectLst/>
        </p:spPr>
      </p:pic>
      <p:sp>
        <p:nvSpPr>
          <p:cNvPr id="14339" name="Text Box 3"/>
          <p:cNvSpPr txBox="1">
            <a:spLocks noChangeArrowheads="1"/>
          </p:cNvSpPr>
          <p:nvPr/>
        </p:nvSpPr>
        <p:spPr bwMode="auto">
          <a:xfrm>
            <a:off x="533400" y="4384675"/>
            <a:ext cx="154305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Urban</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4340" name="Text Box 4"/>
          <p:cNvSpPr txBox="1">
            <a:spLocks noChangeArrowheads="1"/>
          </p:cNvSpPr>
          <p:nvPr/>
        </p:nvSpPr>
        <p:spPr bwMode="auto">
          <a:xfrm>
            <a:off x="533400" y="4519613"/>
            <a:ext cx="154305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Water</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4341" name="Text Box 5"/>
          <p:cNvSpPr txBox="1">
            <a:spLocks noChangeArrowheads="1"/>
          </p:cNvSpPr>
          <p:nvPr/>
        </p:nvSpPr>
        <p:spPr bwMode="auto">
          <a:xfrm>
            <a:off x="533400" y="4648200"/>
            <a:ext cx="154305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Wetlands</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4342" name="Text Box 6"/>
          <p:cNvSpPr txBox="1">
            <a:spLocks noChangeArrowheads="1"/>
          </p:cNvSpPr>
          <p:nvPr/>
        </p:nvSpPr>
        <p:spPr bwMode="auto">
          <a:xfrm>
            <a:off x="533400" y="4784725"/>
            <a:ext cx="154305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Woodlands</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4343" name="Text Box 7"/>
          <p:cNvSpPr txBox="1">
            <a:spLocks noChangeArrowheads="1"/>
          </p:cNvSpPr>
          <p:nvPr/>
        </p:nvSpPr>
        <p:spPr bwMode="auto">
          <a:xfrm>
            <a:off x="533400" y="4914900"/>
            <a:ext cx="154305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Corn</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4344" name="Text Box 8"/>
          <p:cNvSpPr txBox="1">
            <a:spLocks noChangeArrowheads="1"/>
          </p:cNvSpPr>
          <p:nvPr/>
        </p:nvSpPr>
        <p:spPr bwMode="auto">
          <a:xfrm>
            <a:off x="533400" y="5048250"/>
            <a:ext cx="154305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Grains, Hay and Alfalfa</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4345" name="Text Box 9"/>
          <p:cNvSpPr txBox="1">
            <a:spLocks noChangeArrowheads="1"/>
          </p:cNvSpPr>
          <p:nvPr/>
        </p:nvSpPr>
        <p:spPr bwMode="auto">
          <a:xfrm>
            <a:off x="533400" y="5176838"/>
            <a:ext cx="154305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Idle, CRP, Fallow, Pasture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6" name="Text Box 10"/>
          <p:cNvSpPr txBox="1">
            <a:spLocks noChangeArrowheads="1"/>
          </p:cNvSpPr>
          <p:nvPr/>
        </p:nvSpPr>
        <p:spPr bwMode="auto">
          <a:xfrm>
            <a:off x="533400" y="5318125"/>
            <a:ext cx="154305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Other Crops</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4347" name="Text Box 11"/>
          <p:cNvSpPr txBox="1">
            <a:spLocks noChangeArrowheads="1"/>
          </p:cNvSpPr>
          <p:nvPr/>
        </p:nvSpPr>
        <p:spPr bwMode="auto">
          <a:xfrm>
            <a:off x="533400" y="5791200"/>
            <a:ext cx="154305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Fruit, Vegetable and Grain Manufacturing Facilities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8" name="Text Box 12"/>
          <p:cNvSpPr txBox="1">
            <a:spLocks noChangeArrowheads="1"/>
          </p:cNvSpPr>
          <p:nvPr/>
        </p:nvSpPr>
        <p:spPr bwMode="auto">
          <a:xfrm>
            <a:off x="533400" y="5453063"/>
            <a:ext cx="154305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Soybeans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9" name="Text Box 13"/>
          <p:cNvSpPr txBox="1">
            <a:spLocks noChangeArrowheads="1"/>
          </p:cNvSpPr>
          <p:nvPr/>
        </p:nvSpPr>
        <p:spPr bwMode="auto">
          <a:xfrm>
            <a:off x="190500" y="5638800"/>
            <a:ext cx="1771650" cy="1714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Food Manufacturing</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50" name="Text Box 14"/>
          <p:cNvSpPr txBox="1">
            <a:spLocks noChangeArrowheads="1"/>
          </p:cNvSpPr>
          <p:nvPr/>
        </p:nvSpPr>
        <p:spPr bwMode="auto">
          <a:xfrm>
            <a:off x="190500" y="4219574"/>
            <a:ext cx="1181100" cy="2000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Land Cover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Content Placeholder 19"/>
          <p:cNvSpPr>
            <a:spLocks noGrp="1"/>
          </p:cNvSpPr>
          <p:nvPr>
            <p:ph idx="1"/>
          </p:nvPr>
        </p:nvSpPr>
        <p:spPr>
          <a:xfrm>
            <a:off x="5410200" y="1752600"/>
            <a:ext cx="3276600" cy="4525963"/>
          </a:xfrm>
        </p:spPr>
        <p:txBody>
          <a:bodyPr>
            <a:normAutofit/>
          </a:bodyPr>
          <a:lstStyle/>
          <a:p>
            <a:r>
              <a:rPr lang="en-US" sz="2200" dirty="0" smtClean="0"/>
              <a:t>Crops cover 10 million acres of land.</a:t>
            </a:r>
          </a:p>
          <a:p>
            <a:r>
              <a:rPr lang="en-US" sz="2200" dirty="0" smtClean="0"/>
              <a:t>Predominant uses are: corn for grain (32%), hay and forage (27%), and soybeans (13%).</a:t>
            </a:r>
          </a:p>
          <a:p>
            <a:r>
              <a:rPr lang="en-US" sz="2200" dirty="0" smtClean="0"/>
              <a:t>Wisconsin ranks first nationally in the production of corn for silage, second in oats, and third in forage.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5" name="Picture 17" descr="Percent Farmland by County"/>
          <p:cNvPicPr>
            <a:picLocks noChangeAspect="1" noChangeArrowheads="1"/>
          </p:cNvPicPr>
          <p:nvPr/>
        </p:nvPicPr>
        <p:blipFill>
          <a:blip r:embed="rId3" cstate="screen"/>
          <a:srcRect t="1379" b="2757"/>
          <a:stretch>
            <a:fillRect/>
          </a:stretch>
        </p:blipFill>
        <p:spPr bwMode="auto">
          <a:xfrm>
            <a:off x="228600" y="682937"/>
            <a:ext cx="5334000" cy="5543462"/>
          </a:xfrm>
          <a:prstGeom prst="rect">
            <a:avLst/>
          </a:prstGeom>
          <a:noFill/>
          <a:ln w="9525" algn="in">
            <a:noFill/>
            <a:miter lim="800000"/>
            <a:headEnd/>
            <a:tailEnd/>
          </a:ln>
          <a:effectLst/>
        </p:spPr>
      </p:pic>
      <p:sp>
        <p:nvSpPr>
          <p:cNvPr id="2" name="Title 1"/>
          <p:cNvSpPr>
            <a:spLocks noGrp="1"/>
          </p:cNvSpPr>
          <p:nvPr>
            <p:ph type="title"/>
          </p:nvPr>
        </p:nvSpPr>
        <p:spPr>
          <a:xfrm>
            <a:off x="2514600" y="609600"/>
            <a:ext cx="6172200" cy="1143000"/>
          </a:xfrm>
        </p:spPr>
        <p:txBody>
          <a:bodyPr/>
          <a:lstStyle/>
          <a:p>
            <a:r>
              <a:rPr lang="en-US" dirty="0" smtClean="0"/>
              <a:t>Crop Cover by County</a:t>
            </a:r>
            <a:endParaRPr lang="en-US" dirty="0"/>
          </a:p>
        </p:txBody>
      </p:sp>
      <p:graphicFrame>
        <p:nvGraphicFramePr>
          <p:cNvPr id="19" name="Content Placeholder 18"/>
          <p:cNvGraphicFramePr>
            <a:graphicFrameLocks noGrp="1"/>
          </p:cNvGraphicFramePr>
          <p:nvPr>
            <p:ph idx="1"/>
          </p:nvPr>
        </p:nvGraphicFramePr>
        <p:xfrm>
          <a:off x="5486400" y="2362200"/>
          <a:ext cx="3352800" cy="3779520"/>
        </p:xfrm>
        <a:graphic>
          <a:graphicData uri="http://schemas.openxmlformats.org/drawingml/2006/table">
            <a:tbl>
              <a:tblPr/>
              <a:tblGrid>
                <a:gridCol w="2324100"/>
                <a:gridCol w="1028700"/>
              </a:tblGrid>
              <a:tr h="144551">
                <a:tc>
                  <a:txBody>
                    <a:bodyPr/>
                    <a:lstStyle/>
                    <a:p>
                      <a:pPr marR="0" indent="0" algn="l" rtl="0">
                        <a:spcBef>
                          <a:spcPts val="0"/>
                        </a:spcBef>
                        <a:spcAft>
                          <a:spcPts val="0"/>
                        </a:spcAft>
                      </a:pPr>
                      <a:r>
                        <a:rPr lang="en-US" sz="1400" i="1" kern="1400" dirty="0">
                          <a:solidFill>
                            <a:srgbClr val="663300"/>
                          </a:solidFill>
                          <a:latin typeface="Arial"/>
                        </a:rPr>
                        <a:t> </a:t>
                      </a:r>
                      <a:endParaRPr lang="en-US" sz="1800" kern="1400" dirty="0">
                        <a:solidFill>
                          <a:srgbClr val="000000"/>
                        </a:solidFill>
                        <a:latin typeface="Times New Roman"/>
                      </a:endParaRPr>
                    </a:p>
                  </a:txBody>
                  <a:tcPr marL="9525" marR="9525" marT="9525" marB="0" anchor="b">
                    <a:lnL>
                      <a:noFill/>
                    </a:lnL>
                    <a:lnR>
                      <a:noFill/>
                    </a:lnR>
                    <a:lnT>
                      <a:noFill/>
                    </a:lnT>
                    <a:lnB>
                      <a:noFill/>
                    </a:lnB>
                  </a:tcPr>
                </a:tc>
                <a:tc>
                  <a:txBody>
                    <a:bodyPr/>
                    <a:lstStyle/>
                    <a:p>
                      <a:pPr marR="0" indent="0" algn="ctr" rtl="0">
                        <a:spcBef>
                          <a:spcPts val="0"/>
                        </a:spcBef>
                        <a:spcAft>
                          <a:spcPts val="1400"/>
                        </a:spcAft>
                      </a:pPr>
                      <a:r>
                        <a:rPr lang="en-US" sz="1400" b="1" i="1" kern="1400">
                          <a:solidFill>
                            <a:srgbClr val="663300"/>
                          </a:solidFill>
                          <a:latin typeface="Arial"/>
                        </a:rPr>
                        <a:t>   Acres </a:t>
                      </a:r>
                      <a:endParaRPr lang="en-US" sz="1800" kern="1400">
                        <a:solidFill>
                          <a:srgbClr val="000000"/>
                        </a:solidFill>
                        <a:latin typeface="Times New Roman"/>
                      </a:endParaRPr>
                    </a:p>
                  </a:txBody>
                  <a:tcPr marL="9525" marR="9525" marT="9525" marB="0" anchor="b">
                    <a:lnL>
                      <a:noFill/>
                    </a:lnL>
                    <a:lnR>
                      <a:noFill/>
                    </a:lnR>
                    <a:lnT>
                      <a:noFill/>
                    </a:lnT>
                    <a:lnB>
                      <a:noFill/>
                    </a:lnB>
                  </a:tcPr>
                </a:tc>
              </a:tr>
              <a:tr h="141186">
                <a:tc>
                  <a:txBody>
                    <a:bodyPr/>
                    <a:lstStyle/>
                    <a:p>
                      <a:pPr marR="0" indent="0" algn="l" rtl="0">
                        <a:spcBef>
                          <a:spcPts val="0"/>
                        </a:spcBef>
                        <a:spcAft>
                          <a:spcPts val="1400"/>
                        </a:spcAft>
                      </a:pPr>
                      <a:r>
                        <a:rPr lang="en-US" sz="1400" i="1" kern="1400" dirty="0">
                          <a:solidFill>
                            <a:srgbClr val="663300"/>
                          </a:solidFill>
                          <a:latin typeface="Arial"/>
                        </a:rPr>
                        <a:t>Cropland</a:t>
                      </a:r>
                      <a:endParaRPr lang="en-US" sz="1800" kern="1400" dirty="0">
                        <a:solidFill>
                          <a:srgbClr val="000000"/>
                        </a:solidFill>
                        <a:latin typeface="Times New Roman"/>
                      </a:endParaRPr>
                    </a:p>
                  </a:txBody>
                  <a:tcPr marL="9525" marR="9525" marT="9525" marB="0" anchor="b">
                    <a:lnL>
                      <a:noFill/>
                    </a:lnL>
                    <a:lnR>
                      <a:noFill/>
                    </a:lnR>
                    <a:lnT>
                      <a:noFill/>
                    </a:lnT>
                    <a:lnB>
                      <a:noFill/>
                    </a:lnB>
                  </a:tcPr>
                </a:tc>
                <a:tc>
                  <a:txBody>
                    <a:bodyPr/>
                    <a:lstStyle/>
                    <a:p>
                      <a:pPr marR="0" indent="0" algn="r" rtl="0">
                        <a:spcBef>
                          <a:spcPts val="0"/>
                        </a:spcBef>
                        <a:spcAft>
                          <a:spcPts val="1400"/>
                        </a:spcAft>
                      </a:pPr>
                      <a:r>
                        <a:rPr lang="en-US" sz="1400" i="1" kern="1400">
                          <a:solidFill>
                            <a:srgbClr val="663300"/>
                          </a:solidFill>
                          <a:latin typeface="Arial"/>
                        </a:rPr>
                        <a:t> 10,116,279 </a:t>
                      </a:r>
                      <a:endParaRPr lang="en-US" sz="1800" kern="1400">
                        <a:solidFill>
                          <a:srgbClr val="000000"/>
                        </a:solidFill>
                        <a:latin typeface="Times New Roman"/>
                      </a:endParaRPr>
                    </a:p>
                  </a:txBody>
                  <a:tcPr marL="9525" marR="9525" marT="9525" marB="0" anchor="b">
                    <a:lnL>
                      <a:noFill/>
                    </a:lnL>
                    <a:lnR>
                      <a:noFill/>
                    </a:lnR>
                    <a:lnT>
                      <a:noFill/>
                    </a:lnT>
                    <a:lnB>
                      <a:noFill/>
                    </a:lnB>
                  </a:tcPr>
                </a:tc>
              </a:tr>
              <a:tr h="128854">
                <a:tc>
                  <a:txBody>
                    <a:bodyPr/>
                    <a:lstStyle/>
                    <a:p>
                      <a:pPr marR="0" indent="0" algn="l" rtl="0">
                        <a:spcBef>
                          <a:spcPts val="0"/>
                        </a:spcBef>
                        <a:spcAft>
                          <a:spcPts val="1400"/>
                        </a:spcAft>
                      </a:pPr>
                      <a:r>
                        <a:rPr lang="en-US" sz="1400" i="1" kern="1400" dirty="0">
                          <a:solidFill>
                            <a:srgbClr val="663300"/>
                          </a:solidFill>
                          <a:latin typeface="Arial"/>
                        </a:rPr>
                        <a:t>Selected Field Crops</a:t>
                      </a:r>
                      <a:endParaRPr lang="en-US" sz="1800" kern="1400" dirty="0">
                        <a:solidFill>
                          <a:srgbClr val="000000"/>
                        </a:solidFill>
                        <a:latin typeface="Times New Roman"/>
                      </a:endParaRPr>
                    </a:p>
                  </a:txBody>
                  <a:tcPr marL="171450" marR="9525" marT="9525" marB="0" anchor="b">
                    <a:lnL>
                      <a:noFill/>
                    </a:lnL>
                    <a:lnR>
                      <a:noFill/>
                    </a:lnR>
                    <a:lnT>
                      <a:noFill/>
                    </a:lnT>
                    <a:lnB>
                      <a:noFill/>
                    </a:lnB>
                  </a:tcPr>
                </a:tc>
                <a:tc>
                  <a:txBody>
                    <a:bodyPr/>
                    <a:lstStyle/>
                    <a:p>
                      <a:pPr marR="0" indent="0" algn="r" rtl="0">
                        <a:spcBef>
                          <a:spcPts val="0"/>
                        </a:spcBef>
                        <a:spcAft>
                          <a:spcPts val="1400"/>
                        </a:spcAft>
                      </a:pPr>
                      <a:r>
                        <a:rPr lang="en-US" sz="1400" i="1" kern="1400">
                          <a:solidFill>
                            <a:srgbClr val="663300"/>
                          </a:solidFill>
                          <a:latin typeface="Arial"/>
                        </a:rPr>
                        <a:t> </a:t>
                      </a:r>
                      <a:endParaRPr lang="en-US" sz="1800" kern="1400">
                        <a:solidFill>
                          <a:srgbClr val="000000"/>
                        </a:solidFill>
                        <a:latin typeface="Times New Roman"/>
                      </a:endParaRPr>
                    </a:p>
                  </a:txBody>
                  <a:tcPr marL="9525" marR="9525" marT="9525" marB="0" anchor="b">
                    <a:lnL>
                      <a:noFill/>
                    </a:lnL>
                    <a:lnR>
                      <a:noFill/>
                    </a:lnR>
                    <a:lnT>
                      <a:noFill/>
                    </a:lnT>
                    <a:lnB>
                      <a:noFill/>
                    </a:lnB>
                  </a:tcPr>
                </a:tc>
              </a:tr>
              <a:tr h="137795">
                <a:tc>
                  <a:txBody>
                    <a:bodyPr/>
                    <a:lstStyle/>
                    <a:p>
                      <a:pPr marR="0" indent="0" algn="l" rtl="0">
                        <a:spcBef>
                          <a:spcPts val="0"/>
                        </a:spcBef>
                        <a:spcAft>
                          <a:spcPts val="1400"/>
                        </a:spcAft>
                      </a:pPr>
                      <a:r>
                        <a:rPr lang="en-US" sz="1400" i="1" kern="1400" dirty="0">
                          <a:solidFill>
                            <a:srgbClr val="663300"/>
                          </a:solidFill>
                          <a:latin typeface="Arial"/>
                        </a:rPr>
                        <a:t>Corn for Grain</a:t>
                      </a:r>
                      <a:endParaRPr lang="en-US" sz="1800" kern="1400" dirty="0">
                        <a:solidFill>
                          <a:srgbClr val="000000"/>
                        </a:solidFill>
                        <a:latin typeface="Times New Roman"/>
                      </a:endParaRPr>
                    </a:p>
                  </a:txBody>
                  <a:tcPr marL="342900" marR="9525" marT="9525" marB="0" anchor="b">
                    <a:lnL>
                      <a:noFill/>
                    </a:lnL>
                    <a:lnR>
                      <a:noFill/>
                    </a:lnR>
                    <a:lnT>
                      <a:noFill/>
                    </a:lnT>
                    <a:lnB>
                      <a:noFill/>
                    </a:lnB>
                  </a:tcPr>
                </a:tc>
                <a:tc>
                  <a:txBody>
                    <a:bodyPr/>
                    <a:lstStyle/>
                    <a:p>
                      <a:pPr marR="0" indent="0" algn="r" rtl="0">
                        <a:spcBef>
                          <a:spcPts val="0"/>
                        </a:spcBef>
                        <a:spcAft>
                          <a:spcPts val="1400"/>
                        </a:spcAft>
                      </a:pPr>
                      <a:r>
                        <a:rPr lang="en-US" sz="1400" i="1" kern="1400" dirty="0">
                          <a:solidFill>
                            <a:srgbClr val="663300"/>
                          </a:solidFill>
                          <a:latin typeface="Arial"/>
                        </a:rPr>
                        <a:t> 3,250,847 </a:t>
                      </a:r>
                      <a:endParaRPr lang="en-US" sz="1800" kern="1400" dirty="0">
                        <a:solidFill>
                          <a:srgbClr val="000000"/>
                        </a:solidFill>
                        <a:latin typeface="Times New Roman"/>
                      </a:endParaRPr>
                    </a:p>
                  </a:txBody>
                  <a:tcPr marL="9525" marR="9525" marT="9525" marB="0" anchor="b">
                    <a:lnL>
                      <a:noFill/>
                    </a:lnL>
                    <a:lnR>
                      <a:noFill/>
                    </a:lnR>
                    <a:lnT>
                      <a:noFill/>
                    </a:lnT>
                    <a:lnB>
                      <a:noFill/>
                    </a:lnB>
                  </a:tcPr>
                </a:tc>
              </a:tr>
              <a:tr h="136106">
                <a:tc>
                  <a:txBody>
                    <a:bodyPr/>
                    <a:lstStyle/>
                    <a:p>
                      <a:pPr marR="0" indent="0" algn="l" rtl="0">
                        <a:spcBef>
                          <a:spcPts val="0"/>
                        </a:spcBef>
                        <a:spcAft>
                          <a:spcPts val="1400"/>
                        </a:spcAft>
                      </a:pPr>
                      <a:r>
                        <a:rPr lang="en-US" sz="1400" i="1" kern="1400" dirty="0">
                          <a:solidFill>
                            <a:srgbClr val="663300"/>
                          </a:solidFill>
                          <a:latin typeface="Arial"/>
                        </a:rPr>
                        <a:t>Soybeans for Beans</a:t>
                      </a:r>
                      <a:endParaRPr lang="en-US" sz="1800" kern="1400" dirty="0">
                        <a:solidFill>
                          <a:srgbClr val="000000"/>
                        </a:solidFill>
                        <a:latin typeface="Times New Roman"/>
                      </a:endParaRPr>
                    </a:p>
                  </a:txBody>
                  <a:tcPr marL="342900" marR="9525" marT="9525" marB="0" anchor="b">
                    <a:lnL>
                      <a:noFill/>
                    </a:lnL>
                    <a:lnR>
                      <a:noFill/>
                    </a:lnR>
                    <a:lnT>
                      <a:noFill/>
                    </a:lnT>
                    <a:lnB>
                      <a:noFill/>
                    </a:lnB>
                  </a:tcPr>
                </a:tc>
                <a:tc>
                  <a:txBody>
                    <a:bodyPr/>
                    <a:lstStyle/>
                    <a:p>
                      <a:pPr marR="0" indent="0" algn="r" rtl="0">
                        <a:spcBef>
                          <a:spcPts val="0"/>
                        </a:spcBef>
                        <a:spcAft>
                          <a:spcPts val="1400"/>
                        </a:spcAft>
                      </a:pPr>
                      <a:r>
                        <a:rPr lang="en-US" sz="1400" i="1" kern="1400" dirty="0">
                          <a:solidFill>
                            <a:srgbClr val="663300"/>
                          </a:solidFill>
                          <a:latin typeface="Arial"/>
                        </a:rPr>
                        <a:t> 1,363,124 </a:t>
                      </a:r>
                      <a:endParaRPr lang="en-US" sz="1800" kern="1400" dirty="0">
                        <a:solidFill>
                          <a:srgbClr val="000000"/>
                        </a:solidFill>
                        <a:latin typeface="Times New Roman"/>
                      </a:endParaRPr>
                    </a:p>
                  </a:txBody>
                  <a:tcPr marL="9525" marR="9525" marT="9525" marB="0" anchor="b">
                    <a:lnL>
                      <a:noFill/>
                    </a:lnL>
                    <a:lnR>
                      <a:noFill/>
                    </a:lnR>
                    <a:lnT>
                      <a:noFill/>
                    </a:lnT>
                    <a:lnB>
                      <a:noFill/>
                    </a:lnB>
                  </a:tcPr>
                </a:tc>
              </a:tr>
              <a:tr h="134417">
                <a:tc>
                  <a:txBody>
                    <a:bodyPr/>
                    <a:lstStyle/>
                    <a:p>
                      <a:pPr marR="0" indent="0" algn="l" rtl="0">
                        <a:spcBef>
                          <a:spcPts val="0"/>
                        </a:spcBef>
                        <a:spcAft>
                          <a:spcPts val="1400"/>
                        </a:spcAft>
                      </a:pPr>
                      <a:r>
                        <a:rPr lang="en-US" sz="1400" i="1" kern="1400" dirty="0">
                          <a:solidFill>
                            <a:srgbClr val="663300"/>
                          </a:solidFill>
                          <a:latin typeface="Arial"/>
                        </a:rPr>
                        <a:t>Corn for Silage</a:t>
                      </a:r>
                      <a:endParaRPr lang="en-US" sz="1800" kern="1400" dirty="0">
                        <a:solidFill>
                          <a:srgbClr val="000000"/>
                        </a:solidFill>
                        <a:latin typeface="Times New Roman"/>
                      </a:endParaRPr>
                    </a:p>
                  </a:txBody>
                  <a:tcPr marL="342900" marR="9525" marT="9525" marB="0" anchor="b">
                    <a:lnL>
                      <a:noFill/>
                    </a:lnL>
                    <a:lnR>
                      <a:noFill/>
                    </a:lnR>
                    <a:lnT>
                      <a:noFill/>
                    </a:lnT>
                    <a:lnB>
                      <a:noFill/>
                    </a:lnB>
                  </a:tcPr>
                </a:tc>
                <a:tc>
                  <a:txBody>
                    <a:bodyPr/>
                    <a:lstStyle/>
                    <a:p>
                      <a:pPr marR="0" indent="0" algn="r" rtl="0">
                        <a:spcBef>
                          <a:spcPts val="0"/>
                        </a:spcBef>
                        <a:spcAft>
                          <a:spcPts val="1400"/>
                        </a:spcAft>
                      </a:pPr>
                      <a:r>
                        <a:rPr lang="en-US" sz="1400" i="1" kern="1400" dirty="0">
                          <a:solidFill>
                            <a:srgbClr val="663300"/>
                          </a:solidFill>
                          <a:latin typeface="Arial"/>
                        </a:rPr>
                        <a:t> 732,626 </a:t>
                      </a:r>
                      <a:endParaRPr lang="en-US" sz="1800" kern="1400" dirty="0">
                        <a:solidFill>
                          <a:srgbClr val="000000"/>
                        </a:solidFill>
                        <a:latin typeface="Times New Roman"/>
                      </a:endParaRPr>
                    </a:p>
                  </a:txBody>
                  <a:tcPr marL="9525" marR="9525" marT="9525" marB="0" anchor="b">
                    <a:lnL>
                      <a:noFill/>
                    </a:lnL>
                    <a:lnR>
                      <a:noFill/>
                    </a:lnR>
                    <a:lnT>
                      <a:noFill/>
                    </a:lnT>
                    <a:lnB>
                      <a:noFill/>
                    </a:lnB>
                  </a:tcPr>
                </a:tc>
              </a:tr>
              <a:tr h="132728">
                <a:tc>
                  <a:txBody>
                    <a:bodyPr/>
                    <a:lstStyle/>
                    <a:p>
                      <a:pPr marR="0" indent="0" algn="l" rtl="0">
                        <a:spcBef>
                          <a:spcPts val="0"/>
                        </a:spcBef>
                        <a:spcAft>
                          <a:spcPts val="1400"/>
                        </a:spcAft>
                      </a:pPr>
                      <a:r>
                        <a:rPr lang="en-US" sz="1400" i="1" kern="1400" dirty="0">
                          <a:solidFill>
                            <a:srgbClr val="663300"/>
                          </a:solidFill>
                          <a:latin typeface="Arial"/>
                        </a:rPr>
                        <a:t>Wheat for Grain</a:t>
                      </a:r>
                      <a:endParaRPr lang="en-US" sz="1800" kern="1400" dirty="0">
                        <a:solidFill>
                          <a:srgbClr val="000000"/>
                        </a:solidFill>
                        <a:latin typeface="Times New Roman"/>
                      </a:endParaRPr>
                    </a:p>
                  </a:txBody>
                  <a:tcPr marL="342900" marR="9525" marT="9525" marB="0" anchor="b">
                    <a:lnL>
                      <a:noFill/>
                    </a:lnL>
                    <a:lnR>
                      <a:noFill/>
                    </a:lnR>
                    <a:lnT>
                      <a:noFill/>
                    </a:lnT>
                    <a:lnB>
                      <a:noFill/>
                    </a:lnB>
                  </a:tcPr>
                </a:tc>
                <a:tc>
                  <a:txBody>
                    <a:bodyPr/>
                    <a:lstStyle/>
                    <a:p>
                      <a:pPr marR="0" indent="0" algn="r" rtl="0">
                        <a:spcBef>
                          <a:spcPts val="0"/>
                        </a:spcBef>
                        <a:spcAft>
                          <a:spcPts val="1400"/>
                        </a:spcAft>
                      </a:pPr>
                      <a:r>
                        <a:rPr lang="en-US" sz="1400" i="1" kern="1400" dirty="0">
                          <a:solidFill>
                            <a:srgbClr val="663300"/>
                          </a:solidFill>
                          <a:latin typeface="Arial"/>
                        </a:rPr>
                        <a:t> 280,464 </a:t>
                      </a:r>
                      <a:endParaRPr lang="en-US" sz="1800" kern="1400" dirty="0">
                        <a:solidFill>
                          <a:srgbClr val="000000"/>
                        </a:solidFill>
                        <a:latin typeface="Times New Roman"/>
                      </a:endParaRPr>
                    </a:p>
                  </a:txBody>
                  <a:tcPr marL="9525" marR="9525" marT="9525" marB="0" anchor="b">
                    <a:lnL>
                      <a:noFill/>
                    </a:lnL>
                    <a:lnR>
                      <a:noFill/>
                    </a:lnR>
                    <a:lnT>
                      <a:noFill/>
                    </a:lnT>
                    <a:lnB>
                      <a:noFill/>
                    </a:lnB>
                  </a:tcPr>
                </a:tc>
              </a:tr>
              <a:tr h="127140">
                <a:tc>
                  <a:txBody>
                    <a:bodyPr/>
                    <a:lstStyle/>
                    <a:p>
                      <a:pPr marR="0" indent="0" algn="l" rtl="0">
                        <a:spcBef>
                          <a:spcPts val="0"/>
                        </a:spcBef>
                        <a:spcAft>
                          <a:spcPts val="1400"/>
                        </a:spcAft>
                      </a:pPr>
                      <a:r>
                        <a:rPr lang="en-US" sz="1400" i="1" kern="1400" dirty="0">
                          <a:solidFill>
                            <a:srgbClr val="663300"/>
                          </a:solidFill>
                          <a:latin typeface="Arial"/>
                        </a:rPr>
                        <a:t>Oats for Grain</a:t>
                      </a:r>
                      <a:endParaRPr lang="en-US" sz="1800" kern="1400" dirty="0">
                        <a:solidFill>
                          <a:srgbClr val="000000"/>
                        </a:solidFill>
                        <a:latin typeface="Times New Roman"/>
                      </a:endParaRPr>
                    </a:p>
                  </a:txBody>
                  <a:tcPr marL="342900" marR="9525" marT="9525" marB="0" anchor="b">
                    <a:lnL>
                      <a:noFill/>
                    </a:lnL>
                    <a:lnR>
                      <a:noFill/>
                    </a:lnR>
                    <a:lnT>
                      <a:noFill/>
                    </a:lnT>
                    <a:lnB>
                      <a:noFill/>
                    </a:lnB>
                  </a:tcPr>
                </a:tc>
                <a:tc>
                  <a:txBody>
                    <a:bodyPr/>
                    <a:lstStyle/>
                    <a:p>
                      <a:pPr marR="0" indent="0" algn="r" rtl="0">
                        <a:spcBef>
                          <a:spcPts val="0"/>
                        </a:spcBef>
                        <a:spcAft>
                          <a:spcPts val="1400"/>
                        </a:spcAft>
                      </a:pPr>
                      <a:r>
                        <a:rPr lang="en-US" sz="1400" i="1" kern="1400" dirty="0">
                          <a:solidFill>
                            <a:srgbClr val="663300"/>
                          </a:solidFill>
                          <a:latin typeface="Arial"/>
                        </a:rPr>
                        <a:t> 166,794 </a:t>
                      </a:r>
                      <a:endParaRPr lang="en-US" sz="1800" kern="1400" dirty="0">
                        <a:solidFill>
                          <a:srgbClr val="000000"/>
                        </a:solidFill>
                        <a:latin typeface="Times New Roman"/>
                      </a:endParaRPr>
                    </a:p>
                  </a:txBody>
                  <a:tcPr marL="9525" marR="9525" marT="9525" marB="0" anchor="b">
                    <a:lnL>
                      <a:noFill/>
                    </a:lnL>
                    <a:lnR>
                      <a:noFill/>
                    </a:lnR>
                    <a:lnT>
                      <a:noFill/>
                    </a:lnT>
                    <a:lnB>
                      <a:noFill/>
                    </a:lnB>
                  </a:tcPr>
                </a:tc>
              </a:tr>
              <a:tr h="126352">
                <a:tc>
                  <a:txBody>
                    <a:bodyPr/>
                    <a:lstStyle/>
                    <a:p>
                      <a:pPr marR="0" indent="0" algn="l" rtl="0">
                        <a:spcBef>
                          <a:spcPts val="0"/>
                        </a:spcBef>
                        <a:spcAft>
                          <a:spcPts val="1400"/>
                        </a:spcAft>
                      </a:pPr>
                      <a:r>
                        <a:rPr lang="en-US" sz="1400" i="1" kern="1400" dirty="0">
                          <a:solidFill>
                            <a:srgbClr val="663300"/>
                          </a:solidFill>
                          <a:latin typeface="Arial"/>
                        </a:rPr>
                        <a:t>Other Crops</a:t>
                      </a:r>
                      <a:endParaRPr lang="en-US" sz="1800" kern="1400" dirty="0">
                        <a:solidFill>
                          <a:srgbClr val="000000"/>
                        </a:solidFill>
                        <a:latin typeface="Times New Roman"/>
                      </a:endParaRPr>
                    </a:p>
                  </a:txBody>
                  <a:tcPr marL="171450" marR="9525" marT="9525" marB="0" anchor="b">
                    <a:lnL>
                      <a:noFill/>
                    </a:lnL>
                    <a:lnR>
                      <a:noFill/>
                    </a:lnR>
                    <a:lnT>
                      <a:noFill/>
                    </a:lnT>
                    <a:lnB>
                      <a:noFill/>
                    </a:lnB>
                  </a:tcPr>
                </a:tc>
                <a:tc>
                  <a:txBody>
                    <a:bodyPr/>
                    <a:lstStyle/>
                    <a:p>
                      <a:pPr marR="0" indent="0" algn="r" rtl="0">
                        <a:spcBef>
                          <a:spcPts val="0"/>
                        </a:spcBef>
                        <a:spcAft>
                          <a:spcPts val="1400"/>
                        </a:spcAft>
                      </a:pPr>
                      <a:r>
                        <a:rPr lang="en-US" sz="1400" i="1" kern="1400" dirty="0">
                          <a:solidFill>
                            <a:srgbClr val="663300"/>
                          </a:solidFill>
                          <a:latin typeface="Arial"/>
                        </a:rPr>
                        <a:t> </a:t>
                      </a:r>
                      <a:endParaRPr lang="en-US" sz="1800" kern="1400" dirty="0">
                        <a:solidFill>
                          <a:srgbClr val="000000"/>
                        </a:solidFill>
                        <a:latin typeface="Times New Roman"/>
                      </a:endParaRPr>
                    </a:p>
                  </a:txBody>
                  <a:tcPr marL="9525" marR="9525" marT="9525" marB="0" anchor="b">
                    <a:lnL>
                      <a:noFill/>
                    </a:lnL>
                    <a:lnR>
                      <a:noFill/>
                    </a:lnR>
                    <a:lnT>
                      <a:noFill/>
                    </a:lnT>
                    <a:lnB>
                      <a:noFill/>
                    </a:lnB>
                  </a:tcPr>
                </a:tc>
              </a:tr>
              <a:tr h="126352">
                <a:tc>
                  <a:txBody>
                    <a:bodyPr/>
                    <a:lstStyle/>
                    <a:p>
                      <a:pPr marR="0" indent="0" algn="l" rtl="0">
                        <a:spcBef>
                          <a:spcPts val="0"/>
                        </a:spcBef>
                        <a:spcAft>
                          <a:spcPts val="1400"/>
                        </a:spcAft>
                      </a:pPr>
                      <a:r>
                        <a:rPr lang="en-US" sz="1400" i="1" kern="1400" dirty="0">
                          <a:solidFill>
                            <a:srgbClr val="663300"/>
                          </a:solidFill>
                          <a:latin typeface="Arial"/>
                        </a:rPr>
                        <a:t>Vegetables</a:t>
                      </a:r>
                      <a:endParaRPr lang="en-US" sz="1800" kern="1400" dirty="0">
                        <a:solidFill>
                          <a:srgbClr val="000000"/>
                        </a:solidFill>
                        <a:latin typeface="Times New Roman"/>
                      </a:endParaRPr>
                    </a:p>
                  </a:txBody>
                  <a:tcPr marL="342900" marR="9525" marT="9525" marB="0" anchor="b">
                    <a:lnL>
                      <a:noFill/>
                    </a:lnL>
                    <a:lnR>
                      <a:noFill/>
                    </a:lnR>
                    <a:lnT>
                      <a:noFill/>
                    </a:lnT>
                    <a:lnB>
                      <a:noFill/>
                    </a:lnB>
                  </a:tcPr>
                </a:tc>
                <a:tc>
                  <a:txBody>
                    <a:bodyPr/>
                    <a:lstStyle/>
                    <a:p>
                      <a:pPr marR="0" indent="0" algn="r" rtl="0">
                        <a:spcBef>
                          <a:spcPts val="0"/>
                        </a:spcBef>
                        <a:spcAft>
                          <a:spcPts val="1400"/>
                        </a:spcAft>
                      </a:pPr>
                      <a:r>
                        <a:rPr lang="en-US" sz="1400" i="1" kern="1400" dirty="0">
                          <a:solidFill>
                            <a:srgbClr val="663300"/>
                          </a:solidFill>
                          <a:latin typeface="Arial"/>
                        </a:rPr>
                        <a:t> 291,223 </a:t>
                      </a:r>
                      <a:endParaRPr lang="en-US" sz="1800" kern="1400" dirty="0">
                        <a:solidFill>
                          <a:srgbClr val="000000"/>
                        </a:solidFill>
                        <a:latin typeface="Times New Roman"/>
                      </a:endParaRPr>
                    </a:p>
                  </a:txBody>
                  <a:tcPr marL="9525" marR="9525" marT="9525" marB="0" anchor="b">
                    <a:lnL>
                      <a:noFill/>
                    </a:lnL>
                    <a:lnR>
                      <a:noFill/>
                    </a:lnR>
                    <a:lnT>
                      <a:noFill/>
                    </a:lnT>
                    <a:lnB>
                      <a:noFill/>
                    </a:lnB>
                  </a:tcPr>
                </a:tc>
              </a:tr>
              <a:tr h="136296">
                <a:tc>
                  <a:txBody>
                    <a:bodyPr/>
                    <a:lstStyle/>
                    <a:p>
                      <a:pPr marR="0" indent="0" algn="l" rtl="0">
                        <a:spcBef>
                          <a:spcPts val="0"/>
                        </a:spcBef>
                        <a:spcAft>
                          <a:spcPts val="1400"/>
                        </a:spcAft>
                      </a:pPr>
                      <a:r>
                        <a:rPr lang="en-US" sz="1400" i="1" kern="1400">
                          <a:solidFill>
                            <a:srgbClr val="663300"/>
                          </a:solidFill>
                          <a:latin typeface="Arial"/>
                        </a:rPr>
                        <a:t>Orchards and Berries</a:t>
                      </a:r>
                      <a:endParaRPr lang="en-US" sz="1800" kern="1400">
                        <a:solidFill>
                          <a:srgbClr val="000000"/>
                        </a:solidFill>
                        <a:latin typeface="Times New Roman"/>
                      </a:endParaRPr>
                    </a:p>
                  </a:txBody>
                  <a:tcPr marL="342900" marR="9525" marT="9525" marB="0" anchor="b">
                    <a:lnL>
                      <a:noFill/>
                    </a:lnL>
                    <a:lnR>
                      <a:noFill/>
                    </a:lnR>
                    <a:lnT>
                      <a:noFill/>
                    </a:lnT>
                    <a:lnB>
                      <a:noFill/>
                    </a:lnB>
                  </a:tcPr>
                </a:tc>
                <a:tc>
                  <a:txBody>
                    <a:bodyPr/>
                    <a:lstStyle/>
                    <a:p>
                      <a:pPr marR="0" indent="0" algn="r" rtl="0">
                        <a:spcBef>
                          <a:spcPts val="0"/>
                        </a:spcBef>
                        <a:spcAft>
                          <a:spcPts val="1400"/>
                        </a:spcAft>
                      </a:pPr>
                      <a:r>
                        <a:rPr lang="en-US" sz="1400" i="1" kern="1400" dirty="0">
                          <a:solidFill>
                            <a:srgbClr val="663300"/>
                          </a:solidFill>
                          <a:latin typeface="Arial"/>
                        </a:rPr>
                        <a:t> 30,215 </a:t>
                      </a:r>
                      <a:endParaRPr lang="en-US" sz="1800" kern="1400" dirty="0">
                        <a:solidFill>
                          <a:srgbClr val="000000"/>
                        </a:solidFill>
                        <a:latin typeface="Times New Roman"/>
                      </a:endParaRPr>
                    </a:p>
                  </a:txBody>
                  <a:tcPr marL="9525" marR="9525" marT="9525" marB="0" anchor="b">
                    <a:lnL>
                      <a:noFill/>
                    </a:lnL>
                    <a:lnR>
                      <a:noFill/>
                    </a:lnR>
                    <a:lnT>
                      <a:noFill/>
                    </a:lnT>
                    <a:lnB>
                      <a:noFill/>
                    </a:lnB>
                  </a:tcPr>
                </a:tc>
              </a:tr>
              <a:tr h="134607">
                <a:tc>
                  <a:txBody>
                    <a:bodyPr/>
                    <a:lstStyle/>
                    <a:p>
                      <a:pPr marR="0" indent="0" algn="l" rtl="0">
                        <a:spcBef>
                          <a:spcPts val="0"/>
                        </a:spcBef>
                        <a:spcAft>
                          <a:spcPts val="1400"/>
                        </a:spcAft>
                      </a:pPr>
                      <a:r>
                        <a:rPr lang="en-US" sz="1400" i="1" kern="1400">
                          <a:solidFill>
                            <a:srgbClr val="663300"/>
                          </a:solidFill>
                          <a:latin typeface="Arial"/>
                        </a:rPr>
                        <a:t>Hay and Forage</a:t>
                      </a:r>
                      <a:endParaRPr lang="en-US" sz="1800" kern="1400">
                        <a:solidFill>
                          <a:srgbClr val="000000"/>
                        </a:solidFill>
                        <a:latin typeface="Times New Roman"/>
                      </a:endParaRPr>
                    </a:p>
                  </a:txBody>
                  <a:tcPr marL="171450" marR="9525" marT="9525" marB="0" anchor="b">
                    <a:lnL>
                      <a:noFill/>
                    </a:lnL>
                    <a:lnR>
                      <a:noFill/>
                    </a:lnR>
                    <a:lnT>
                      <a:noFill/>
                    </a:lnT>
                    <a:lnB>
                      <a:noFill/>
                    </a:lnB>
                  </a:tcPr>
                </a:tc>
                <a:tc>
                  <a:txBody>
                    <a:bodyPr/>
                    <a:lstStyle/>
                    <a:p>
                      <a:pPr marR="0" indent="0" algn="r" rtl="0">
                        <a:spcBef>
                          <a:spcPts val="0"/>
                        </a:spcBef>
                        <a:spcAft>
                          <a:spcPts val="1400"/>
                        </a:spcAft>
                      </a:pPr>
                      <a:r>
                        <a:rPr lang="en-US" sz="1400" i="1" kern="1400" dirty="0">
                          <a:solidFill>
                            <a:srgbClr val="663300"/>
                          </a:solidFill>
                          <a:latin typeface="Arial"/>
                        </a:rPr>
                        <a:t> 2,797,497 </a:t>
                      </a:r>
                      <a:endParaRPr lang="en-US" sz="1800" kern="1400" dirty="0">
                        <a:solidFill>
                          <a:srgbClr val="000000"/>
                        </a:solidFill>
                        <a:latin typeface="Times New Roman"/>
                      </a:endParaRPr>
                    </a:p>
                  </a:txBody>
                  <a:tcPr marL="9525" marR="9525" marT="9525" marB="0" anchor="b">
                    <a:lnL>
                      <a:noFill/>
                    </a:lnL>
                    <a:lnR>
                      <a:noFill/>
                    </a:lnR>
                    <a:lnT>
                      <a:noFill/>
                    </a:lnT>
                    <a:lnB>
                      <a:noFill/>
                    </a:lnB>
                  </a:tcPr>
                </a:tc>
              </a:tr>
              <a:tr h="132918">
                <a:tc>
                  <a:txBody>
                    <a:bodyPr/>
                    <a:lstStyle/>
                    <a:p>
                      <a:pPr marR="0" indent="0" algn="l" rtl="0">
                        <a:spcBef>
                          <a:spcPts val="0"/>
                        </a:spcBef>
                        <a:spcAft>
                          <a:spcPts val="1400"/>
                        </a:spcAft>
                      </a:pPr>
                      <a:r>
                        <a:rPr lang="en-US" sz="1400" i="1" kern="1400">
                          <a:solidFill>
                            <a:srgbClr val="663300"/>
                          </a:solidFill>
                          <a:latin typeface="Arial"/>
                        </a:rPr>
                        <a:t>Woodland</a:t>
                      </a:r>
                      <a:endParaRPr lang="en-US" sz="1800" kern="1400">
                        <a:solidFill>
                          <a:srgbClr val="000000"/>
                        </a:solidFill>
                        <a:latin typeface="Times New Roman"/>
                      </a:endParaRPr>
                    </a:p>
                  </a:txBody>
                  <a:tcPr marL="9525" marR="9525" marT="9525" marB="0" anchor="b">
                    <a:lnL>
                      <a:noFill/>
                    </a:lnL>
                    <a:lnR>
                      <a:noFill/>
                    </a:lnR>
                    <a:lnT>
                      <a:noFill/>
                    </a:lnT>
                    <a:lnB>
                      <a:noFill/>
                    </a:lnB>
                  </a:tcPr>
                </a:tc>
                <a:tc>
                  <a:txBody>
                    <a:bodyPr/>
                    <a:lstStyle/>
                    <a:p>
                      <a:pPr marR="0" indent="0" algn="r" rtl="0">
                        <a:spcBef>
                          <a:spcPts val="0"/>
                        </a:spcBef>
                        <a:spcAft>
                          <a:spcPts val="1400"/>
                        </a:spcAft>
                      </a:pPr>
                      <a:r>
                        <a:rPr lang="en-US" sz="1400" i="1" kern="1400" dirty="0">
                          <a:solidFill>
                            <a:srgbClr val="663300"/>
                          </a:solidFill>
                          <a:latin typeface="Arial"/>
                        </a:rPr>
                        <a:t> </a:t>
                      </a:r>
                      <a:endParaRPr lang="en-US" sz="1800" kern="1400" dirty="0">
                        <a:solidFill>
                          <a:srgbClr val="000000"/>
                        </a:solidFill>
                        <a:latin typeface="Times New Roman"/>
                      </a:endParaRPr>
                    </a:p>
                  </a:txBody>
                  <a:tcPr marL="9525" marR="9525" marT="9525" marB="0" anchor="b">
                    <a:lnL>
                      <a:noFill/>
                    </a:lnL>
                    <a:lnR>
                      <a:noFill/>
                    </a:lnR>
                    <a:lnT>
                      <a:noFill/>
                    </a:lnT>
                    <a:lnB>
                      <a:noFill/>
                    </a:lnB>
                  </a:tcPr>
                </a:tc>
              </a:tr>
              <a:tr h="131229">
                <a:tc>
                  <a:txBody>
                    <a:bodyPr/>
                    <a:lstStyle/>
                    <a:p>
                      <a:pPr marR="0" indent="0" algn="l" rtl="0">
                        <a:spcBef>
                          <a:spcPts val="0"/>
                        </a:spcBef>
                        <a:spcAft>
                          <a:spcPts val="1400"/>
                        </a:spcAft>
                      </a:pPr>
                      <a:r>
                        <a:rPr lang="en-US" sz="1400" i="1" kern="1400">
                          <a:solidFill>
                            <a:srgbClr val="663300"/>
                          </a:solidFill>
                          <a:latin typeface="Arial"/>
                        </a:rPr>
                        <a:t>Permanent Pasture and Rangeland</a:t>
                      </a:r>
                      <a:endParaRPr lang="en-US" sz="1800" kern="1400">
                        <a:solidFill>
                          <a:srgbClr val="000000"/>
                        </a:solidFill>
                        <a:latin typeface="Times New Roman"/>
                      </a:endParaRPr>
                    </a:p>
                  </a:txBody>
                  <a:tcPr marL="9525" marR="9525" marT="9525" marB="0" anchor="b">
                    <a:lnL>
                      <a:noFill/>
                    </a:lnL>
                    <a:lnR>
                      <a:noFill/>
                    </a:lnR>
                    <a:lnT>
                      <a:noFill/>
                    </a:lnT>
                    <a:lnB>
                      <a:noFill/>
                    </a:lnB>
                  </a:tcPr>
                </a:tc>
                <a:tc>
                  <a:txBody>
                    <a:bodyPr/>
                    <a:lstStyle/>
                    <a:p>
                      <a:pPr marR="0" indent="0" algn="r" rtl="0">
                        <a:spcBef>
                          <a:spcPts val="0"/>
                        </a:spcBef>
                        <a:spcAft>
                          <a:spcPts val="1400"/>
                        </a:spcAft>
                      </a:pPr>
                      <a:r>
                        <a:rPr lang="en-US" sz="1400" i="1" kern="1400" dirty="0">
                          <a:solidFill>
                            <a:srgbClr val="663300"/>
                          </a:solidFill>
                          <a:latin typeface="Arial"/>
                        </a:rPr>
                        <a:t> 1,065,814 </a:t>
                      </a:r>
                      <a:endParaRPr lang="en-US" sz="1800" kern="1400" dirty="0">
                        <a:solidFill>
                          <a:srgbClr val="000000"/>
                        </a:solidFill>
                        <a:latin typeface="Times New Roman"/>
                      </a:endParaRPr>
                    </a:p>
                  </a:txBody>
                  <a:tcPr marL="9525" marR="9525" marT="9525" marB="0" anchor="b">
                    <a:lnL>
                      <a:noFill/>
                    </a:lnL>
                    <a:lnR>
                      <a:noFill/>
                    </a:lnR>
                    <a:lnT>
                      <a:noFill/>
                    </a:lnT>
                    <a:lnB>
                      <a:noFill/>
                    </a:lnB>
                  </a:tcPr>
                </a:tc>
              </a:tr>
              <a:tr h="126352">
                <a:tc>
                  <a:txBody>
                    <a:bodyPr/>
                    <a:lstStyle/>
                    <a:p>
                      <a:pPr marR="0" indent="0" algn="l" rtl="0">
                        <a:spcBef>
                          <a:spcPts val="0"/>
                        </a:spcBef>
                        <a:spcAft>
                          <a:spcPts val="1400"/>
                        </a:spcAft>
                      </a:pPr>
                      <a:r>
                        <a:rPr lang="en-US" sz="1400" i="1" kern="1400" dirty="0">
                          <a:solidFill>
                            <a:srgbClr val="663300"/>
                          </a:solidFill>
                          <a:latin typeface="Arial"/>
                        </a:rPr>
                        <a:t>Farm Buildings, Roads, etc.</a:t>
                      </a:r>
                      <a:endParaRPr lang="en-US" sz="1800" kern="1400" dirty="0">
                        <a:solidFill>
                          <a:srgbClr val="000000"/>
                        </a:solidFill>
                        <a:latin typeface="Times New Roman"/>
                      </a:endParaRPr>
                    </a:p>
                  </a:txBody>
                  <a:tcPr marL="9525" marR="9525" marT="9525" marB="0" anchor="b">
                    <a:lnL>
                      <a:noFill/>
                    </a:lnL>
                    <a:lnR>
                      <a:noFill/>
                    </a:lnR>
                    <a:lnT>
                      <a:noFill/>
                    </a:lnT>
                    <a:lnB>
                      <a:noFill/>
                    </a:lnB>
                  </a:tcPr>
                </a:tc>
                <a:tc>
                  <a:txBody>
                    <a:bodyPr/>
                    <a:lstStyle/>
                    <a:p>
                      <a:pPr marR="0" indent="0" algn="r" rtl="0">
                        <a:spcBef>
                          <a:spcPts val="0"/>
                        </a:spcBef>
                        <a:spcAft>
                          <a:spcPts val="1400"/>
                        </a:spcAft>
                      </a:pPr>
                      <a:r>
                        <a:rPr lang="en-US" sz="1400" i="1" kern="1400" dirty="0">
                          <a:solidFill>
                            <a:srgbClr val="663300"/>
                          </a:solidFill>
                          <a:latin typeface="Arial"/>
                        </a:rPr>
                        <a:t>1,088,497 </a:t>
                      </a:r>
                      <a:endParaRPr lang="en-US" sz="1800" kern="1400" dirty="0">
                        <a:solidFill>
                          <a:srgbClr val="000000"/>
                        </a:solidFill>
                        <a:latin typeface="Times New Roman"/>
                      </a:endParaRPr>
                    </a:p>
                  </a:txBody>
                  <a:tcPr marL="9525" marR="9525" marT="9525" marB="0" anchor="b">
                    <a:lnL>
                      <a:noFill/>
                    </a:lnL>
                    <a:lnR>
                      <a:noFill/>
                    </a:lnR>
                    <a:lnT>
                      <a:noFill/>
                    </a:lnT>
                    <a:lnB>
                      <a:noFill/>
                    </a:lnB>
                  </a:tcPr>
                </a:tc>
              </a:tr>
              <a:tr h="126352">
                <a:tc>
                  <a:txBody>
                    <a:bodyPr/>
                    <a:lstStyle/>
                    <a:p>
                      <a:pPr marR="0" indent="0" algn="l" rtl="0">
                        <a:spcBef>
                          <a:spcPts val="0"/>
                        </a:spcBef>
                        <a:spcAft>
                          <a:spcPts val="1400"/>
                        </a:spcAft>
                      </a:pPr>
                      <a:r>
                        <a:rPr lang="en-US" sz="1400" i="1" kern="1400" dirty="0">
                          <a:solidFill>
                            <a:srgbClr val="663300"/>
                          </a:solidFill>
                          <a:latin typeface="Arial"/>
                        </a:rPr>
                        <a:t>All Land in Farms</a:t>
                      </a:r>
                      <a:endParaRPr lang="en-US" sz="1800" kern="1400" dirty="0">
                        <a:solidFill>
                          <a:srgbClr val="000000"/>
                        </a:solidFill>
                        <a:latin typeface="Times New Roman"/>
                      </a:endParaRPr>
                    </a:p>
                  </a:txBody>
                  <a:tcPr marL="9525" marR="9525" marT="9525" marB="0" anchor="b">
                    <a:lnL>
                      <a:noFill/>
                    </a:lnL>
                    <a:lnR>
                      <a:noFill/>
                    </a:lnR>
                    <a:lnT>
                      <a:noFill/>
                    </a:lnT>
                    <a:lnB>
                      <a:noFill/>
                    </a:lnB>
                  </a:tcPr>
                </a:tc>
                <a:tc>
                  <a:txBody>
                    <a:bodyPr/>
                    <a:lstStyle/>
                    <a:p>
                      <a:pPr marR="0" indent="0" algn="r" rtl="0">
                        <a:spcBef>
                          <a:spcPts val="0"/>
                        </a:spcBef>
                        <a:spcAft>
                          <a:spcPts val="1400"/>
                        </a:spcAft>
                      </a:pPr>
                      <a:r>
                        <a:rPr lang="en-US" sz="1400" i="1" kern="1400" dirty="0">
                          <a:solidFill>
                            <a:srgbClr val="663300"/>
                          </a:solidFill>
                          <a:latin typeface="Arial"/>
                        </a:rPr>
                        <a:t>15,190,804 </a:t>
                      </a:r>
                      <a:endParaRPr lang="en-US" sz="1800" kern="1400" dirty="0">
                        <a:solidFill>
                          <a:srgbClr val="000000"/>
                        </a:solidFill>
                        <a:latin typeface="Times New Roman"/>
                      </a:endParaRPr>
                    </a:p>
                  </a:txBody>
                  <a:tcPr marL="9525" marR="9525" marT="9525" marB="0" anchor="b">
                    <a:lnL>
                      <a:noFill/>
                    </a:lnL>
                    <a:lnR>
                      <a:noFill/>
                    </a:lnR>
                    <a:lnT>
                      <a:noFill/>
                    </a:lnT>
                    <a:lnB>
                      <a:noFill/>
                    </a:lnB>
                  </a:tcPr>
                </a:tc>
              </a:tr>
            </a:tbl>
          </a:graphicData>
        </a:graphic>
      </p:graphicFrame>
      <p:pic>
        <p:nvPicPr>
          <p:cNvPr id="3" name="Picture 19" descr="Percent Farmland by County Legend"/>
          <p:cNvPicPr>
            <a:picLocks noChangeAspect="1" noChangeArrowheads="1"/>
          </p:cNvPicPr>
          <p:nvPr/>
        </p:nvPicPr>
        <p:blipFill>
          <a:blip r:embed="rId4" cstate="screen"/>
          <a:srcRect/>
          <a:stretch>
            <a:fillRect/>
          </a:stretch>
        </p:blipFill>
        <p:spPr bwMode="auto">
          <a:xfrm>
            <a:off x="285750" y="5087761"/>
            <a:ext cx="285750" cy="768350"/>
          </a:xfrm>
          <a:prstGeom prst="rect">
            <a:avLst/>
          </a:prstGeom>
          <a:noFill/>
          <a:ln w="9525" algn="in">
            <a:noFill/>
            <a:miter lim="800000"/>
            <a:headEnd/>
            <a:tailEnd/>
          </a:ln>
          <a:effectLst/>
        </p:spPr>
      </p:pic>
      <p:sp>
        <p:nvSpPr>
          <p:cNvPr id="12308" name="Text Box 20"/>
          <p:cNvSpPr txBox="1">
            <a:spLocks noChangeArrowheads="1"/>
          </p:cNvSpPr>
          <p:nvPr/>
        </p:nvSpPr>
        <p:spPr bwMode="auto">
          <a:xfrm>
            <a:off x="257175" y="4511675"/>
            <a:ext cx="1114425" cy="5429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Cropland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as Percent of Total Land Cover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309" name="Group 21"/>
          <p:cNvGrpSpPr>
            <a:grpSpLocks/>
          </p:cNvGrpSpPr>
          <p:nvPr/>
        </p:nvGrpSpPr>
        <p:grpSpPr bwMode="auto">
          <a:xfrm>
            <a:off x="609600" y="5029200"/>
            <a:ext cx="914400" cy="762000"/>
            <a:chOff x="108956475" y="110721775"/>
            <a:chExt cx="914400" cy="762001"/>
          </a:xfrm>
        </p:grpSpPr>
        <p:sp>
          <p:nvSpPr>
            <p:cNvPr id="12310" name="Text Box 22"/>
            <p:cNvSpPr txBox="1">
              <a:spLocks noChangeArrowheads="1"/>
            </p:cNvSpPr>
            <p:nvPr/>
          </p:nvSpPr>
          <p:spPr bwMode="auto">
            <a:xfrm>
              <a:off x="108956475" y="110721775"/>
              <a:ext cx="685800" cy="15240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0% - 15%</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11" name="Text Box 23"/>
            <p:cNvSpPr txBox="1">
              <a:spLocks noChangeArrowheads="1"/>
            </p:cNvSpPr>
            <p:nvPr/>
          </p:nvSpPr>
          <p:spPr bwMode="auto">
            <a:xfrm>
              <a:off x="108956475" y="110874175"/>
              <a:ext cx="685800" cy="15240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16% - 30%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12" name="Text Box 24"/>
            <p:cNvSpPr txBox="1">
              <a:spLocks noChangeArrowheads="1"/>
            </p:cNvSpPr>
            <p:nvPr/>
          </p:nvSpPr>
          <p:spPr bwMode="auto">
            <a:xfrm>
              <a:off x="108956475" y="111342489"/>
              <a:ext cx="914400" cy="141287"/>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61% - 84%</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13" name="Text Box 25"/>
            <p:cNvSpPr txBox="1">
              <a:spLocks noChangeArrowheads="1"/>
            </p:cNvSpPr>
            <p:nvPr/>
          </p:nvSpPr>
          <p:spPr bwMode="auto">
            <a:xfrm>
              <a:off x="108956475" y="111029750"/>
              <a:ext cx="762000" cy="149225"/>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31% - 45%</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14" name="Text Box 26"/>
            <p:cNvSpPr txBox="1">
              <a:spLocks noChangeArrowheads="1"/>
            </p:cNvSpPr>
            <p:nvPr/>
          </p:nvSpPr>
          <p:spPr bwMode="auto">
            <a:xfrm>
              <a:off x="108956475" y="111185325"/>
              <a:ext cx="838200" cy="146051"/>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46% - 60%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Specialty Crops</a:t>
            </a:r>
            <a:endParaRPr lang="en-US" dirty="0"/>
          </a:p>
        </p:txBody>
      </p:sp>
      <p:sp>
        <p:nvSpPr>
          <p:cNvPr id="3" name="Content Placeholder 2"/>
          <p:cNvSpPr>
            <a:spLocks noGrp="1"/>
          </p:cNvSpPr>
          <p:nvPr>
            <p:ph idx="1"/>
          </p:nvPr>
        </p:nvSpPr>
        <p:spPr>
          <a:xfrm>
            <a:off x="4114800" y="1752600"/>
            <a:ext cx="4800600" cy="4525963"/>
          </a:xfrm>
        </p:spPr>
        <p:txBody>
          <a:bodyPr>
            <a:normAutofit/>
          </a:bodyPr>
          <a:lstStyle/>
          <a:p>
            <a:r>
              <a:rPr lang="en-US" sz="2200" dirty="0" smtClean="0"/>
              <a:t>Farming of specialty crops – in most cases, </a:t>
            </a:r>
            <a:r>
              <a:rPr lang="en-US" sz="2200" i="1" dirty="0" smtClean="0"/>
              <a:t>the food we eat</a:t>
            </a:r>
            <a:r>
              <a:rPr lang="en-US" sz="2200" dirty="0" smtClean="0"/>
              <a:t> – accounts for just 400,000 acres or 4% of total cropland.</a:t>
            </a:r>
          </a:p>
          <a:p>
            <a:r>
              <a:rPr lang="en-US" sz="2200" dirty="0" smtClean="0"/>
              <a:t>Wisconsin ranks first nationally in the production of cranberries, ginseng and snap beans for processing and second in the production of carrots for processing and sweet corn for processing.</a:t>
            </a:r>
          </a:p>
        </p:txBody>
      </p:sp>
      <p:pic>
        <p:nvPicPr>
          <p:cNvPr id="73729" name="Picture 1"/>
          <p:cNvPicPr>
            <a:picLocks noChangeAspect="1" noChangeArrowheads="1"/>
          </p:cNvPicPr>
          <p:nvPr/>
        </p:nvPicPr>
        <p:blipFill>
          <a:blip r:embed="rId3" cstate="screen"/>
          <a:srcRect/>
          <a:stretch>
            <a:fillRect/>
          </a:stretch>
        </p:blipFill>
        <p:spPr bwMode="auto">
          <a:xfrm>
            <a:off x="609600" y="2667000"/>
            <a:ext cx="3182113" cy="3124200"/>
          </a:xfrm>
          <a:prstGeom prst="rect">
            <a:avLst/>
          </a:prstGeom>
          <a:noFill/>
          <a:ln w="9525" algn="in">
            <a:noFill/>
            <a:miter lim="800000"/>
            <a:headEnd/>
            <a:tailEnd/>
          </a:ln>
          <a:effectLst/>
        </p:spPr>
      </p:pic>
      <p:sp>
        <p:nvSpPr>
          <p:cNvPr id="5" name="TextBox 4"/>
          <p:cNvSpPr txBox="1"/>
          <p:nvPr/>
        </p:nvSpPr>
        <p:spPr>
          <a:xfrm>
            <a:off x="990601" y="1752600"/>
            <a:ext cx="2438400" cy="830997"/>
          </a:xfrm>
          <a:prstGeom prst="rect">
            <a:avLst/>
          </a:prstGeom>
          <a:solidFill>
            <a:schemeClr val="bg1"/>
          </a:solidFill>
        </p:spPr>
        <p:txBody>
          <a:bodyPr wrap="square" rtlCol="0">
            <a:spAutoFit/>
          </a:bodyPr>
          <a:lstStyle/>
          <a:p>
            <a:pPr algn="ctr"/>
            <a:r>
              <a:rPr lang="en-US" sz="2400" dirty="0" smtClean="0"/>
              <a:t>Specialty Crops by Acreage, 2007</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Specialty Ag Map"/>
          <p:cNvPicPr>
            <a:picLocks noChangeAspect="1" noChangeArrowheads="1"/>
          </p:cNvPicPr>
          <p:nvPr/>
        </p:nvPicPr>
        <p:blipFill>
          <a:blip r:embed="rId3" cstate="screen"/>
          <a:srcRect l="2335" t="10443" r="3568" b="11125"/>
          <a:stretch>
            <a:fillRect/>
          </a:stretch>
        </p:blipFill>
        <p:spPr bwMode="auto">
          <a:xfrm>
            <a:off x="228600" y="685800"/>
            <a:ext cx="5105400" cy="5508034"/>
          </a:xfrm>
          <a:prstGeom prst="rect">
            <a:avLst/>
          </a:prstGeom>
          <a:noFill/>
          <a:ln w="9525" algn="in">
            <a:noFill/>
            <a:miter lim="800000"/>
            <a:headEnd/>
            <a:tailEnd/>
          </a:ln>
          <a:effectLst/>
        </p:spPr>
      </p:pic>
      <p:pic>
        <p:nvPicPr>
          <p:cNvPr id="80900" name="Picture 4" descr="Specialty Ag Map Legend"/>
          <p:cNvPicPr>
            <a:picLocks noChangeAspect="1" noChangeArrowheads="1"/>
          </p:cNvPicPr>
          <p:nvPr/>
        </p:nvPicPr>
        <p:blipFill>
          <a:blip r:embed="rId4" cstate="screen"/>
          <a:srcRect/>
          <a:stretch>
            <a:fillRect/>
          </a:stretch>
        </p:blipFill>
        <p:spPr bwMode="auto">
          <a:xfrm>
            <a:off x="304800" y="6024563"/>
            <a:ext cx="285750" cy="100012"/>
          </a:xfrm>
          <a:prstGeom prst="rect">
            <a:avLst/>
          </a:prstGeom>
          <a:noFill/>
          <a:ln w="9525" algn="in">
            <a:noFill/>
            <a:miter lim="800000"/>
            <a:headEnd/>
            <a:tailEnd/>
          </a:ln>
          <a:effectLst/>
        </p:spPr>
      </p:pic>
      <p:pic>
        <p:nvPicPr>
          <p:cNvPr id="80901" name="Picture 5" descr="Specialty Ag Map Legend"/>
          <p:cNvPicPr>
            <a:picLocks noChangeAspect="1" noChangeArrowheads="1"/>
          </p:cNvPicPr>
          <p:nvPr/>
        </p:nvPicPr>
        <p:blipFill>
          <a:blip r:embed="rId5" cstate="screen"/>
          <a:srcRect/>
          <a:stretch>
            <a:fillRect/>
          </a:stretch>
        </p:blipFill>
        <p:spPr bwMode="auto">
          <a:xfrm>
            <a:off x="381000" y="4343400"/>
            <a:ext cx="196850" cy="600075"/>
          </a:xfrm>
          <a:prstGeom prst="rect">
            <a:avLst/>
          </a:prstGeom>
          <a:noFill/>
          <a:ln w="9525" algn="in">
            <a:noFill/>
            <a:miter lim="800000"/>
            <a:headEnd/>
            <a:tailEnd/>
          </a:ln>
          <a:effectLst/>
        </p:spPr>
      </p:pic>
      <p:sp>
        <p:nvSpPr>
          <p:cNvPr id="80903" name="Text Box 7"/>
          <p:cNvSpPr txBox="1">
            <a:spLocks noChangeArrowheads="1"/>
          </p:cNvSpPr>
          <p:nvPr/>
        </p:nvSpPr>
        <p:spPr bwMode="auto">
          <a:xfrm>
            <a:off x="304800" y="3848100"/>
            <a:ext cx="571500" cy="48577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Percent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of Total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Cropland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04" name="Text Box 8"/>
          <p:cNvSpPr txBox="1">
            <a:spLocks noChangeArrowheads="1"/>
          </p:cNvSpPr>
          <p:nvPr/>
        </p:nvSpPr>
        <p:spPr bwMode="auto">
          <a:xfrm>
            <a:off x="533400" y="5981700"/>
            <a:ext cx="990600" cy="190500"/>
          </a:xfrm>
          <a:prstGeom prst="rect">
            <a:avLst/>
          </a:prstGeom>
          <a:solidFill>
            <a:srgbClr val="FFFFFF"/>
          </a:solid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00"/>
                </a:solidFill>
                <a:effectLst/>
                <a:latin typeface="Arial" pitchFamily="34" charset="0"/>
                <a:cs typeface="Arial" pitchFamily="34" charset="0"/>
              </a:rPr>
              <a:t>Viticultural</a:t>
            </a:r>
            <a:r>
              <a:rPr kumimoji="0" lang="en-US" sz="900" b="0" i="0" u="none" strike="noStrike" cap="none" normalizeH="0" baseline="0" dirty="0" smtClean="0">
                <a:ln>
                  <a:noFill/>
                </a:ln>
                <a:solidFill>
                  <a:srgbClr val="000000"/>
                </a:solidFill>
                <a:effectLst/>
                <a:latin typeface="Arial" pitchFamily="34" charset="0"/>
                <a:cs typeface="Arial" pitchFamily="34" charset="0"/>
              </a:rPr>
              <a:t> Area</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0905" name="Picture 9" descr="Specialty Ag Map Legend"/>
          <p:cNvPicPr>
            <a:picLocks noChangeAspect="1" noChangeArrowheads="1"/>
          </p:cNvPicPr>
          <p:nvPr/>
        </p:nvPicPr>
        <p:blipFill>
          <a:blip r:embed="rId6" cstate="screen"/>
          <a:srcRect/>
          <a:stretch>
            <a:fillRect/>
          </a:stretch>
        </p:blipFill>
        <p:spPr bwMode="auto">
          <a:xfrm>
            <a:off x="290513" y="5867400"/>
            <a:ext cx="285750" cy="125413"/>
          </a:xfrm>
          <a:prstGeom prst="rect">
            <a:avLst/>
          </a:prstGeom>
          <a:noFill/>
          <a:ln w="9525" algn="in">
            <a:noFill/>
            <a:miter lim="800000"/>
            <a:headEnd/>
            <a:tailEnd/>
          </a:ln>
          <a:effectLst/>
        </p:spPr>
      </p:pic>
      <p:pic>
        <p:nvPicPr>
          <p:cNvPr id="80906" name="Picture 10" descr="Specialty Ag Map Legend CSA per County"/>
          <p:cNvPicPr>
            <a:picLocks noChangeAspect="1" noChangeArrowheads="1"/>
          </p:cNvPicPr>
          <p:nvPr/>
        </p:nvPicPr>
        <p:blipFill>
          <a:blip r:embed="rId7" cstate="screen"/>
          <a:srcRect/>
          <a:stretch>
            <a:fillRect/>
          </a:stretch>
        </p:blipFill>
        <p:spPr bwMode="auto">
          <a:xfrm>
            <a:off x="333375" y="5353050"/>
            <a:ext cx="171450" cy="542925"/>
          </a:xfrm>
          <a:prstGeom prst="rect">
            <a:avLst/>
          </a:prstGeom>
          <a:noFill/>
          <a:ln w="9525" algn="in">
            <a:noFill/>
            <a:miter lim="800000"/>
            <a:headEnd/>
            <a:tailEnd/>
          </a:ln>
          <a:effectLst/>
        </p:spPr>
      </p:pic>
      <p:sp>
        <p:nvSpPr>
          <p:cNvPr id="80907" name="Text Box 11"/>
          <p:cNvSpPr txBox="1">
            <a:spLocks noChangeArrowheads="1"/>
          </p:cNvSpPr>
          <p:nvPr/>
        </p:nvSpPr>
        <p:spPr bwMode="auto">
          <a:xfrm>
            <a:off x="304800" y="5038725"/>
            <a:ext cx="628650" cy="3937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CSAs per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County</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80908" name="Text Box 12"/>
          <p:cNvSpPr txBox="1">
            <a:spLocks noChangeArrowheads="1"/>
          </p:cNvSpPr>
          <p:nvPr/>
        </p:nvSpPr>
        <p:spPr bwMode="auto">
          <a:xfrm>
            <a:off x="533400" y="5353050"/>
            <a:ext cx="57150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80909" name="Text Box 13"/>
          <p:cNvSpPr txBox="1">
            <a:spLocks noChangeArrowheads="1"/>
          </p:cNvSpPr>
          <p:nvPr/>
        </p:nvSpPr>
        <p:spPr bwMode="auto">
          <a:xfrm>
            <a:off x="533400" y="5467350"/>
            <a:ext cx="57150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2 - 3</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80910" name="Text Box 14"/>
          <p:cNvSpPr txBox="1">
            <a:spLocks noChangeArrowheads="1"/>
          </p:cNvSpPr>
          <p:nvPr/>
        </p:nvSpPr>
        <p:spPr bwMode="auto">
          <a:xfrm>
            <a:off x="533400" y="5829300"/>
            <a:ext cx="838200" cy="19050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Farmers’ Market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11" name="Text Box 15"/>
          <p:cNvSpPr txBox="1">
            <a:spLocks noChangeArrowheads="1"/>
          </p:cNvSpPr>
          <p:nvPr/>
        </p:nvSpPr>
        <p:spPr bwMode="auto">
          <a:xfrm>
            <a:off x="533400" y="5591175"/>
            <a:ext cx="57150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4 - 6</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80912" name="Text Box 16"/>
          <p:cNvSpPr txBox="1">
            <a:spLocks noChangeArrowheads="1"/>
          </p:cNvSpPr>
          <p:nvPr/>
        </p:nvSpPr>
        <p:spPr bwMode="auto">
          <a:xfrm>
            <a:off x="533400" y="5724525"/>
            <a:ext cx="57150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7 - 13</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80913" name="Text Box 17"/>
          <p:cNvSpPr txBox="1">
            <a:spLocks noChangeArrowheads="1"/>
          </p:cNvSpPr>
          <p:nvPr/>
        </p:nvSpPr>
        <p:spPr bwMode="auto">
          <a:xfrm>
            <a:off x="635000" y="4314825"/>
            <a:ext cx="51435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 - 1%</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80914" name="Text Box 18"/>
          <p:cNvSpPr txBox="1">
            <a:spLocks noChangeArrowheads="1"/>
          </p:cNvSpPr>
          <p:nvPr/>
        </p:nvSpPr>
        <p:spPr bwMode="auto">
          <a:xfrm>
            <a:off x="635000" y="4438650"/>
            <a:ext cx="51435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 - 3%</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80915" name="Text Box 19"/>
          <p:cNvSpPr txBox="1">
            <a:spLocks noChangeArrowheads="1"/>
          </p:cNvSpPr>
          <p:nvPr/>
        </p:nvSpPr>
        <p:spPr bwMode="auto">
          <a:xfrm>
            <a:off x="635000" y="4814888"/>
            <a:ext cx="660400" cy="214312"/>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15% - 35%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16" name="Text Box 20"/>
          <p:cNvSpPr txBox="1">
            <a:spLocks noChangeArrowheads="1"/>
          </p:cNvSpPr>
          <p:nvPr/>
        </p:nvSpPr>
        <p:spPr bwMode="auto">
          <a:xfrm>
            <a:off x="635000" y="4557713"/>
            <a:ext cx="51435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4% - 7%</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80917" name="Text Box 21"/>
          <p:cNvSpPr txBox="1">
            <a:spLocks noChangeArrowheads="1"/>
          </p:cNvSpPr>
          <p:nvPr/>
        </p:nvSpPr>
        <p:spPr bwMode="auto">
          <a:xfrm>
            <a:off x="635000" y="4681538"/>
            <a:ext cx="514350" cy="1714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8% - 14%</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a:xfrm>
            <a:off x="2514600" y="609600"/>
            <a:ext cx="6172200" cy="1143000"/>
          </a:xfrm>
        </p:spPr>
        <p:txBody>
          <a:bodyPr/>
          <a:lstStyle/>
          <a:p>
            <a:r>
              <a:rPr lang="en-US" dirty="0" smtClean="0"/>
              <a:t>Specialty Crops</a:t>
            </a:r>
            <a:endParaRPr lang="en-US" dirty="0"/>
          </a:p>
        </p:txBody>
      </p:sp>
      <p:sp>
        <p:nvSpPr>
          <p:cNvPr id="3" name="Content Placeholder 2"/>
          <p:cNvSpPr>
            <a:spLocks noGrp="1"/>
          </p:cNvSpPr>
          <p:nvPr>
            <p:ph idx="1"/>
          </p:nvPr>
        </p:nvSpPr>
        <p:spPr>
          <a:xfrm>
            <a:off x="5105400" y="1752600"/>
            <a:ext cx="4038600" cy="4525963"/>
          </a:xfrm>
        </p:spPr>
        <p:txBody>
          <a:bodyPr>
            <a:normAutofit/>
          </a:bodyPr>
          <a:lstStyle/>
          <a:p>
            <a:r>
              <a:rPr lang="en-US" sz="2200" dirty="0" smtClean="0"/>
              <a:t>Wisconsin has experienced growth in farmers’ markets, CSAs, and other direct farm-to-consumer sales.</a:t>
            </a:r>
          </a:p>
          <a:p>
            <a:r>
              <a:rPr lang="en-US" sz="2200" dirty="0" smtClean="0"/>
              <a:t>There are significant barriers to growing and marketing specialty crops: 	     </a:t>
            </a:r>
          </a:p>
          <a:p>
            <a:pPr lvl="1"/>
            <a:r>
              <a:rPr lang="en-US" sz="2200" dirty="0" smtClean="0"/>
              <a:t>start-up costs, 	         </a:t>
            </a:r>
          </a:p>
          <a:p>
            <a:pPr lvl="1"/>
            <a:r>
              <a:rPr lang="en-US" sz="2200" dirty="0" smtClean="0"/>
              <a:t>lack of processing facilities, </a:t>
            </a:r>
          </a:p>
          <a:p>
            <a:pPr lvl="1"/>
            <a:r>
              <a:rPr lang="en-US" sz="2200" dirty="0" smtClean="0"/>
              <a:t>need for collection, distribution and storage sites.</a:t>
            </a:r>
            <a:endParaRPr lang="en-US"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NOP_organic_UW_081810_brown"/>
          <p:cNvPicPr>
            <a:picLocks noChangeAspect="1" noChangeArrowheads="1"/>
          </p:cNvPicPr>
          <p:nvPr/>
        </p:nvPicPr>
        <p:blipFill>
          <a:blip r:embed="rId3" cstate="screen"/>
          <a:srcRect/>
          <a:stretch>
            <a:fillRect/>
          </a:stretch>
        </p:blipFill>
        <p:spPr bwMode="auto">
          <a:xfrm>
            <a:off x="381000" y="685800"/>
            <a:ext cx="5086185" cy="5486400"/>
          </a:xfrm>
          <a:prstGeom prst="rect">
            <a:avLst/>
          </a:prstGeom>
          <a:noFill/>
          <a:ln w="9525" algn="in">
            <a:noFill/>
            <a:miter lim="800000"/>
            <a:headEnd/>
            <a:tailEnd/>
          </a:ln>
          <a:effectLst/>
        </p:spPr>
      </p:pic>
      <p:sp>
        <p:nvSpPr>
          <p:cNvPr id="21" name="Rectangle 14"/>
          <p:cNvSpPr>
            <a:spLocks noChangeArrowheads="1"/>
          </p:cNvSpPr>
          <p:nvPr/>
        </p:nvSpPr>
        <p:spPr bwMode="auto">
          <a:xfrm>
            <a:off x="304800" y="5638800"/>
            <a:ext cx="1524000" cy="609600"/>
          </a:xfrm>
          <a:prstGeom prst="rect">
            <a:avLst/>
          </a:prstGeom>
          <a:solidFill>
            <a:srgbClr val="FFFFFF"/>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 name="Content Placeholder 2"/>
          <p:cNvSpPr>
            <a:spLocks noGrp="1"/>
          </p:cNvSpPr>
          <p:nvPr>
            <p:ph idx="1"/>
          </p:nvPr>
        </p:nvSpPr>
        <p:spPr>
          <a:xfrm>
            <a:off x="5257800" y="1752600"/>
            <a:ext cx="3429000" cy="4525963"/>
          </a:xfrm>
        </p:spPr>
        <p:txBody>
          <a:bodyPr>
            <a:normAutofit/>
          </a:bodyPr>
          <a:lstStyle/>
          <a:p>
            <a:r>
              <a:rPr lang="en-US" sz="2200" dirty="0" smtClean="0"/>
              <a:t>Over the last decade, the number of organic farms and acres roughly doubled, while organic product sales increased five-fold.  </a:t>
            </a:r>
          </a:p>
          <a:p>
            <a:r>
              <a:rPr lang="en-US" sz="2200" dirty="0" smtClean="0"/>
              <a:t>In 2007, organic agriculture constituted 1 percent of total farms and acres, and 1.5% of agricultural sales.</a:t>
            </a:r>
            <a:endParaRPr lang="en-US" sz="2200" dirty="0"/>
          </a:p>
        </p:txBody>
      </p:sp>
      <p:sp>
        <p:nvSpPr>
          <p:cNvPr id="1038" name="Rectangle 14"/>
          <p:cNvSpPr>
            <a:spLocks noChangeArrowheads="1"/>
          </p:cNvSpPr>
          <p:nvPr/>
        </p:nvSpPr>
        <p:spPr bwMode="auto">
          <a:xfrm>
            <a:off x="2971800" y="685800"/>
            <a:ext cx="2514600" cy="609600"/>
          </a:xfrm>
          <a:prstGeom prst="rect">
            <a:avLst/>
          </a:prstGeom>
          <a:solidFill>
            <a:srgbClr val="FFFFFF"/>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9" name="Text Box 15"/>
          <p:cNvSpPr txBox="1">
            <a:spLocks noChangeArrowheads="1"/>
          </p:cNvSpPr>
          <p:nvPr/>
        </p:nvSpPr>
        <p:spPr bwMode="auto">
          <a:xfrm>
            <a:off x="457200" y="5562600"/>
            <a:ext cx="1219200" cy="45720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Certified Organic Farms (1,111)</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Text Box 16"/>
          <p:cNvSpPr txBox="1">
            <a:spLocks noChangeArrowheads="1"/>
          </p:cNvSpPr>
          <p:nvPr/>
        </p:nvSpPr>
        <p:spPr bwMode="auto">
          <a:xfrm>
            <a:off x="457200" y="5181600"/>
            <a:ext cx="1371600" cy="53340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Organic Processors/ Handlers (216)</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Oval 17"/>
          <p:cNvSpPr>
            <a:spLocks noChangeArrowheads="1"/>
          </p:cNvSpPr>
          <p:nvPr/>
        </p:nvSpPr>
        <p:spPr bwMode="auto">
          <a:xfrm>
            <a:off x="304800" y="5257800"/>
            <a:ext cx="52387" cy="50800"/>
          </a:xfrm>
          <a:prstGeom prst="ellipse">
            <a:avLst/>
          </a:prstGeom>
          <a:solidFill>
            <a:srgbClr val="267300"/>
          </a:solid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sz="2800"/>
          </a:p>
        </p:txBody>
      </p:sp>
      <p:sp>
        <p:nvSpPr>
          <p:cNvPr id="1042" name="Rectangle 18"/>
          <p:cNvSpPr>
            <a:spLocks noChangeArrowheads="1"/>
          </p:cNvSpPr>
          <p:nvPr/>
        </p:nvSpPr>
        <p:spPr bwMode="auto">
          <a:xfrm>
            <a:off x="304800" y="5638800"/>
            <a:ext cx="49212" cy="46038"/>
          </a:xfrm>
          <a:prstGeom prst="rect">
            <a:avLst/>
          </a:prstGeom>
          <a:solidFill>
            <a:srgbClr val="663300"/>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2800"/>
          </a:p>
        </p:txBody>
      </p:sp>
      <p:sp>
        <p:nvSpPr>
          <p:cNvPr id="2" name="Title 1"/>
          <p:cNvSpPr>
            <a:spLocks noGrp="1"/>
          </p:cNvSpPr>
          <p:nvPr>
            <p:ph type="title"/>
          </p:nvPr>
        </p:nvSpPr>
        <p:spPr>
          <a:xfrm>
            <a:off x="2667000" y="609600"/>
            <a:ext cx="6019800" cy="1143000"/>
          </a:xfrm>
        </p:spPr>
        <p:txBody>
          <a:bodyPr/>
          <a:lstStyle/>
          <a:p>
            <a:r>
              <a:rPr lang="en-US" dirty="0" smtClean="0"/>
              <a:t>Organic Agriculture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normAutofit/>
          </a:bodyPr>
          <a:lstStyle/>
          <a:p>
            <a:r>
              <a:rPr lang="en-US" dirty="0" smtClean="0"/>
              <a:t>Organic vs. Conventional Milk Price</a:t>
            </a:r>
            <a:endParaRPr lang="en-US" dirty="0"/>
          </a:p>
        </p:txBody>
      </p:sp>
      <p:pic>
        <p:nvPicPr>
          <p:cNvPr id="2057" name="Picture 9"/>
          <p:cNvPicPr>
            <a:picLocks noChangeAspect="1" noChangeArrowheads="1"/>
          </p:cNvPicPr>
          <p:nvPr/>
        </p:nvPicPr>
        <p:blipFill>
          <a:blip r:embed="rId3" cstate="screen"/>
          <a:srcRect/>
          <a:stretch>
            <a:fillRect/>
          </a:stretch>
        </p:blipFill>
        <p:spPr bwMode="auto">
          <a:xfrm>
            <a:off x="1295400" y="1600200"/>
            <a:ext cx="6705600" cy="4590143"/>
          </a:xfrm>
          <a:prstGeom prst="rect">
            <a:avLst/>
          </a:prstGeom>
          <a:noFill/>
          <a:ln w="9525" cap="flat">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normAutofit/>
          </a:bodyPr>
          <a:lstStyle/>
          <a:p>
            <a:r>
              <a:rPr lang="en-US" dirty="0" smtClean="0"/>
              <a:t>Spatial Expansion of Organic Dairies </a:t>
            </a:r>
            <a:endParaRPr lang="en-US" dirty="0"/>
          </a:p>
        </p:txBody>
      </p:sp>
      <p:pic>
        <p:nvPicPr>
          <p:cNvPr id="3088" name="Picture 16"/>
          <p:cNvPicPr>
            <a:picLocks noChangeAspect="1" noChangeArrowheads="1"/>
          </p:cNvPicPr>
          <p:nvPr/>
        </p:nvPicPr>
        <p:blipFill>
          <a:blip r:embed="rId3" cstate="screen"/>
          <a:srcRect/>
          <a:stretch>
            <a:fillRect/>
          </a:stretch>
        </p:blipFill>
        <p:spPr bwMode="auto">
          <a:xfrm>
            <a:off x="1981200" y="1676400"/>
            <a:ext cx="5410200" cy="4572000"/>
          </a:xfrm>
          <a:prstGeom prst="rect">
            <a:avLst/>
          </a:prstGeom>
          <a:noFill/>
          <a:ln w="9525">
            <a:noFill/>
            <a:miter lim="800000"/>
            <a:headEnd/>
            <a:tailEnd/>
          </a:ln>
        </p:spPr>
      </p:pic>
      <p:pic>
        <p:nvPicPr>
          <p:cNvPr id="19" name="Picture 16"/>
          <p:cNvPicPr>
            <a:picLocks noChangeAspect="1" noChangeArrowheads="1"/>
          </p:cNvPicPr>
          <p:nvPr/>
        </p:nvPicPr>
        <p:blipFill>
          <a:blip r:embed="rId4" cstate="screen"/>
          <a:srcRect/>
          <a:stretch>
            <a:fillRect/>
          </a:stretch>
        </p:blipFill>
        <p:spPr bwMode="auto">
          <a:xfrm>
            <a:off x="381000" y="4495800"/>
            <a:ext cx="1345406" cy="762000"/>
          </a:xfrm>
          <a:prstGeom prst="rect">
            <a:avLst/>
          </a:prstGeom>
          <a:noFill/>
          <a:ln w="9525">
            <a:noFill/>
            <a:miter lim="800000"/>
            <a:headEnd/>
            <a:tailEnd/>
          </a:ln>
        </p:spPr>
      </p:pic>
      <p:pic>
        <p:nvPicPr>
          <p:cNvPr id="21" name="Picture 16"/>
          <p:cNvPicPr>
            <a:picLocks noChangeAspect="1" noChangeArrowheads="1"/>
          </p:cNvPicPr>
          <p:nvPr/>
        </p:nvPicPr>
        <p:blipFill>
          <a:blip r:embed="rId5" cstate="screen"/>
          <a:srcRect/>
          <a:stretch>
            <a:fillRect/>
          </a:stretch>
        </p:blipFill>
        <p:spPr bwMode="auto">
          <a:xfrm>
            <a:off x="381000" y="5334000"/>
            <a:ext cx="1447800" cy="762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oenergy Map_recolored"/>
          <p:cNvPicPr>
            <a:picLocks noChangeAspect="1" noChangeArrowheads="1"/>
          </p:cNvPicPr>
          <p:nvPr/>
        </p:nvPicPr>
        <p:blipFill>
          <a:blip r:embed="rId3" cstate="screen"/>
          <a:srcRect l="2812" r="3162" b="1559"/>
          <a:stretch>
            <a:fillRect/>
          </a:stretch>
        </p:blipFill>
        <p:spPr bwMode="auto">
          <a:xfrm>
            <a:off x="381000" y="685799"/>
            <a:ext cx="5181600" cy="5576611"/>
          </a:xfrm>
          <a:prstGeom prst="rect">
            <a:avLst/>
          </a:prstGeom>
          <a:noFill/>
          <a:ln w="9525" algn="in">
            <a:noFill/>
            <a:miter lim="800000"/>
            <a:headEnd/>
            <a:tailEnd/>
          </a:ln>
          <a:effectLst/>
        </p:spPr>
      </p:pic>
      <p:sp>
        <p:nvSpPr>
          <p:cNvPr id="4100" name="AutoShape 4"/>
          <p:cNvSpPr>
            <a:spLocks noChangeArrowheads="1"/>
          </p:cNvSpPr>
          <p:nvPr/>
        </p:nvSpPr>
        <p:spPr bwMode="auto">
          <a:xfrm>
            <a:off x="381000" y="5943600"/>
            <a:ext cx="128132" cy="134858"/>
          </a:xfrm>
          <a:prstGeom prst="triangle">
            <a:avLst>
              <a:gd name="adj" fmla="val 50000"/>
            </a:avLst>
          </a:prstGeom>
          <a:solidFill>
            <a:srgbClr val="663300"/>
          </a:solidFill>
          <a:ln w="635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sz="4000"/>
          </a:p>
        </p:txBody>
      </p:sp>
      <p:sp>
        <p:nvSpPr>
          <p:cNvPr id="4102" name="Text Box 6"/>
          <p:cNvSpPr txBox="1">
            <a:spLocks noChangeArrowheads="1"/>
          </p:cNvSpPr>
          <p:nvPr/>
        </p:nvSpPr>
        <p:spPr bwMode="auto">
          <a:xfrm>
            <a:off x="609600" y="5181600"/>
            <a:ext cx="3048000" cy="322263"/>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Biodiesel</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3" name="Text Box 7"/>
          <p:cNvSpPr txBox="1">
            <a:spLocks noChangeArrowheads="1"/>
          </p:cNvSpPr>
          <p:nvPr/>
        </p:nvSpPr>
        <p:spPr bwMode="auto">
          <a:xfrm>
            <a:off x="609600" y="5410200"/>
            <a:ext cx="2819400" cy="34925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Ethanol - Active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4" name="Text Box 8"/>
          <p:cNvSpPr txBox="1">
            <a:spLocks noChangeArrowheads="1"/>
          </p:cNvSpPr>
          <p:nvPr/>
        </p:nvSpPr>
        <p:spPr bwMode="auto">
          <a:xfrm>
            <a:off x="609600" y="5638800"/>
            <a:ext cx="2514600" cy="212725"/>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Ethanol - Stalled</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5" name="Text Box 9"/>
          <p:cNvSpPr txBox="1">
            <a:spLocks noChangeArrowheads="1"/>
          </p:cNvSpPr>
          <p:nvPr/>
        </p:nvSpPr>
        <p:spPr bwMode="auto">
          <a:xfrm>
            <a:off x="609600" y="5867400"/>
            <a:ext cx="2895600" cy="30480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Manure Digester</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6" name="Text Box 10"/>
          <p:cNvSpPr txBox="1">
            <a:spLocks noChangeArrowheads="1"/>
          </p:cNvSpPr>
          <p:nvPr/>
        </p:nvSpPr>
        <p:spPr bwMode="auto">
          <a:xfrm>
            <a:off x="304800" y="4572000"/>
            <a:ext cx="1016366" cy="609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Agricultural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Bioenergy</a:t>
            </a:r>
            <a:r>
              <a:rPr kumimoji="0" lang="en-US" sz="1200" b="0" i="0" u="none" strike="noStrike" cap="none" normalizeH="0" baseline="0" dirty="0" smtClean="0">
                <a:ln>
                  <a:noFill/>
                </a:ln>
                <a:solidFill>
                  <a:srgbClr val="000000"/>
                </a:solidFill>
                <a:effectLst/>
                <a:latin typeface="Arial" pitchFamily="34" charset="0"/>
                <a:cs typeface="Arial" pitchFamily="34" charset="0"/>
              </a:rPr>
              <a:t> Facilities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7" name="Oval 11"/>
          <p:cNvSpPr>
            <a:spLocks noChangeArrowheads="1"/>
          </p:cNvSpPr>
          <p:nvPr/>
        </p:nvSpPr>
        <p:spPr bwMode="auto">
          <a:xfrm>
            <a:off x="381000" y="5486400"/>
            <a:ext cx="138990" cy="157333"/>
          </a:xfrm>
          <a:prstGeom prst="ellipse">
            <a:avLst/>
          </a:prstGeom>
          <a:solidFill>
            <a:srgbClr val="267300"/>
          </a:solidFill>
          <a:ln w="6350"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sz="4000"/>
          </a:p>
        </p:txBody>
      </p:sp>
      <p:sp>
        <p:nvSpPr>
          <p:cNvPr id="4108" name="Oval 12"/>
          <p:cNvSpPr>
            <a:spLocks noChangeArrowheads="1"/>
          </p:cNvSpPr>
          <p:nvPr/>
        </p:nvSpPr>
        <p:spPr bwMode="auto">
          <a:xfrm>
            <a:off x="381000" y="5715000"/>
            <a:ext cx="138990" cy="159832"/>
          </a:xfrm>
          <a:prstGeom prst="ellipse">
            <a:avLst/>
          </a:prstGeom>
          <a:solidFill>
            <a:srgbClr val="FF0000"/>
          </a:solidFill>
          <a:ln w="6350"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sz="4000"/>
          </a:p>
        </p:txBody>
      </p:sp>
      <p:sp>
        <p:nvSpPr>
          <p:cNvPr id="2" name="Title 1"/>
          <p:cNvSpPr>
            <a:spLocks noGrp="1"/>
          </p:cNvSpPr>
          <p:nvPr>
            <p:ph type="title"/>
          </p:nvPr>
        </p:nvSpPr>
        <p:spPr>
          <a:xfrm>
            <a:off x="2667000" y="609600"/>
            <a:ext cx="6019800" cy="1143000"/>
          </a:xfrm>
        </p:spPr>
        <p:txBody>
          <a:bodyPr/>
          <a:lstStyle/>
          <a:p>
            <a:r>
              <a:rPr lang="en-US" dirty="0" smtClean="0"/>
              <a:t>Agricultural </a:t>
            </a:r>
            <a:r>
              <a:rPr lang="en-US" dirty="0" err="1" smtClean="0"/>
              <a:t>Bioenergy</a:t>
            </a:r>
            <a:endParaRPr lang="en-US" dirty="0"/>
          </a:p>
        </p:txBody>
      </p:sp>
      <p:sp>
        <p:nvSpPr>
          <p:cNvPr id="15" name="Rectangle 14"/>
          <p:cNvSpPr/>
          <p:nvPr/>
        </p:nvSpPr>
        <p:spPr>
          <a:xfrm>
            <a:off x="381000" y="5257800"/>
            <a:ext cx="1524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1752600"/>
            <a:ext cx="3505200" cy="4525963"/>
          </a:xfrm>
        </p:spPr>
        <p:txBody>
          <a:bodyPr>
            <a:normAutofit/>
          </a:bodyPr>
          <a:lstStyle/>
          <a:p>
            <a:r>
              <a:rPr lang="en-US" sz="2200" dirty="0" smtClean="0"/>
              <a:t>Corn ethanol and soy-based biodiesel supply 15% of Wisconsin’s annual consumption of 3.2 billion gallons of gasoline and diesel.  </a:t>
            </a:r>
          </a:p>
          <a:p>
            <a:r>
              <a:rPr lang="en-US" sz="2200" dirty="0" smtClean="0"/>
              <a:t>The state has 24 farm-based anaerobic digester systems.</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Wisconsin Agriculture is Changing</a:t>
            </a:r>
            <a:endParaRPr lang="en-US" dirty="0"/>
          </a:p>
        </p:txBody>
      </p:sp>
      <p:sp>
        <p:nvSpPr>
          <p:cNvPr id="3" name="Content Placeholder 2"/>
          <p:cNvSpPr>
            <a:spLocks noGrp="1"/>
          </p:cNvSpPr>
          <p:nvPr>
            <p:ph idx="1"/>
          </p:nvPr>
        </p:nvSpPr>
        <p:spPr>
          <a:xfrm>
            <a:off x="457200" y="1752600"/>
            <a:ext cx="4495800" cy="3962400"/>
          </a:xfrm>
        </p:spPr>
        <p:txBody>
          <a:bodyPr>
            <a:normAutofit/>
          </a:bodyPr>
          <a:lstStyle/>
          <a:p>
            <a:r>
              <a:rPr lang="en-US" sz="3000" dirty="0" smtClean="0"/>
              <a:t>Early Statehood (1848)</a:t>
            </a:r>
          </a:p>
          <a:p>
            <a:pPr lvl="1"/>
            <a:r>
              <a:rPr lang="en-US" sz="2600" dirty="0" smtClean="0"/>
              <a:t>20,000 farms averaged less than 100 acres each</a:t>
            </a:r>
          </a:p>
          <a:p>
            <a:pPr lvl="1">
              <a:defRPr/>
            </a:pPr>
            <a:r>
              <a:rPr lang="en-US" sz="2600" dirty="0" smtClean="0"/>
              <a:t>30,000 residents – 2 out of 3 lived on a farm</a:t>
            </a:r>
          </a:p>
          <a:p>
            <a:pPr lvl="1">
              <a:defRPr/>
            </a:pPr>
            <a:r>
              <a:rPr lang="en-US" sz="2600" dirty="0" smtClean="0"/>
              <a:t>Farm life was difficult</a:t>
            </a:r>
          </a:p>
          <a:p>
            <a:pPr lvl="1"/>
            <a:endParaRPr lang="en-US" dirty="0" smtClean="0"/>
          </a:p>
        </p:txBody>
      </p:sp>
      <p:sp>
        <p:nvSpPr>
          <p:cNvPr id="6" name="Rectangle 5"/>
          <p:cNvSpPr/>
          <p:nvPr/>
        </p:nvSpPr>
        <p:spPr>
          <a:xfrm>
            <a:off x="4648200" y="5562600"/>
            <a:ext cx="3810000" cy="369332"/>
          </a:xfrm>
          <a:prstGeom prst="rect">
            <a:avLst/>
          </a:prstGeom>
        </p:spPr>
        <p:txBody>
          <a:bodyPr wrap="square">
            <a:spAutoFit/>
          </a:bodyPr>
          <a:lstStyle/>
          <a:p>
            <a:pPr algn="r"/>
            <a:r>
              <a:rPr lang="en-US" i="1" dirty="0" smtClean="0"/>
              <a:t>Farm chores in the winter of 1866</a:t>
            </a:r>
            <a:endParaRPr lang="en-US" i="1" dirty="0"/>
          </a:p>
        </p:txBody>
      </p:sp>
      <p:pic>
        <p:nvPicPr>
          <p:cNvPr id="26626" name="Picture 2"/>
          <p:cNvPicPr>
            <a:picLocks noChangeAspect="1" noChangeArrowheads="1"/>
          </p:cNvPicPr>
          <p:nvPr/>
        </p:nvPicPr>
        <p:blipFill>
          <a:blip r:embed="rId3" cstate="screen"/>
          <a:srcRect/>
          <a:stretch>
            <a:fillRect/>
          </a:stretch>
        </p:blipFill>
        <p:spPr bwMode="auto">
          <a:xfrm>
            <a:off x="5257800" y="1905000"/>
            <a:ext cx="3124200" cy="3657600"/>
          </a:xfrm>
          <a:prstGeom prst="rect">
            <a:avLst/>
          </a:prstGeom>
          <a:noFill/>
          <a:ln w="9525">
            <a:noFill/>
            <a:miter lim="800000"/>
            <a:headEnd/>
            <a:tailEnd/>
          </a:ln>
        </p:spPr>
      </p:pic>
      <p:sp>
        <p:nvSpPr>
          <p:cNvPr id="12" name="Text Box 9"/>
          <p:cNvSpPr txBox="1">
            <a:spLocks noChangeArrowheads="1"/>
          </p:cNvSpPr>
          <p:nvPr/>
        </p:nvSpPr>
        <p:spPr bwMode="auto">
          <a:xfrm>
            <a:off x="5257800" y="1905000"/>
            <a:ext cx="2362200"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FFFF"/>
                </a:solidFill>
                <a:effectLst/>
                <a:latin typeface="Arial" pitchFamily="34" charset="0"/>
                <a:cs typeface="Arial" pitchFamily="34" charset="0"/>
              </a:rPr>
              <a:t>Photo courtesy Wisconsin Historical Society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Autofit/>
          </a:bodyPr>
          <a:lstStyle/>
          <a:p>
            <a:r>
              <a:rPr lang="en-US" dirty="0" smtClean="0"/>
              <a:t>Environmental and </a:t>
            </a:r>
            <a:br>
              <a:rPr lang="en-US" dirty="0" smtClean="0"/>
            </a:br>
            <a:r>
              <a:rPr lang="en-US" dirty="0" smtClean="0"/>
              <a:t>Human Health Impacts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Pesticides</a:t>
            </a:r>
            <a:endParaRPr lang="en-US" dirty="0"/>
          </a:p>
        </p:txBody>
      </p:sp>
      <p:graphicFrame>
        <p:nvGraphicFramePr>
          <p:cNvPr id="5" name="Content Placeholder 4"/>
          <p:cNvGraphicFramePr>
            <a:graphicFrameLocks noGrp="1"/>
          </p:cNvGraphicFramePr>
          <p:nvPr>
            <p:ph idx="1"/>
          </p:nvPr>
        </p:nvGraphicFramePr>
        <p:xfrm>
          <a:off x="228600" y="1981200"/>
          <a:ext cx="4724400" cy="4305427"/>
        </p:xfrm>
        <a:graphic>
          <a:graphicData uri="http://schemas.openxmlformats.org/drawingml/2006/table">
            <a:tbl>
              <a:tblPr/>
              <a:tblGrid>
                <a:gridCol w="2514600"/>
                <a:gridCol w="1066800"/>
                <a:gridCol w="152400"/>
                <a:gridCol w="990600"/>
              </a:tblGrid>
              <a:tr h="234861">
                <a:tc>
                  <a:txBody>
                    <a:bodyPr/>
                    <a:lstStyle/>
                    <a:p>
                      <a:pPr marR="0" indent="0" algn="l" rtl="0">
                        <a:lnSpc>
                          <a:spcPct val="75000"/>
                        </a:lnSpc>
                        <a:spcBef>
                          <a:spcPts val="0"/>
                        </a:spcBef>
                        <a:spcAft>
                          <a:spcPts val="0"/>
                        </a:spcAft>
                      </a:pPr>
                      <a:r>
                        <a:rPr lang="en-US" sz="1600" b="1" i="0" kern="1400" dirty="0">
                          <a:solidFill>
                            <a:srgbClr val="663300"/>
                          </a:solidFill>
                          <a:latin typeface="Arial"/>
                        </a:rPr>
                        <a:t>Crop</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lnSpc>
                          <a:spcPct val="75000"/>
                        </a:lnSpc>
                        <a:spcBef>
                          <a:spcPts val="0"/>
                        </a:spcBef>
                        <a:spcAft>
                          <a:spcPts val="0"/>
                        </a:spcAft>
                      </a:pPr>
                      <a:r>
                        <a:rPr lang="en-US" sz="1600" b="1" i="0" kern="1400">
                          <a:solidFill>
                            <a:srgbClr val="663300"/>
                          </a:solidFill>
                          <a:latin typeface="Arial"/>
                        </a:rPr>
                        <a:t>Pounds applied</a:t>
                      </a:r>
                      <a:endParaRPr lang="en-US" sz="2000" i="0" kern="1400">
                        <a:solidFill>
                          <a:srgbClr val="000000"/>
                        </a:solidFill>
                        <a:latin typeface="Times New Roman"/>
                      </a:endParaRPr>
                    </a:p>
                  </a:txBody>
                  <a:tcPr marL="45720" marR="45720" marT="27432" marB="27432" anchor="ctr">
                    <a:lnL>
                      <a:noFill/>
                    </a:lnL>
                    <a:lnR>
                      <a:noFill/>
                    </a:lnR>
                    <a:lnT>
                      <a:noFill/>
                    </a:lnT>
                    <a:lnB w="9525" cap="flat" cmpd="sng" algn="ctr">
                      <a:solidFill>
                        <a:srgbClr val="663300"/>
                      </a:solidFill>
                      <a:prstDash val="solid"/>
                      <a:round/>
                      <a:headEnd type="none" w="med" len="med"/>
                      <a:tailEnd type="none" w="med" len="med"/>
                    </a:lnB>
                    <a:solidFill>
                      <a:srgbClr val="FFFFCC"/>
                    </a:solidFill>
                  </a:tcPr>
                </a:tc>
                <a:tc>
                  <a:txBody>
                    <a:bodyPr/>
                    <a:lstStyle/>
                    <a:p>
                      <a:pPr marR="0" indent="0" algn="ctr" rtl="0">
                        <a:lnSpc>
                          <a:spcPct val="75000"/>
                        </a:lnSpc>
                        <a:spcBef>
                          <a:spcPts val="0"/>
                        </a:spcBef>
                        <a:spcAft>
                          <a:spcPts val="0"/>
                        </a:spcAft>
                      </a:pPr>
                      <a:r>
                        <a:rPr lang="en-US" sz="1600" b="1" i="0" kern="1400">
                          <a:solidFill>
                            <a:srgbClr val="663300"/>
                          </a:solidFill>
                          <a:latin typeface="Arial"/>
                        </a:rPr>
                        <a:t> </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lnSpc>
                          <a:spcPct val="75000"/>
                        </a:lnSpc>
                        <a:spcBef>
                          <a:spcPts val="0"/>
                        </a:spcBef>
                        <a:spcAft>
                          <a:spcPts val="0"/>
                        </a:spcAft>
                      </a:pPr>
                      <a:r>
                        <a:rPr lang="en-US" sz="1600" b="1" i="0" kern="1400">
                          <a:solidFill>
                            <a:srgbClr val="663300"/>
                          </a:solidFill>
                          <a:latin typeface="Arial"/>
                        </a:rPr>
                        <a:t>Pounds </a:t>
                      </a:r>
                      <a:endParaRPr lang="en-US" sz="2000" i="0" kern="1400">
                        <a:solidFill>
                          <a:srgbClr val="000000"/>
                        </a:solidFill>
                        <a:latin typeface="Times New Roman"/>
                      </a:endParaRPr>
                    </a:p>
                    <a:p>
                      <a:pPr marR="0" indent="0" algn="ctr" rtl="0">
                        <a:lnSpc>
                          <a:spcPct val="75000"/>
                        </a:lnSpc>
                        <a:spcBef>
                          <a:spcPts val="0"/>
                        </a:spcBef>
                        <a:spcAft>
                          <a:spcPts val="0"/>
                        </a:spcAft>
                      </a:pPr>
                      <a:r>
                        <a:rPr lang="en-US" sz="1600" b="1" i="0" kern="1400">
                          <a:solidFill>
                            <a:srgbClr val="663300"/>
                          </a:solidFill>
                          <a:latin typeface="Arial"/>
                        </a:rPr>
                        <a:t>per acre</a:t>
                      </a:r>
                      <a:endParaRPr lang="en-US" sz="2000" i="0" kern="1400">
                        <a:solidFill>
                          <a:srgbClr val="000000"/>
                        </a:solidFill>
                        <a:latin typeface="Times New Roman"/>
                      </a:endParaRPr>
                    </a:p>
                  </a:txBody>
                  <a:tcPr marL="45720" marR="45720" marT="27432" marB="27432" anchor="ctr">
                    <a:lnL>
                      <a:noFill/>
                    </a:lnL>
                    <a:lnR>
                      <a:noFill/>
                    </a:lnR>
                    <a:lnT>
                      <a:noFill/>
                    </a:lnT>
                    <a:lnB w="9525" cap="flat" cmpd="sng" algn="ctr">
                      <a:solidFill>
                        <a:srgbClr val="663300"/>
                      </a:solidFill>
                      <a:prstDash val="solid"/>
                      <a:round/>
                      <a:headEnd type="none" w="med" len="med"/>
                      <a:tailEnd type="none" w="med" len="med"/>
                    </a:lnB>
                    <a:solidFill>
                      <a:srgbClr val="FFFFCC"/>
                    </a:solidFill>
                  </a:tcPr>
                </a:tc>
              </a:tr>
              <a:tr h="176454">
                <a:tc>
                  <a:txBody>
                    <a:bodyPr/>
                    <a:lstStyle/>
                    <a:p>
                      <a:pPr marR="0" indent="0" algn="l" rtl="0">
                        <a:spcBef>
                          <a:spcPts val="0"/>
                        </a:spcBef>
                        <a:spcAft>
                          <a:spcPts val="0"/>
                        </a:spcAft>
                      </a:pPr>
                      <a:r>
                        <a:rPr lang="en-US" sz="1600" i="0" kern="1400" dirty="0">
                          <a:solidFill>
                            <a:srgbClr val="663300"/>
                          </a:solidFill>
                          <a:latin typeface="Arial"/>
                        </a:rPr>
                        <a:t>Apples </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163,300</a:t>
                      </a:r>
                      <a:endParaRPr lang="en-US" sz="2000" i="0" kern="1400">
                        <a:solidFill>
                          <a:srgbClr val="000000"/>
                        </a:solidFill>
                        <a:latin typeface="Times New Roman"/>
                      </a:endParaRPr>
                    </a:p>
                  </a:txBody>
                  <a:tcPr marL="45720" marR="45720" marT="27432" marB="27432" anchor="ctr">
                    <a:lnL>
                      <a:noFill/>
                    </a:lnL>
                    <a:lnR>
                      <a:noFill/>
                    </a:lnR>
                    <a:lnT w="9525" cap="flat" cmpd="sng" algn="ctr">
                      <a:solidFill>
                        <a:srgbClr val="663300"/>
                      </a:solidFill>
                      <a:prstDash val="solid"/>
                      <a:round/>
                      <a:headEnd type="none" w="med" len="med"/>
                      <a:tailEnd type="none" w="med" len="med"/>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 </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28</a:t>
                      </a:r>
                      <a:endParaRPr lang="en-US" sz="2000" i="0" kern="1400">
                        <a:solidFill>
                          <a:srgbClr val="000000"/>
                        </a:solidFill>
                        <a:latin typeface="Times New Roman"/>
                      </a:endParaRPr>
                    </a:p>
                  </a:txBody>
                  <a:tcPr marL="45720" marR="45720" marT="27432" marB="27432" anchor="ctr">
                    <a:lnL>
                      <a:noFill/>
                    </a:lnL>
                    <a:lnR>
                      <a:noFill/>
                    </a:lnR>
                    <a:lnT w="9525" cap="flat" cmpd="sng" algn="ctr">
                      <a:solidFill>
                        <a:srgbClr val="663300"/>
                      </a:solidFill>
                      <a:prstDash val="solid"/>
                      <a:round/>
                      <a:headEnd type="none" w="med" len="med"/>
                      <a:tailEnd type="none" w="med" len="med"/>
                    </a:lnT>
                    <a:lnB>
                      <a:noFill/>
                    </a:lnB>
                    <a:solidFill>
                      <a:srgbClr val="FFFFCC"/>
                    </a:solidFill>
                  </a:tcPr>
                </a:tc>
              </a:tr>
              <a:tr h="171691">
                <a:tc>
                  <a:txBody>
                    <a:bodyPr/>
                    <a:lstStyle/>
                    <a:p>
                      <a:pPr marR="0" indent="0" algn="l" rtl="0">
                        <a:spcBef>
                          <a:spcPts val="0"/>
                        </a:spcBef>
                        <a:spcAft>
                          <a:spcPts val="0"/>
                        </a:spcAft>
                      </a:pPr>
                      <a:r>
                        <a:rPr lang="en-US" sz="1600" i="0" kern="1400" dirty="0">
                          <a:solidFill>
                            <a:srgbClr val="663300"/>
                          </a:solidFill>
                          <a:latin typeface="Arial"/>
                        </a:rPr>
                        <a:t>Potatoes</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950,000</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 </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14</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r>
              <a:tr h="171691">
                <a:tc>
                  <a:txBody>
                    <a:bodyPr/>
                    <a:lstStyle/>
                    <a:p>
                      <a:pPr marR="0" indent="0" algn="l" rtl="0">
                        <a:spcBef>
                          <a:spcPts val="0"/>
                        </a:spcBef>
                        <a:spcAft>
                          <a:spcPts val="0"/>
                        </a:spcAft>
                      </a:pPr>
                      <a:r>
                        <a:rPr lang="en-US" sz="1600" i="0" kern="1400" dirty="0">
                          <a:solidFill>
                            <a:srgbClr val="663300"/>
                          </a:solidFill>
                          <a:latin typeface="Arial"/>
                        </a:rPr>
                        <a:t>Tart cherries</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14,700</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 </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8</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r>
              <a:tr h="171691">
                <a:tc>
                  <a:txBody>
                    <a:bodyPr/>
                    <a:lstStyle/>
                    <a:p>
                      <a:pPr marR="0" indent="0" algn="l" rtl="0">
                        <a:spcBef>
                          <a:spcPts val="0"/>
                        </a:spcBef>
                        <a:spcAft>
                          <a:spcPts val="0"/>
                        </a:spcAft>
                      </a:pPr>
                      <a:r>
                        <a:rPr lang="en-US" sz="1600" i="0" kern="1400" dirty="0" smtClean="0">
                          <a:solidFill>
                            <a:srgbClr val="663300"/>
                          </a:solidFill>
                          <a:latin typeface="Arial"/>
                        </a:rPr>
                        <a:t>Carrots, </a:t>
                      </a:r>
                      <a:r>
                        <a:rPr lang="en-US" sz="1600" i="0" kern="1400" dirty="0">
                          <a:solidFill>
                            <a:srgbClr val="663300"/>
                          </a:solidFill>
                          <a:latin typeface="Arial"/>
                        </a:rPr>
                        <a:t>processing</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29,400</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 </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7</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r>
              <a:tr h="171691">
                <a:tc>
                  <a:txBody>
                    <a:bodyPr/>
                    <a:lstStyle/>
                    <a:p>
                      <a:pPr marR="0" indent="0" algn="l" rtl="0">
                        <a:spcBef>
                          <a:spcPts val="0"/>
                        </a:spcBef>
                        <a:spcAft>
                          <a:spcPts val="0"/>
                        </a:spcAft>
                      </a:pPr>
                      <a:r>
                        <a:rPr lang="en-US" sz="1600" i="0" kern="1400" dirty="0">
                          <a:solidFill>
                            <a:srgbClr val="663300"/>
                          </a:solidFill>
                          <a:latin typeface="Arial"/>
                        </a:rPr>
                        <a:t>Snap beans</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251,600</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 </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3</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r>
              <a:tr h="171691">
                <a:tc>
                  <a:txBody>
                    <a:bodyPr/>
                    <a:lstStyle/>
                    <a:p>
                      <a:pPr marR="0" indent="0" algn="l" rtl="0">
                        <a:spcBef>
                          <a:spcPts val="0"/>
                        </a:spcBef>
                        <a:spcAft>
                          <a:spcPts val="0"/>
                        </a:spcAft>
                      </a:pPr>
                      <a:r>
                        <a:rPr lang="en-US" sz="1600" i="0" kern="1400" dirty="0">
                          <a:solidFill>
                            <a:srgbClr val="663300"/>
                          </a:solidFill>
                          <a:latin typeface="Arial"/>
                        </a:rPr>
                        <a:t>Sweet corn</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198,000</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 </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2</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r>
              <a:tr h="171691">
                <a:tc>
                  <a:txBody>
                    <a:bodyPr/>
                    <a:lstStyle/>
                    <a:p>
                      <a:pPr marR="0" indent="0" algn="l" rtl="0">
                        <a:spcBef>
                          <a:spcPts val="0"/>
                        </a:spcBef>
                        <a:spcAft>
                          <a:spcPts val="0"/>
                        </a:spcAft>
                      </a:pPr>
                      <a:r>
                        <a:rPr lang="en-US" sz="1600" i="0" kern="1400" dirty="0">
                          <a:solidFill>
                            <a:srgbClr val="663300"/>
                          </a:solidFill>
                          <a:latin typeface="Arial"/>
                        </a:rPr>
                        <a:t>Field corn</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6,503,000</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 </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2</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r>
              <a:tr h="171691">
                <a:tc>
                  <a:txBody>
                    <a:bodyPr/>
                    <a:lstStyle/>
                    <a:p>
                      <a:pPr marR="0" indent="0" algn="l" rtl="0">
                        <a:spcBef>
                          <a:spcPts val="0"/>
                        </a:spcBef>
                        <a:spcAft>
                          <a:spcPts val="0"/>
                        </a:spcAft>
                      </a:pPr>
                      <a:r>
                        <a:rPr lang="en-US" sz="1600" i="0" kern="1400" dirty="0">
                          <a:solidFill>
                            <a:srgbClr val="663300"/>
                          </a:solidFill>
                          <a:latin typeface="Arial"/>
                        </a:rPr>
                        <a:t>Green </a:t>
                      </a:r>
                      <a:r>
                        <a:rPr lang="en-US" sz="1600" i="0" kern="1400" dirty="0" smtClean="0">
                          <a:solidFill>
                            <a:srgbClr val="663300"/>
                          </a:solidFill>
                          <a:latin typeface="Arial"/>
                        </a:rPr>
                        <a:t>peas, </a:t>
                      </a:r>
                      <a:r>
                        <a:rPr lang="en-US" sz="1600" i="0" kern="1400" dirty="0">
                          <a:solidFill>
                            <a:srgbClr val="663300"/>
                          </a:solidFill>
                          <a:latin typeface="Arial"/>
                        </a:rPr>
                        <a:t>processing</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33,500</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 </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1</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r>
              <a:tr h="171691">
                <a:tc>
                  <a:txBody>
                    <a:bodyPr/>
                    <a:lstStyle/>
                    <a:p>
                      <a:pPr marR="0" indent="0" algn="l" rtl="0">
                        <a:spcBef>
                          <a:spcPts val="0"/>
                        </a:spcBef>
                        <a:spcAft>
                          <a:spcPts val="0"/>
                        </a:spcAft>
                      </a:pPr>
                      <a:r>
                        <a:rPr lang="en-US" sz="1600" i="0" kern="1400" dirty="0">
                          <a:solidFill>
                            <a:srgbClr val="663300"/>
                          </a:solidFill>
                          <a:latin typeface="Arial"/>
                        </a:rPr>
                        <a:t>Soybeans</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1,770,000</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 </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1</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r>
              <a:tr h="171691">
                <a:tc>
                  <a:txBody>
                    <a:bodyPr/>
                    <a:lstStyle/>
                    <a:p>
                      <a:pPr marR="0" indent="0" algn="l" rtl="0">
                        <a:spcBef>
                          <a:spcPts val="0"/>
                        </a:spcBef>
                        <a:spcAft>
                          <a:spcPts val="0"/>
                        </a:spcAft>
                      </a:pPr>
                      <a:r>
                        <a:rPr lang="en-US" sz="1600" i="0" kern="1400" dirty="0" smtClean="0">
                          <a:solidFill>
                            <a:srgbClr val="663300"/>
                          </a:solidFill>
                          <a:latin typeface="Arial"/>
                        </a:rPr>
                        <a:t>Cucumbers </a:t>
                      </a:r>
                      <a:r>
                        <a:rPr lang="en-US" sz="1600" i="0" kern="1400" dirty="0">
                          <a:solidFill>
                            <a:srgbClr val="663300"/>
                          </a:solidFill>
                          <a:latin typeface="Arial"/>
                        </a:rPr>
                        <a:t>processing</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3,800</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 </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1</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r>
              <a:tr h="171691">
                <a:tc>
                  <a:txBody>
                    <a:bodyPr/>
                    <a:lstStyle/>
                    <a:p>
                      <a:pPr marR="0" indent="0" algn="l" rtl="0">
                        <a:spcBef>
                          <a:spcPts val="0"/>
                        </a:spcBef>
                        <a:spcAft>
                          <a:spcPts val="0"/>
                        </a:spcAft>
                      </a:pPr>
                      <a:r>
                        <a:rPr lang="en-US" sz="1600" i="0" kern="1400">
                          <a:solidFill>
                            <a:srgbClr val="663300"/>
                          </a:solidFill>
                          <a:latin typeface="Arial"/>
                        </a:rPr>
                        <a:t>Cabbage, fresh</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2,700</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 </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1</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r>
              <a:tr h="171691">
                <a:tc>
                  <a:txBody>
                    <a:bodyPr/>
                    <a:lstStyle/>
                    <a:p>
                      <a:pPr marR="0" indent="0" algn="l" rtl="0">
                        <a:spcBef>
                          <a:spcPts val="0"/>
                        </a:spcBef>
                        <a:spcAft>
                          <a:spcPts val="0"/>
                        </a:spcAft>
                      </a:pPr>
                      <a:r>
                        <a:rPr lang="en-US" sz="1600" i="0" kern="1400">
                          <a:solidFill>
                            <a:srgbClr val="663300"/>
                          </a:solidFill>
                          <a:latin typeface="Arial"/>
                        </a:rPr>
                        <a:t>Barley</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5,000</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 </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0.1</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r>
              <a:tr h="171691">
                <a:tc>
                  <a:txBody>
                    <a:bodyPr/>
                    <a:lstStyle/>
                    <a:p>
                      <a:pPr marR="0" indent="0" algn="l" rtl="0">
                        <a:spcBef>
                          <a:spcPts val="0"/>
                        </a:spcBef>
                        <a:spcAft>
                          <a:spcPts val="0"/>
                        </a:spcAft>
                      </a:pPr>
                      <a:r>
                        <a:rPr lang="en-US" sz="1600" i="0" kern="1400">
                          <a:solidFill>
                            <a:srgbClr val="663300"/>
                          </a:solidFill>
                          <a:latin typeface="Arial"/>
                        </a:rPr>
                        <a:t>Oats</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25,000</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a:solidFill>
                            <a:srgbClr val="663300"/>
                          </a:solidFill>
                          <a:latin typeface="Arial"/>
                        </a:rPr>
                        <a:t> </a:t>
                      </a:r>
                      <a:endParaRPr lang="en-US" sz="2000" i="0" kern="1400">
                        <a:solidFill>
                          <a:srgbClr val="000000"/>
                        </a:solidFill>
                        <a:latin typeface="Times New Roman"/>
                      </a:endParaRPr>
                    </a:p>
                  </a:txBody>
                  <a:tcPr marL="45720" marR="45720" marT="27432" marB="27432" anchor="ctr">
                    <a:lnL>
                      <a:noFill/>
                    </a:lnL>
                    <a:lnR>
                      <a:noFill/>
                    </a:lnR>
                    <a:lnT>
                      <a:noFill/>
                    </a:lnT>
                    <a:lnB>
                      <a:noFill/>
                    </a:lnB>
                    <a:solidFill>
                      <a:srgbClr val="FFFFCC"/>
                    </a:solidFill>
                  </a:tcPr>
                </a:tc>
                <a:tc>
                  <a:txBody>
                    <a:bodyPr/>
                    <a:lstStyle/>
                    <a:p>
                      <a:pPr marR="0" indent="0" algn="ctr" rtl="0">
                        <a:spcBef>
                          <a:spcPts val="0"/>
                        </a:spcBef>
                        <a:spcAft>
                          <a:spcPts val="0"/>
                        </a:spcAft>
                      </a:pPr>
                      <a:r>
                        <a:rPr lang="en-US" sz="1600" i="0" kern="1400" dirty="0">
                          <a:solidFill>
                            <a:srgbClr val="663300"/>
                          </a:solidFill>
                          <a:latin typeface="Arial"/>
                        </a:rPr>
                        <a:t>0.1</a:t>
                      </a:r>
                      <a:endParaRPr lang="en-US" sz="2000" i="0" kern="1400" dirty="0">
                        <a:solidFill>
                          <a:srgbClr val="000000"/>
                        </a:solidFill>
                        <a:latin typeface="Times New Roman"/>
                      </a:endParaRPr>
                    </a:p>
                  </a:txBody>
                  <a:tcPr marL="45720" marR="45720" marT="27432" marB="27432" anchor="ctr">
                    <a:lnL>
                      <a:noFill/>
                    </a:lnL>
                    <a:lnR>
                      <a:noFill/>
                    </a:lnR>
                    <a:lnT>
                      <a:noFill/>
                    </a:lnT>
                    <a:lnB>
                      <a:noFill/>
                    </a:lnB>
                    <a:solidFill>
                      <a:srgbClr val="FFFFCC"/>
                    </a:solidFill>
                  </a:tcPr>
                </a:tc>
              </a:tr>
            </a:tbl>
          </a:graphicData>
        </a:graphic>
      </p:graphicFrame>
      <p:sp>
        <p:nvSpPr>
          <p:cNvPr id="1026" name="Text Box 2"/>
          <p:cNvSpPr txBox="1">
            <a:spLocks noChangeArrowheads="1"/>
          </p:cNvSpPr>
          <p:nvPr/>
        </p:nvSpPr>
        <p:spPr bwMode="auto">
          <a:xfrm>
            <a:off x="228600" y="1600200"/>
            <a:ext cx="4724400" cy="4000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solidFill>
                  <a:srgbClr val="663300"/>
                </a:solidFill>
                <a:effectLst/>
                <a:latin typeface="Arial" pitchFamily="34" charset="0"/>
                <a:cs typeface="Arial" pitchFamily="34" charset="0"/>
              </a:rPr>
              <a:t>Pesticide Application Rates, 2004-05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Content Placeholder 2"/>
          <p:cNvSpPr txBox="1">
            <a:spLocks/>
          </p:cNvSpPr>
          <p:nvPr/>
        </p:nvSpPr>
        <p:spPr>
          <a:xfrm>
            <a:off x="5257800" y="1752600"/>
            <a:ext cx="3429000" cy="472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13 million</a:t>
            </a:r>
            <a:r>
              <a:rPr kumimoji="0" lang="en-US" sz="2200" b="0" i="0" u="none" strike="noStrike" kern="1200" cap="none" spc="0" normalizeH="0" noProof="0" dirty="0" smtClean="0">
                <a:ln>
                  <a:noFill/>
                </a:ln>
                <a:solidFill>
                  <a:schemeClr val="tx1"/>
                </a:solidFill>
                <a:effectLst/>
                <a:uLnTx/>
                <a:uFillTx/>
                <a:latin typeface="+mn-lt"/>
                <a:ea typeface="+mn-ea"/>
                <a:cs typeface="+mn-cs"/>
              </a:rPr>
              <a:t> pounds of pesticides (herbicides, insecticides, fungicides) are applied to major agricultural crops in Wisconsin annually.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baseline="0" dirty="0" smtClean="0"/>
              <a:t>Health effects vary by pesticide</a:t>
            </a:r>
            <a:r>
              <a:rPr lang="en-US" sz="2200" dirty="0" smtClean="0"/>
              <a:t> – quantity does not necessarily equal toxicity.</a:t>
            </a:r>
            <a:endParaRPr kumimoji="0" lang="en-US" sz="2200" b="0" i="0" u="none" strike="noStrike" kern="1200" cap="none" spc="0" normalizeH="0" baseline="0" noProof="0" dirty="0">
              <a:ln>
                <a:noFill/>
              </a:ln>
              <a:solidFill>
                <a:srgbClr val="663300"/>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otal_atra_062010_modified"/>
          <p:cNvPicPr>
            <a:picLocks noChangeAspect="1" noChangeArrowheads="1"/>
          </p:cNvPicPr>
          <p:nvPr/>
        </p:nvPicPr>
        <p:blipFill>
          <a:blip r:embed="rId3" cstate="screen"/>
          <a:srcRect/>
          <a:stretch>
            <a:fillRect/>
          </a:stretch>
        </p:blipFill>
        <p:spPr bwMode="auto">
          <a:xfrm>
            <a:off x="381000" y="644176"/>
            <a:ext cx="5181600" cy="5623274"/>
          </a:xfrm>
          <a:prstGeom prst="rect">
            <a:avLst/>
          </a:prstGeom>
          <a:noFill/>
          <a:ln w="9525" algn="in">
            <a:noFill/>
            <a:miter lim="800000"/>
            <a:headEnd/>
            <a:tailEnd/>
          </a:ln>
          <a:effectLst/>
        </p:spPr>
      </p:pic>
      <p:sp>
        <p:nvSpPr>
          <p:cNvPr id="8195" name="Rectangle 3"/>
          <p:cNvSpPr>
            <a:spLocks noChangeArrowheads="1"/>
          </p:cNvSpPr>
          <p:nvPr/>
        </p:nvSpPr>
        <p:spPr bwMode="auto">
          <a:xfrm>
            <a:off x="2743200" y="609600"/>
            <a:ext cx="2686050" cy="571500"/>
          </a:xfrm>
          <a:prstGeom prst="rect">
            <a:avLst/>
          </a:prstGeom>
          <a:solidFill>
            <a:srgbClr val="FFFFFF"/>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197" name="Text Box 5"/>
          <p:cNvSpPr txBox="1">
            <a:spLocks noChangeArrowheads="1"/>
          </p:cNvSpPr>
          <p:nvPr/>
        </p:nvSpPr>
        <p:spPr bwMode="auto">
          <a:xfrm>
            <a:off x="381000" y="4800601"/>
            <a:ext cx="1457325" cy="6477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Wells Tested for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Atrazine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8" name="Text Box 6"/>
          <p:cNvSpPr txBox="1">
            <a:spLocks noChangeArrowheads="1"/>
          </p:cNvSpPr>
          <p:nvPr/>
        </p:nvSpPr>
        <p:spPr bwMode="auto">
          <a:xfrm>
            <a:off x="549274" y="5259387"/>
            <a:ext cx="1431925" cy="67627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Above health </a:t>
            </a:r>
          </a:p>
          <a:p>
            <a:pPr marL="0" marR="0" lvl="0" indent="0" algn="l" defTabSz="914400" rtl="0" eaLnBrk="1" fontAlgn="base" latinLnBrk="0" hangingPunct="1">
              <a:lnSpc>
                <a:spcPct val="100000"/>
              </a:lnSpc>
              <a:spcBef>
                <a:spcPct val="0"/>
              </a:spcBef>
              <a:spcAft>
                <a:spcPts val="10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  standard (414)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Below health </a:t>
            </a:r>
          </a:p>
          <a:p>
            <a:pPr marL="0" marR="0" lvl="0" indent="0" algn="l" defTabSz="914400" rtl="0" eaLnBrk="1" fontAlgn="base" latinLnBrk="0" hangingPunct="1">
              <a:lnSpc>
                <a:spcPct val="100000"/>
              </a:lnSpc>
              <a:spcBef>
                <a:spcPct val="0"/>
              </a:spcBef>
              <a:spcAft>
                <a:spcPts val="10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  standard (1,712)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Not detected (5,765)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9" name="Picture 7" descr="total_atra_062010"/>
          <p:cNvPicPr>
            <a:picLocks noChangeAspect="1" noChangeArrowheads="1"/>
          </p:cNvPicPr>
          <p:nvPr/>
        </p:nvPicPr>
        <p:blipFill>
          <a:blip r:embed="rId4" cstate="screen"/>
          <a:srcRect/>
          <a:stretch>
            <a:fillRect/>
          </a:stretch>
        </p:blipFill>
        <p:spPr bwMode="auto">
          <a:xfrm rot="10800000">
            <a:off x="381000" y="5357812"/>
            <a:ext cx="171450" cy="814388"/>
          </a:xfrm>
          <a:prstGeom prst="rect">
            <a:avLst/>
          </a:prstGeom>
          <a:noFill/>
          <a:ln w="9525" algn="in">
            <a:noFill/>
            <a:miter lim="800000"/>
            <a:headEnd/>
            <a:tailEnd/>
          </a:ln>
          <a:effectLst/>
        </p:spPr>
      </p:pic>
      <p:sp>
        <p:nvSpPr>
          <p:cNvPr id="2" name="Title 1"/>
          <p:cNvSpPr>
            <a:spLocks noGrp="1"/>
          </p:cNvSpPr>
          <p:nvPr>
            <p:ph type="title"/>
          </p:nvPr>
        </p:nvSpPr>
        <p:spPr>
          <a:xfrm>
            <a:off x="2667000" y="609600"/>
            <a:ext cx="6019800" cy="1143000"/>
          </a:xfrm>
        </p:spPr>
        <p:txBody>
          <a:bodyPr/>
          <a:lstStyle/>
          <a:p>
            <a:r>
              <a:rPr lang="en-US" dirty="0" err="1" smtClean="0"/>
              <a:t>Atrazine</a:t>
            </a:r>
            <a:endParaRPr lang="en-US" dirty="0"/>
          </a:p>
        </p:txBody>
      </p:sp>
      <p:sp>
        <p:nvSpPr>
          <p:cNvPr id="3" name="Content Placeholder 2"/>
          <p:cNvSpPr>
            <a:spLocks noGrp="1"/>
          </p:cNvSpPr>
          <p:nvPr>
            <p:ph idx="1"/>
          </p:nvPr>
        </p:nvSpPr>
        <p:spPr>
          <a:xfrm>
            <a:off x="5257800" y="1752600"/>
            <a:ext cx="3429000" cy="4724400"/>
          </a:xfrm>
        </p:spPr>
        <p:txBody>
          <a:bodyPr>
            <a:normAutofit fontScale="70000" lnSpcReduction="20000"/>
          </a:bodyPr>
          <a:lstStyle/>
          <a:p>
            <a:r>
              <a:rPr lang="en-US" dirty="0" err="1" smtClean="0"/>
              <a:t>Atrazine</a:t>
            </a:r>
            <a:r>
              <a:rPr lang="en-US" dirty="0" smtClean="0"/>
              <a:t> was used on 2.1 million acres of corn in Wisconsin in 2005.</a:t>
            </a:r>
          </a:p>
          <a:p>
            <a:r>
              <a:rPr lang="en-US" dirty="0" err="1" smtClean="0"/>
              <a:t>Atrazine</a:t>
            </a:r>
            <a:r>
              <a:rPr lang="en-US" dirty="0" smtClean="0"/>
              <a:t> has been linked with cardiovascular damage and reproductive difficulties. </a:t>
            </a:r>
          </a:p>
          <a:p>
            <a:endParaRPr lang="en-US" sz="1300" dirty="0" smtClean="0"/>
          </a:p>
          <a:p>
            <a:r>
              <a:rPr lang="en-US" dirty="0" err="1" smtClean="0"/>
              <a:t>Atrazine</a:t>
            </a:r>
            <a:r>
              <a:rPr lang="en-US" dirty="0" smtClean="0"/>
              <a:t> prohibition maps are available at: </a:t>
            </a:r>
            <a:r>
              <a:rPr lang="en-US" i="1" dirty="0" smtClean="0">
                <a:solidFill>
                  <a:srgbClr val="663300"/>
                </a:solidFill>
              </a:rPr>
              <a:t>http://</a:t>
            </a:r>
            <a:r>
              <a:rPr lang="en-US" i="1" dirty="0" smtClean="0">
                <a:solidFill>
                  <a:srgbClr val="663300"/>
                </a:solidFill>
              </a:rPr>
              <a:t>datcp.state.wi.us/arm/agriculture/pest-fert/pesticides/atrazine/ cnty_list.jsp</a:t>
            </a:r>
            <a:endParaRPr lang="en-US" i="1" dirty="0">
              <a:solidFill>
                <a:srgbClr val="6633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paired waters_modified"/>
          <p:cNvPicPr>
            <a:picLocks noChangeAspect="1" noChangeArrowheads="1"/>
          </p:cNvPicPr>
          <p:nvPr/>
        </p:nvPicPr>
        <p:blipFill>
          <a:blip r:embed="rId3" cstate="screen"/>
          <a:srcRect/>
          <a:stretch>
            <a:fillRect/>
          </a:stretch>
        </p:blipFill>
        <p:spPr bwMode="auto">
          <a:xfrm>
            <a:off x="533400" y="685800"/>
            <a:ext cx="5412410" cy="5562600"/>
          </a:xfrm>
          <a:prstGeom prst="rect">
            <a:avLst/>
          </a:prstGeom>
          <a:noFill/>
          <a:ln w="9525" algn="in">
            <a:noFill/>
            <a:miter lim="800000"/>
            <a:headEnd/>
            <a:tailEnd/>
          </a:ln>
          <a:effectLst/>
        </p:spPr>
      </p:pic>
      <p:sp>
        <p:nvSpPr>
          <p:cNvPr id="2" name="Title 1"/>
          <p:cNvSpPr>
            <a:spLocks noGrp="1"/>
          </p:cNvSpPr>
          <p:nvPr>
            <p:ph type="title"/>
          </p:nvPr>
        </p:nvSpPr>
        <p:spPr>
          <a:xfrm>
            <a:off x="2819400" y="609600"/>
            <a:ext cx="5867400" cy="1143000"/>
          </a:xfrm>
        </p:spPr>
        <p:txBody>
          <a:bodyPr>
            <a:normAutofit/>
          </a:bodyPr>
          <a:lstStyle/>
          <a:p>
            <a:r>
              <a:rPr lang="en-US" dirty="0" smtClean="0"/>
              <a:t>Agricultural Runoff</a:t>
            </a:r>
            <a:endParaRPr lang="en-US" dirty="0"/>
          </a:p>
        </p:txBody>
      </p:sp>
      <p:sp>
        <p:nvSpPr>
          <p:cNvPr id="3" name="Content Placeholder 2"/>
          <p:cNvSpPr>
            <a:spLocks noGrp="1"/>
          </p:cNvSpPr>
          <p:nvPr>
            <p:ph idx="1"/>
          </p:nvPr>
        </p:nvSpPr>
        <p:spPr>
          <a:xfrm>
            <a:off x="5486400" y="1752600"/>
            <a:ext cx="3657600" cy="4525963"/>
          </a:xfrm>
        </p:spPr>
        <p:txBody>
          <a:bodyPr>
            <a:normAutofit lnSpcReduction="10000"/>
          </a:bodyPr>
          <a:lstStyle/>
          <a:p>
            <a:r>
              <a:rPr lang="en-US" sz="2200" dirty="0" smtClean="0"/>
              <a:t>57 lakes and 205 streams are federally listed as impaired due to excess sediment or phosphorous.</a:t>
            </a:r>
          </a:p>
          <a:p>
            <a:r>
              <a:rPr lang="en-US" sz="2200" dirty="0" smtClean="0"/>
              <a:t>200 million lbs of nitrate enters Wisconsin ground- water annually – up to 90% from agricultural sources.</a:t>
            </a:r>
          </a:p>
          <a:p>
            <a:r>
              <a:rPr lang="en-US" sz="2200" dirty="0" smtClean="0"/>
              <a:t>Increasing storm intensities are projected to double soil loss in Wisconsin by 2050, unless soil conservation practices are implemented. </a:t>
            </a:r>
            <a:endParaRPr lang="en-US" sz="2400" i="1" dirty="0" smtClean="0">
              <a:solidFill>
                <a:srgbClr val="663300"/>
              </a:solidFill>
            </a:endParaRPr>
          </a:p>
          <a:p>
            <a:endParaRPr lang="en-US" sz="2400" dirty="0" smtClean="0">
              <a:solidFill>
                <a:srgbClr val="663300"/>
              </a:solidFill>
            </a:endParaRPr>
          </a:p>
          <a:p>
            <a:endParaRPr lang="en-US" sz="2200" dirty="0" smtClean="0">
              <a:solidFill>
                <a:srgbClr val="663300"/>
              </a:solidFill>
            </a:endParaRPr>
          </a:p>
          <a:p>
            <a:pPr>
              <a:buNone/>
            </a:pPr>
            <a:endParaRPr lang="en-US" sz="2200" dirty="0"/>
          </a:p>
        </p:txBody>
      </p:sp>
      <p:sp>
        <p:nvSpPr>
          <p:cNvPr id="5" name="Text Box 5"/>
          <p:cNvSpPr txBox="1">
            <a:spLocks noChangeArrowheads="1"/>
          </p:cNvSpPr>
          <p:nvPr/>
        </p:nvSpPr>
        <p:spPr bwMode="auto">
          <a:xfrm>
            <a:off x="152400" y="4876800"/>
            <a:ext cx="1905000" cy="6477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Watersheds with Designated Phosphorous</a:t>
            </a:r>
            <a:r>
              <a:rPr kumimoji="0" lang="en-US" sz="1600" b="0" i="0" u="none" strike="noStrike" cap="none" normalizeH="0" dirty="0" smtClean="0">
                <a:ln>
                  <a:noFill/>
                </a:ln>
                <a:solidFill>
                  <a:srgbClr val="000000"/>
                </a:solidFill>
                <a:effectLst/>
                <a:latin typeface="Arial" pitchFamily="34" charset="0"/>
                <a:cs typeface="Arial" pitchFamily="34" charset="0"/>
              </a:rPr>
              <a:t> or Sediment Impaired Waters, 2010</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rrigation Map"/>
          <p:cNvPicPr>
            <a:picLocks noChangeAspect="1" noChangeArrowheads="1"/>
          </p:cNvPicPr>
          <p:nvPr/>
        </p:nvPicPr>
        <p:blipFill>
          <a:blip r:embed="rId3" cstate="screen"/>
          <a:srcRect/>
          <a:stretch>
            <a:fillRect/>
          </a:stretch>
        </p:blipFill>
        <p:spPr bwMode="auto">
          <a:xfrm>
            <a:off x="457200" y="685800"/>
            <a:ext cx="5100144" cy="5486400"/>
          </a:xfrm>
          <a:prstGeom prst="rect">
            <a:avLst/>
          </a:prstGeom>
          <a:noFill/>
          <a:ln w="9525" algn="in">
            <a:noFill/>
            <a:miter lim="800000"/>
            <a:headEnd/>
            <a:tailEnd/>
          </a:ln>
          <a:effectLst/>
        </p:spPr>
      </p:pic>
      <p:pic>
        <p:nvPicPr>
          <p:cNvPr id="5125" name="Picture 5" descr="Irrigation Map Legend"/>
          <p:cNvPicPr>
            <a:picLocks noChangeAspect="1" noChangeArrowheads="1"/>
          </p:cNvPicPr>
          <p:nvPr/>
        </p:nvPicPr>
        <p:blipFill>
          <a:blip r:embed="rId4" cstate="screen"/>
          <a:srcRect/>
          <a:stretch>
            <a:fillRect/>
          </a:stretch>
        </p:blipFill>
        <p:spPr bwMode="auto">
          <a:xfrm>
            <a:off x="381000" y="5181600"/>
            <a:ext cx="273051" cy="838200"/>
          </a:xfrm>
          <a:prstGeom prst="rect">
            <a:avLst/>
          </a:prstGeom>
          <a:noFill/>
          <a:ln w="9525" algn="in">
            <a:noFill/>
            <a:miter lim="800000"/>
            <a:headEnd/>
            <a:tailEnd/>
          </a:ln>
          <a:effectLst/>
        </p:spPr>
      </p:pic>
      <p:sp>
        <p:nvSpPr>
          <p:cNvPr id="5127" name="Text Box 7"/>
          <p:cNvSpPr txBox="1">
            <a:spLocks noChangeArrowheads="1"/>
          </p:cNvSpPr>
          <p:nvPr/>
        </p:nvSpPr>
        <p:spPr bwMode="auto">
          <a:xfrm>
            <a:off x="304800" y="4800600"/>
            <a:ext cx="1645104" cy="52118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Irrigated Acres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8" name="Text Box 8"/>
          <p:cNvSpPr txBox="1">
            <a:spLocks noChangeArrowheads="1"/>
          </p:cNvSpPr>
          <p:nvPr/>
        </p:nvSpPr>
        <p:spPr bwMode="auto">
          <a:xfrm>
            <a:off x="714375" y="5143500"/>
            <a:ext cx="1114425" cy="1028700"/>
          </a:xfrm>
          <a:prstGeom prst="rect">
            <a:avLst/>
          </a:prstGeom>
          <a:no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0 - 1,000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1,001 - 5,000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5,001 - 15,000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15,001 - 25,000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25,001 - 91,718</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a:xfrm>
            <a:off x="2667000" y="609600"/>
            <a:ext cx="6019800" cy="1143000"/>
          </a:xfrm>
        </p:spPr>
        <p:txBody>
          <a:bodyPr/>
          <a:lstStyle/>
          <a:p>
            <a:r>
              <a:rPr lang="en-US" dirty="0" smtClean="0"/>
              <a:t>Agricultural Irrigation</a:t>
            </a:r>
            <a:endParaRPr lang="en-US" dirty="0"/>
          </a:p>
        </p:txBody>
      </p:sp>
      <p:sp>
        <p:nvSpPr>
          <p:cNvPr id="3" name="Content Placeholder 2"/>
          <p:cNvSpPr>
            <a:spLocks noGrp="1"/>
          </p:cNvSpPr>
          <p:nvPr>
            <p:ph idx="1"/>
          </p:nvPr>
        </p:nvSpPr>
        <p:spPr>
          <a:xfrm>
            <a:off x="5334000" y="1752600"/>
            <a:ext cx="3429000" cy="3657600"/>
          </a:xfrm>
        </p:spPr>
        <p:txBody>
          <a:bodyPr>
            <a:normAutofit/>
          </a:bodyPr>
          <a:lstStyle/>
          <a:p>
            <a:r>
              <a:rPr lang="en-US" sz="2200" dirty="0" smtClean="0"/>
              <a:t>377,000 acres, or 4% of all cropland in Wisconsin is irrigated.</a:t>
            </a:r>
          </a:p>
          <a:p>
            <a:r>
              <a:rPr lang="en-US" sz="2200" dirty="0" smtClean="0"/>
              <a:t>Agricultural irrigation has increased 70% since the late 1970s.</a:t>
            </a:r>
          </a:p>
          <a:p>
            <a:pPr lvl="0"/>
            <a:r>
              <a:rPr lang="en-US" sz="2200" dirty="0" smtClean="0">
                <a:cs typeface="Arial" pitchFamily="34" charset="0"/>
              </a:rPr>
              <a:t>County groundwater use data is available at: </a:t>
            </a:r>
            <a:r>
              <a:rPr lang="en-US" sz="2200" dirty="0" smtClean="0">
                <a:solidFill>
                  <a:srgbClr val="663300"/>
                </a:solidFill>
                <a:cs typeface="Arial" pitchFamily="34" charset="0"/>
              </a:rPr>
              <a:t>http://wi.water.usgs.gov/gwcomp/find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i Cap Wells"/>
          <p:cNvPicPr>
            <a:picLocks noChangeAspect="1" noChangeArrowheads="1"/>
          </p:cNvPicPr>
          <p:nvPr/>
        </p:nvPicPr>
        <p:blipFill>
          <a:blip r:embed="rId3" cstate="screen"/>
          <a:srcRect/>
          <a:stretch>
            <a:fillRect/>
          </a:stretch>
        </p:blipFill>
        <p:spPr bwMode="auto">
          <a:xfrm>
            <a:off x="381000" y="744096"/>
            <a:ext cx="5105400" cy="5523354"/>
          </a:xfrm>
          <a:prstGeom prst="rect">
            <a:avLst/>
          </a:prstGeom>
          <a:noFill/>
          <a:ln w="9525" algn="in">
            <a:noFill/>
            <a:miter lim="800000"/>
            <a:headEnd/>
            <a:tailEnd/>
          </a:ln>
          <a:effectLst/>
        </p:spPr>
      </p:pic>
      <p:grpSp>
        <p:nvGrpSpPr>
          <p:cNvPr id="7172" name="Group 4"/>
          <p:cNvGrpSpPr>
            <a:grpSpLocks/>
          </p:cNvGrpSpPr>
          <p:nvPr/>
        </p:nvGrpSpPr>
        <p:grpSpPr bwMode="auto">
          <a:xfrm>
            <a:off x="381000" y="5181600"/>
            <a:ext cx="1524000" cy="651403"/>
            <a:chOff x="105498900" y="112737900"/>
            <a:chExt cx="1524000" cy="651403"/>
          </a:xfrm>
        </p:grpSpPr>
        <p:pic>
          <p:nvPicPr>
            <p:cNvPr id="7173" name="Picture 5" descr="Hi Cap Wells Legend"/>
            <p:cNvPicPr>
              <a:picLocks noChangeAspect="1" noChangeArrowheads="1"/>
            </p:cNvPicPr>
            <p:nvPr/>
          </p:nvPicPr>
          <p:blipFill>
            <a:blip r:embed="rId4" cstate="screen"/>
            <a:srcRect/>
            <a:stretch>
              <a:fillRect/>
            </a:stretch>
          </p:blipFill>
          <p:spPr bwMode="auto">
            <a:xfrm>
              <a:off x="105498900" y="113025499"/>
              <a:ext cx="114300" cy="103911"/>
            </a:xfrm>
            <a:prstGeom prst="rect">
              <a:avLst/>
            </a:prstGeom>
            <a:noFill/>
            <a:ln w="9525" algn="in">
              <a:noFill/>
              <a:miter lim="800000"/>
              <a:headEnd/>
              <a:tailEnd/>
            </a:ln>
            <a:effectLst/>
          </p:spPr>
        </p:pic>
        <p:pic>
          <p:nvPicPr>
            <p:cNvPr id="7174" name="Picture 6" descr="Hi Cap Wells Legend"/>
            <p:cNvPicPr>
              <a:picLocks noChangeAspect="1" noChangeArrowheads="1"/>
            </p:cNvPicPr>
            <p:nvPr/>
          </p:nvPicPr>
          <p:blipFill>
            <a:blip r:embed="rId5" cstate="screen"/>
            <a:srcRect/>
            <a:stretch>
              <a:fillRect/>
            </a:stretch>
          </p:blipFill>
          <p:spPr bwMode="auto">
            <a:xfrm>
              <a:off x="105498900" y="113292320"/>
              <a:ext cx="114300" cy="96983"/>
            </a:xfrm>
            <a:prstGeom prst="rect">
              <a:avLst/>
            </a:prstGeom>
            <a:noFill/>
            <a:ln w="9525" algn="in">
              <a:noFill/>
              <a:miter lim="800000"/>
              <a:headEnd/>
              <a:tailEnd/>
            </a:ln>
            <a:effectLst/>
          </p:spPr>
        </p:pic>
        <p:sp>
          <p:nvSpPr>
            <p:cNvPr id="7175" name="Text Box 7"/>
            <p:cNvSpPr txBox="1">
              <a:spLocks noChangeArrowheads="1"/>
            </p:cNvSpPr>
            <p:nvPr/>
          </p:nvSpPr>
          <p:spPr bwMode="auto">
            <a:xfrm>
              <a:off x="105651300" y="112966500"/>
              <a:ext cx="1371600" cy="3143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Agriculture (4,825)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Other (3,939)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6" name="Text Box 8"/>
            <p:cNvSpPr txBox="1">
              <a:spLocks noChangeArrowheads="1"/>
            </p:cNvSpPr>
            <p:nvPr/>
          </p:nvSpPr>
          <p:spPr bwMode="auto">
            <a:xfrm>
              <a:off x="105498900" y="112737900"/>
              <a:ext cx="1085850"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Well Type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 name="Title 1"/>
          <p:cNvSpPr>
            <a:spLocks noGrp="1"/>
          </p:cNvSpPr>
          <p:nvPr>
            <p:ph type="title"/>
          </p:nvPr>
        </p:nvSpPr>
        <p:spPr>
          <a:xfrm>
            <a:off x="2667000" y="609600"/>
            <a:ext cx="6019800" cy="1143000"/>
          </a:xfrm>
        </p:spPr>
        <p:txBody>
          <a:bodyPr/>
          <a:lstStyle/>
          <a:p>
            <a:r>
              <a:rPr lang="en-US" dirty="0" smtClean="0"/>
              <a:t>Agricultural Irrigation</a:t>
            </a:r>
            <a:endParaRPr lang="en-US" dirty="0"/>
          </a:p>
        </p:txBody>
      </p:sp>
      <p:sp>
        <p:nvSpPr>
          <p:cNvPr id="3" name="Content Placeholder 2"/>
          <p:cNvSpPr>
            <a:spLocks noGrp="1"/>
          </p:cNvSpPr>
          <p:nvPr>
            <p:ph idx="1"/>
          </p:nvPr>
        </p:nvSpPr>
        <p:spPr>
          <a:xfrm>
            <a:off x="5334000" y="1752600"/>
            <a:ext cx="3657600" cy="3657600"/>
          </a:xfrm>
        </p:spPr>
        <p:txBody>
          <a:bodyPr>
            <a:normAutofit/>
          </a:bodyPr>
          <a:lstStyle/>
          <a:p>
            <a:pPr>
              <a:buNone/>
            </a:pPr>
            <a:r>
              <a:rPr lang="en-US" sz="2200" b="1" dirty="0" smtClean="0"/>
              <a:t>High </a:t>
            </a:r>
            <a:r>
              <a:rPr lang="en-US" sz="2200" b="1" dirty="0" smtClean="0"/>
              <a:t>Capacity Wells –</a:t>
            </a:r>
          </a:p>
          <a:p>
            <a:r>
              <a:rPr lang="en-US" sz="2200" dirty="0" smtClean="0"/>
              <a:t>Pump more than </a:t>
            </a:r>
            <a:r>
              <a:rPr lang="en-US" sz="2200" dirty="0" smtClean="0"/>
              <a:t>100,000 gallons per day. </a:t>
            </a:r>
          </a:p>
          <a:p>
            <a:r>
              <a:rPr lang="en-US" sz="2200" dirty="0" smtClean="0"/>
              <a:t>Appear </a:t>
            </a:r>
            <a:r>
              <a:rPr lang="en-US" sz="2200" dirty="0" smtClean="0"/>
              <a:t>to be associated with sandy glacial </a:t>
            </a:r>
            <a:r>
              <a:rPr lang="en-US" sz="2200" dirty="0" smtClean="0"/>
              <a:t>sediments, such as those located in </a:t>
            </a:r>
            <a:r>
              <a:rPr lang="en-US" sz="2200" dirty="0" smtClean="0"/>
              <a:t>Central Wisconsin. </a:t>
            </a:r>
            <a:endParaRPr lang="en-US" sz="2200" dirty="0" smtClean="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1143000"/>
          </a:xfrm>
        </p:spPr>
        <p:txBody>
          <a:bodyPr/>
          <a:lstStyle/>
          <a:p>
            <a:r>
              <a:rPr lang="en-US" dirty="0" smtClean="0"/>
              <a:t>Agricultural Irrigation</a:t>
            </a:r>
            <a:endParaRPr lang="en-US" dirty="0"/>
          </a:p>
        </p:txBody>
      </p:sp>
      <p:sp>
        <p:nvSpPr>
          <p:cNvPr id="3" name="Content Placeholder 2"/>
          <p:cNvSpPr>
            <a:spLocks noGrp="1"/>
          </p:cNvSpPr>
          <p:nvPr>
            <p:ph idx="1"/>
          </p:nvPr>
        </p:nvSpPr>
        <p:spPr>
          <a:xfrm>
            <a:off x="5715000" y="1752600"/>
            <a:ext cx="3200400" cy="4267200"/>
          </a:xfrm>
        </p:spPr>
        <p:txBody>
          <a:bodyPr>
            <a:normAutofit/>
          </a:bodyPr>
          <a:lstStyle/>
          <a:p>
            <a:r>
              <a:rPr lang="en-US" sz="2200" dirty="0" smtClean="0"/>
              <a:t>Studies warn that growth in groundwater pumping for agricultural irrigation in the Wisconsin Central Sands could substantially lower regional water levels and stream flows.</a:t>
            </a:r>
            <a:endParaRPr lang="en-US" sz="2200" dirty="0" smtClean="0">
              <a:cs typeface="Arial" pitchFamily="34" charset="0"/>
            </a:endParaRPr>
          </a:p>
        </p:txBody>
      </p:sp>
      <p:pic>
        <p:nvPicPr>
          <p:cNvPr id="6152" name="Picture 8" descr="Central Sands 1960 Map"/>
          <p:cNvPicPr>
            <a:picLocks noChangeAspect="1" noChangeArrowheads="1"/>
          </p:cNvPicPr>
          <p:nvPr/>
        </p:nvPicPr>
        <p:blipFill>
          <a:blip r:embed="rId3" cstate="screen"/>
          <a:srcRect/>
          <a:stretch>
            <a:fillRect/>
          </a:stretch>
        </p:blipFill>
        <p:spPr bwMode="auto">
          <a:xfrm>
            <a:off x="609599" y="1676399"/>
            <a:ext cx="4906968" cy="4343401"/>
          </a:xfrm>
          <a:prstGeom prst="rect">
            <a:avLst/>
          </a:prstGeom>
          <a:noFill/>
          <a:ln w="9525" algn="in">
            <a:solidFill>
              <a:srgbClr val="000000"/>
            </a:solid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1143000"/>
          </a:xfrm>
        </p:spPr>
        <p:txBody>
          <a:bodyPr/>
          <a:lstStyle/>
          <a:p>
            <a:r>
              <a:rPr lang="en-US" dirty="0" smtClean="0"/>
              <a:t>Agricultural Irrigation</a:t>
            </a:r>
            <a:endParaRPr lang="en-US" dirty="0"/>
          </a:p>
        </p:txBody>
      </p:sp>
      <p:pic>
        <p:nvPicPr>
          <p:cNvPr id="6153" name="Picture 9" descr="Central Sands 1970 Map"/>
          <p:cNvPicPr>
            <a:picLocks noChangeAspect="1" noChangeArrowheads="1"/>
          </p:cNvPicPr>
          <p:nvPr/>
        </p:nvPicPr>
        <p:blipFill>
          <a:blip r:embed="rId3" cstate="screen"/>
          <a:srcRect/>
          <a:stretch>
            <a:fillRect/>
          </a:stretch>
        </p:blipFill>
        <p:spPr bwMode="auto">
          <a:xfrm>
            <a:off x="609600" y="1676400"/>
            <a:ext cx="4906968" cy="4343401"/>
          </a:xfrm>
          <a:prstGeom prst="rect">
            <a:avLst/>
          </a:prstGeom>
          <a:noFill/>
          <a:ln w="9525" algn="in">
            <a:solidFill>
              <a:srgbClr val="000000"/>
            </a:solidFill>
            <a:miter lim="800000"/>
            <a:headEnd/>
            <a:tailEnd/>
          </a:ln>
          <a:effectLst/>
        </p:spPr>
      </p:pic>
      <p:sp>
        <p:nvSpPr>
          <p:cNvPr id="11" name="Content Placeholder 2"/>
          <p:cNvSpPr>
            <a:spLocks noGrp="1"/>
          </p:cNvSpPr>
          <p:nvPr>
            <p:ph idx="1"/>
          </p:nvPr>
        </p:nvSpPr>
        <p:spPr>
          <a:xfrm>
            <a:off x="5715000" y="1752600"/>
            <a:ext cx="3200400" cy="4267200"/>
          </a:xfrm>
        </p:spPr>
        <p:txBody>
          <a:bodyPr>
            <a:normAutofit/>
          </a:bodyPr>
          <a:lstStyle/>
          <a:p>
            <a:r>
              <a:rPr lang="en-US" sz="2200" dirty="0" smtClean="0"/>
              <a:t>Studies warn that growth in groundwater pumping for agricultural irrigation in the Wisconsin Central Sands could substantially lower regional water levels and stream flows.</a:t>
            </a:r>
            <a:endParaRPr lang="en-US" sz="2200" dirty="0" smtClean="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1143000"/>
          </a:xfrm>
        </p:spPr>
        <p:txBody>
          <a:bodyPr/>
          <a:lstStyle/>
          <a:p>
            <a:r>
              <a:rPr lang="en-US" dirty="0" smtClean="0"/>
              <a:t>Agricultural Irrigation</a:t>
            </a:r>
            <a:endParaRPr lang="en-US" dirty="0"/>
          </a:p>
        </p:txBody>
      </p:sp>
      <p:pic>
        <p:nvPicPr>
          <p:cNvPr id="6154" name="Picture 10" descr="Central Sands 1980 Map"/>
          <p:cNvPicPr>
            <a:picLocks noChangeAspect="1" noChangeArrowheads="1"/>
          </p:cNvPicPr>
          <p:nvPr/>
        </p:nvPicPr>
        <p:blipFill>
          <a:blip r:embed="rId3" cstate="screen"/>
          <a:srcRect/>
          <a:stretch>
            <a:fillRect/>
          </a:stretch>
        </p:blipFill>
        <p:spPr bwMode="auto">
          <a:xfrm>
            <a:off x="609600" y="1676400"/>
            <a:ext cx="4906968" cy="4343401"/>
          </a:xfrm>
          <a:prstGeom prst="rect">
            <a:avLst/>
          </a:prstGeom>
          <a:noFill/>
          <a:ln w="9525" algn="in">
            <a:solidFill>
              <a:srgbClr val="000000"/>
            </a:solidFill>
            <a:miter lim="800000"/>
            <a:headEnd/>
            <a:tailEnd/>
          </a:ln>
          <a:effectLst/>
        </p:spPr>
      </p:pic>
      <p:sp>
        <p:nvSpPr>
          <p:cNvPr id="12" name="Content Placeholder 2"/>
          <p:cNvSpPr>
            <a:spLocks noGrp="1"/>
          </p:cNvSpPr>
          <p:nvPr>
            <p:ph idx="1"/>
          </p:nvPr>
        </p:nvSpPr>
        <p:spPr>
          <a:xfrm>
            <a:off x="5715000" y="1752600"/>
            <a:ext cx="3200400" cy="4267200"/>
          </a:xfrm>
        </p:spPr>
        <p:txBody>
          <a:bodyPr>
            <a:normAutofit/>
          </a:bodyPr>
          <a:lstStyle/>
          <a:p>
            <a:r>
              <a:rPr lang="en-US" sz="2200" dirty="0" smtClean="0"/>
              <a:t>Studies warn that growth in groundwater pumping for agricultural irrigation in the Wisconsin Central Sands could substantially lower regional water levels and stream flows.</a:t>
            </a:r>
            <a:endParaRPr lang="en-US" sz="2200" dirty="0" smtClean="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1143000"/>
          </a:xfrm>
        </p:spPr>
        <p:txBody>
          <a:bodyPr/>
          <a:lstStyle/>
          <a:p>
            <a:r>
              <a:rPr lang="en-US" dirty="0" smtClean="0"/>
              <a:t>Agricultural Irrigation</a:t>
            </a:r>
            <a:endParaRPr lang="en-US" dirty="0"/>
          </a:p>
        </p:txBody>
      </p:sp>
      <p:pic>
        <p:nvPicPr>
          <p:cNvPr id="6155" name="Picture 11" descr="Central Sands 1990 Map"/>
          <p:cNvPicPr>
            <a:picLocks noChangeAspect="1" noChangeArrowheads="1"/>
          </p:cNvPicPr>
          <p:nvPr/>
        </p:nvPicPr>
        <p:blipFill>
          <a:blip r:embed="rId3" cstate="screen"/>
          <a:srcRect/>
          <a:stretch>
            <a:fillRect/>
          </a:stretch>
        </p:blipFill>
        <p:spPr bwMode="auto">
          <a:xfrm>
            <a:off x="609600" y="1676400"/>
            <a:ext cx="4906968" cy="4343401"/>
          </a:xfrm>
          <a:prstGeom prst="rect">
            <a:avLst/>
          </a:prstGeom>
          <a:noFill/>
          <a:ln w="9525" algn="in">
            <a:solidFill>
              <a:srgbClr val="000000"/>
            </a:solidFill>
            <a:miter lim="800000"/>
            <a:headEnd/>
            <a:tailEnd/>
          </a:ln>
          <a:effectLst/>
        </p:spPr>
      </p:pic>
      <p:sp>
        <p:nvSpPr>
          <p:cNvPr id="11" name="Content Placeholder 2"/>
          <p:cNvSpPr>
            <a:spLocks noGrp="1"/>
          </p:cNvSpPr>
          <p:nvPr>
            <p:ph idx="1"/>
          </p:nvPr>
        </p:nvSpPr>
        <p:spPr>
          <a:xfrm>
            <a:off x="5715000" y="1752600"/>
            <a:ext cx="3200400" cy="4267200"/>
          </a:xfrm>
        </p:spPr>
        <p:txBody>
          <a:bodyPr>
            <a:normAutofit/>
          </a:bodyPr>
          <a:lstStyle/>
          <a:p>
            <a:r>
              <a:rPr lang="en-US" sz="2200" dirty="0" smtClean="0"/>
              <a:t>Studies warn that growth in groundwater pumping for agricultural irrigation in the Wisconsin Central Sands could substantially lower regional water levels and stream flows.</a:t>
            </a:r>
            <a:endParaRPr lang="en-US" sz="2200" dirty="0" smtClean="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screen"/>
          <a:srcRect/>
          <a:stretch>
            <a:fillRect/>
          </a:stretch>
        </p:blipFill>
        <p:spPr bwMode="auto">
          <a:xfrm>
            <a:off x="1295400" y="3657600"/>
            <a:ext cx="6629400" cy="2286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Wisconsin Agriculture is Changing</a:t>
            </a:r>
            <a:endParaRPr lang="en-US" dirty="0"/>
          </a:p>
        </p:txBody>
      </p:sp>
      <p:sp>
        <p:nvSpPr>
          <p:cNvPr id="3" name="Content Placeholder 2"/>
          <p:cNvSpPr>
            <a:spLocks noGrp="1"/>
          </p:cNvSpPr>
          <p:nvPr>
            <p:ph idx="1"/>
          </p:nvPr>
        </p:nvSpPr>
        <p:spPr>
          <a:xfrm>
            <a:off x="457200" y="1752600"/>
            <a:ext cx="7848600" cy="3810000"/>
          </a:xfrm>
        </p:spPr>
        <p:txBody>
          <a:bodyPr>
            <a:normAutofit/>
          </a:bodyPr>
          <a:lstStyle/>
          <a:p>
            <a:pPr lvl="0">
              <a:defRPr/>
            </a:pPr>
            <a:r>
              <a:rPr lang="en-US" sz="3000" dirty="0" smtClean="0"/>
              <a:t>World War I </a:t>
            </a:r>
          </a:p>
          <a:p>
            <a:pPr lvl="1">
              <a:defRPr/>
            </a:pPr>
            <a:r>
              <a:rPr lang="en-US" sz="2600" dirty="0" smtClean="0"/>
              <a:t>Farming became quite profitable – it attracted new investments, new young farmers, and immigrants to work in the fields and dairies</a:t>
            </a:r>
            <a:endParaRPr lang="en-US" dirty="0" smtClean="0"/>
          </a:p>
        </p:txBody>
      </p:sp>
      <p:sp>
        <p:nvSpPr>
          <p:cNvPr id="6" name="Rectangle 5"/>
          <p:cNvSpPr/>
          <p:nvPr/>
        </p:nvSpPr>
        <p:spPr>
          <a:xfrm>
            <a:off x="1295400" y="5943600"/>
            <a:ext cx="6705600" cy="369332"/>
          </a:xfrm>
          <a:prstGeom prst="rect">
            <a:avLst/>
          </a:prstGeom>
        </p:spPr>
        <p:txBody>
          <a:bodyPr wrap="square">
            <a:spAutoFit/>
          </a:bodyPr>
          <a:lstStyle/>
          <a:p>
            <a:pPr algn="r"/>
            <a:r>
              <a:rPr lang="en-US" i="1" dirty="0" smtClean="0"/>
              <a:t>Agricultural prosperity following the depression of the 1890s</a:t>
            </a:r>
            <a:endParaRPr lang="en-US" i="1" dirty="0"/>
          </a:p>
        </p:txBody>
      </p:sp>
      <p:sp>
        <p:nvSpPr>
          <p:cNvPr id="9" name="Text Box 9"/>
          <p:cNvSpPr txBox="1">
            <a:spLocks noChangeArrowheads="1"/>
          </p:cNvSpPr>
          <p:nvPr/>
        </p:nvSpPr>
        <p:spPr bwMode="auto">
          <a:xfrm>
            <a:off x="1295400" y="5715000"/>
            <a:ext cx="2362200"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FFFF"/>
                </a:solidFill>
                <a:effectLst/>
                <a:latin typeface="Arial" pitchFamily="34" charset="0"/>
                <a:cs typeface="Arial" pitchFamily="34" charset="0"/>
              </a:rPr>
              <a:t>Photo courtesy Wisconsin Historical Society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1143000"/>
          </a:xfrm>
        </p:spPr>
        <p:txBody>
          <a:bodyPr/>
          <a:lstStyle/>
          <a:p>
            <a:r>
              <a:rPr lang="en-US" dirty="0" smtClean="0"/>
              <a:t>Agricultural Irrigation</a:t>
            </a:r>
            <a:endParaRPr lang="en-US" dirty="0"/>
          </a:p>
        </p:txBody>
      </p:sp>
      <p:pic>
        <p:nvPicPr>
          <p:cNvPr id="6156" name="Picture 12" descr="Central Sands 2000 Map"/>
          <p:cNvPicPr>
            <a:picLocks noChangeAspect="1" noChangeArrowheads="1"/>
          </p:cNvPicPr>
          <p:nvPr/>
        </p:nvPicPr>
        <p:blipFill>
          <a:blip r:embed="rId3" cstate="screen"/>
          <a:srcRect/>
          <a:stretch>
            <a:fillRect/>
          </a:stretch>
        </p:blipFill>
        <p:spPr bwMode="auto">
          <a:xfrm>
            <a:off x="609600" y="1676400"/>
            <a:ext cx="4906968" cy="4343401"/>
          </a:xfrm>
          <a:prstGeom prst="rect">
            <a:avLst/>
          </a:prstGeom>
          <a:noFill/>
          <a:ln w="9525" algn="in">
            <a:solidFill>
              <a:srgbClr val="000000"/>
            </a:solidFill>
            <a:miter lim="800000"/>
            <a:headEnd/>
            <a:tailEnd/>
          </a:ln>
          <a:effectLst/>
        </p:spPr>
      </p:pic>
      <p:sp>
        <p:nvSpPr>
          <p:cNvPr id="11" name="Content Placeholder 2"/>
          <p:cNvSpPr>
            <a:spLocks noGrp="1"/>
          </p:cNvSpPr>
          <p:nvPr>
            <p:ph idx="1"/>
          </p:nvPr>
        </p:nvSpPr>
        <p:spPr>
          <a:xfrm>
            <a:off x="5715000" y="1752600"/>
            <a:ext cx="3200400" cy="4267200"/>
          </a:xfrm>
        </p:spPr>
        <p:txBody>
          <a:bodyPr>
            <a:normAutofit/>
          </a:bodyPr>
          <a:lstStyle/>
          <a:p>
            <a:r>
              <a:rPr lang="en-US" sz="2200" dirty="0" smtClean="0"/>
              <a:t>Studies warn that growth in groundwater pumping for agricultural irrigation in the Wisconsin Central Sands could substantially lower regional water levels and stream flows.</a:t>
            </a:r>
            <a:endParaRPr lang="en-US" sz="2200" dirty="0" smtClean="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1143000"/>
          </a:xfrm>
        </p:spPr>
        <p:txBody>
          <a:bodyPr/>
          <a:lstStyle/>
          <a:p>
            <a:r>
              <a:rPr lang="en-US" dirty="0" smtClean="0"/>
              <a:t>Agricultural Irrigation</a:t>
            </a:r>
            <a:endParaRPr lang="en-US" dirty="0"/>
          </a:p>
        </p:txBody>
      </p:sp>
      <p:pic>
        <p:nvPicPr>
          <p:cNvPr id="6157" name="Picture 13" descr="Central Sands 2010 Map"/>
          <p:cNvPicPr>
            <a:picLocks noChangeAspect="1" noChangeArrowheads="1"/>
          </p:cNvPicPr>
          <p:nvPr/>
        </p:nvPicPr>
        <p:blipFill>
          <a:blip r:embed="rId3" cstate="screen"/>
          <a:srcRect/>
          <a:stretch>
            <a:fillRect/>
          </a:stretch>
        </p:blipFill>
        <p:spPr bwMode="auto">
          <a:xfrm>
            <a:off x="609600" y="1676400"/>
            <a:ext cx="4906968" cy="4343401"/>
          </a:xfrm>
          <a:prstGeom prst="rect">
            <a:avLst/>
          </a:prstGeom>
          <a:noFill/>
          <a:ln w="9525" algn="in">
            <a:solidFill>
              <a:srgbClr val="000000"/>
            </a:solidFill>
            <a:miter lim="800000"/>
            <a:headEnd/>
            <a:tailEnd/>
          </a:ln>
          <a:effectLst/>
        </p:spPr>
      </p:pic>
      <p:sp>
        <p:nvSpPr>
          <p:cNvPr id="11" name="Content Placeholder 2"/>
          <p:cNvSpPr>
            <a:spLocks noGrp="1"/>
          </p:cNvSpPr>
          <p:nvPr>
            <p:ph idx="1"/>
          </p:nvPr>
        </p:nvSpPr>
        <p:spPr>
          <a:xfrm>
            <a:off x="5715000" y="1752600"/>
            <a:ext cx="3200400" cy="4267200"/>
          </a:xfrm>
        </p:spPr>
        <p:txBody>
          <a:bodyPr>
            <a:normAutofit/>
          </a:bodyPr>
          <a:lstStyle/>
          <a:p>
            <a:r>
              <a:rPr lang="en-US" sz="2200" dirty="0" smtClean="0"/>
              <a:t>Studies warn that growth in groundwater pumping for agricultural irrigation in the Wisconsin Central Sands could substantially lower regional water levels and stream flows.</a:t>
            </a:r>
            <a:endParaRPr lang="en-US" sz="2200" dirty="0" smtClean="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to Agriculture</a:t>
            </a:r>
            <a:endParaRPr lang="en-US" dirty="0"/>
          </a:p>
        </p:txBody>
      </p:sp>
      <p:sp>
        <p:nvSpPr>
          <p:cNvPr id="3" name="Content Placeholder 2"/>
          <p:cNvSpPr>
            <a:spLocks noGrp="1"/>
          </p:cNvSpPr>
          <p:nvPr>
            <p:ph idx="1"/>
          </p:nvPr>
        </p:nvSpPr>
        <p:spPr/>
        <p:txBody>
          <a:bodyPr/>
          <a:lstStyle/>
          <a:p>
            <a:r>
              <a:rPr lang="en-US" dirty="0" smtClean="0"/>
              <a:t>Declining Farm Profitability</a:t>
            </a:r>
          </a:p>
          <a:p>
            <a:r>
              <a:rPr lang="en-US" dirty="0" smtClean="0"/>
              <a:t>Farmland Loss</a:t>
            </a:r>
          </a:p>
          <a:p>
            <a:r>
              <a:rPr lang="en-US" dirty="0" smtClean="0"/>
              <a:t>Inflated Agricultural Land Values</a:t>
            </a:r>
          </a:p>
          <a:p>
            <a:r>
              <a:rPr lang="en-US" dirty="0" smtClean="0"/>
              <a:t>Land Speculation</a:t>
            </a:r>
            <a:endParaRPr lang="en-US" dirty="0"/>
          </a:p>
        </p:txBody>
      </p:sp>
      <p:grpSp>
        <p:nvGrpSpPr>
          <p:cNvPr id="4" name="Group 6"/>
          <p:cNvGrpSpPr>
            <a:grpSpLocks/>
          </p:cNvGrpSpPr>
          <p:nvPr/>
        </p:nvGrpSpPr>
        <p:grpSpPr bwMode="auto">
          <a:xfrm>
            <a:off x="4648200" y="3581374"/>
            <a:ext cx="4087433" cy="2814878"/>
            <a:chOff x="111268754" y="107117587"/>
            <a:chExt cx="3189064" cy="2132484"/>
          </a:xfrm>
        </p:grpSpPr>
        <p:pic>
          <p:nvPicPr>
            <p:cNvPr id="5" name="Picture 7" descr="Development_NRCSWI00001_USDA_Bob Nichols_2000"/>
            <p:cNvPicPr>
              <a:picLocks noChangeAspect="1" noChangeArrowheads="1"/>
            </p:cNvPicPr>
            <p:nvPr/>
          </p:nvPicPr>
          <p:blipFill>
            <a:blip r:embed="rId3" cstate="screen"/>
            <a:srcRect/>
            <a:stretch>
              <a:fillRect/>
            </a:stretch>
          </p:blipFill>
          <p:spPr bwMode="auto">
            <a:xfrm>
              <a:off x="111387638" y="107117587"/>
              <a:ext cx="2971799" cy="1800225"/>
            </a:xfrm>
            <a:prstGeom prst="rect">
              <a:avLst/>
            </a:prstGeom>
            <a:noFill/>
            <a:ln w="9525" algn="in">
              <a:noFill/>
              <a:miter lim="800000"/>
              <a:headEnd/>
              <a:tailEnd/>
            </a:ln>
            <a:effectLst/>
          </p:spPr>
        </p:pic>
        <p:sp>
          <p:nvSpPr>
            <p:cNvPr id="6" name="Text Box 8"/>
            <p:cNvSpPr txBox="1">
              <a:spLocks noChangeArrowheads="1"/>
            </p:cNvSpPr>
            <p:nvPr/>
          </p:nvSpPr>
          <p:spPr bwMode="auto">
            <a:xfrm>
              <a:off x="111268754" y="108907171"/>
              <a:ext cx="3189064" cy="342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700" b="0" i="1" u="none" strike="noStrike" cap="none" normalizeH="0" baseline="0" dirty="0" smtClean="0">
                  <a:ln>
                    <a:noFill/>
                  </a:ln>
                  <a:effectLst/>
                  <a:cs typeface="Arial" pitchFamily="34" charset="0"/>
                </a:rPr>
                <a:t>New homes replace farmland in Dane County</a:t>
              </a:r>
              <a:endParaRPr kumimoji="0" lang="en-US" sz="1700" b="0" i="0" u="none" strike="noStrike" cap="none" normalizeH="0" baseline="0" dirty="0" smtClean="0">
                <a:ln>
                  <a:noFill/>
                </a:ln>
                <a:effectLst/>
                <a:cs typeface="Arial" pitchFamily="34" charset="0"/>
              </a:endParaRPr>
            </a:p>
          </p:txBody>
        </p:sp>
        <p:sp>
          <p:nvSpPr>
            <p:cNvPr id="7" name="Text Box 9"/>
            <p:cNvSpPr txBox="1">
              <a:spLocks noChangeArrowheads="1"/>
            </p:cNvSpPr>
            <p:nvPr/>
          </p:nvSpPr>
          <p:spPr bwMode="auto">
            <a:xfrm>
              <a:off x="113014211" y="108733951"/>
              <a:ext cx="1438275" cy="2000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FFFF"/>
                  </a:solidFill>
                  <a:effectLst/>
                  <a:latin typeface="Arial" pitchFamily="34" charset="0"/>
                  <a:cs typeface="Arial" pitchFamily="34" charset="0"/>
                </a:rPr>
                <a:t>Photo courtesy of USDA NRCS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arm Income Map"/>
          <p:cNvPicPr>
            <a:picLocks noChangeAspect="1" noChangeArrowheads="1"/>
          </p:cNvPicPr>
          <p:nvPr/>
        </p:nvPicPr>
        <p:blipFill>
          <a:blip r:embed="rId3" cstate="screen"/>
          <a:srcRect/>
          <a:stretch>
            <a:fillRect/>
          </a:stretch>
        </p:blipFill>
        <p:spPr bwMode="auto">
          <a:xfrm>
            <a:off x="228600" y="685800"/>
            <a:ext cx="5486400" cy="5571132"/>
          </a:xfrm>
          <a:prstGeom prst="rect">
            <a:avLst/>
          </a:prstGeom>
          <a:noFill/>
          <a:ln w="9525" algn="in">
            <a:noFill/>
            <a:miter lim="800000"/>
            <a:headEnd/>
            <a:tailEnd/>
          </a:ln>
          <a:effectLst/>
        </p:spPr>
      </p:pic>
      <p:sp>
        <p:nvSpPr>
          <p:cNvPr id="2" name="Title 1"/>
          <p:cNvSpPr>
            <a:spLocks noGrp="1"/>
          </p:cNvSpPr>
          <p:nvPr>
            <p:ph type="title"/>
          </p:nvPr>
        </p:nvSpPr>
        <p:spPr>
          <a:xfrm>
            <a:off x="2514600" y="609600"/>
            <a:ext cx="6172200" cy="1143000"/>
          </a:xfrm>
        </p:spPr>
        <p:txBody>
          <a:bodyPr/>
          <a:lstStyle/>
          <a:p>
            <a:r>
              <a:rPr lang="en-US" dirty="0" smtClean="0"/>
              <a:t>Farm Profitability</a:t>
            </a:r>
            <a:endParaRPr lang="en-US" dirty="0"/>
          </a:p>
        </p:txBody>
      </p:sp>
      <p:pic>
        <p:nvPicPr>
          <p:cNvPr id="7171" name="Picture 3"/>
          <p:cNvPicPr>
            <a:picLocks noChangeAspect="1" noChangeArrowheads="1"/>
          </p:cNvPicPr>
          <p:nvPr/>
        </p:nvPicPr>
        <p:blipFill>
          <a:blip r:embed="rId4" cstate="screen"/>
          <a:srcRect/>
          <a:stretch>
            <a:fillRect/>
          </a:stretch>
        </p:blipFill>
        <p:spPr bwMode="auto">
          <a:xfrm>
            <a:off x="5181600" y="3657600"/>
            <a:ext cx="2019300" cy="2473643"/>
          </a:xfrm>
          <a:prstGeom prst="rect">
            <a:avLst/>
          </a:prstGeom>
          <a:noFill/>
          <a:ln w="9525" cap="flat">
            <a:noFill/>
            <a:miter lim="800000"/>
            <a:headEnd/>
            <a:tailEnd/>
          </a:ln>
          <a:effectLst/>
        </p:spPr>
      </p:pic>
      <p:sp>
        <p:nvSpPr>
          <p:cNvPr id="6" name="Content Placeholder 5"/>
          <p:cNvSpPr>
            <a:spLocks noGrp="1"/>
          </p:cNvSpPr>
          <p:nvPr>
            <p:ph idx="1"/>
          </p:nvPr>
        </p:nvSpPr>
        <p:spPr>
          <a:xfrm>
            <a:off x="5105400" y="1752600"/>
            <a:ext cx="4038600" cy="4525963"/>
          </a:xfrm>
        </p:spPr>
        <p:txBody>
          <a:bodyPr>
            <a:normAutofit/>
          </a:bodyPr>
          <a:lstStyle/>
          <a:p>
            <a:r>
              <a:rPr lang="en-US" sz="2400" dirty="0" smtClean="0"/>
              <a:t>Generally only farms with annual sales greater than $250,000 have positive rates of return.</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re 3 Map of Farmland Conversion 2000 - 2009"/>
          <p:cNvPicPr>
            <a:picLocks noChangeAspect="1" noChangeArrowheads="1"/>
          </p:cNvPicPr>
          <p:nvPr/>
        </p:nvPicPr>
        <p:blipFill>
          <a:blip r:embed="rId3" cstate="screen"/>
          <a:srcRect l="2698" t="2927" b="2432"/>
          <a:stretch>
            <a:fillRect/>
          </a:stretch>
        </p:blipFill>
        <p:spPr bwMode="auto">
          <a:xfrm>
            <a:off x="0" y="685800"/>
            <a:ext cx="5571576" cy="5638800"/>
          </a:xfrm>
          <a:prstGeom prst="rect">
            <a:avLst/>
          </a:prstGeom>
          <a:noFill/>
          <a:ln w="9525" algn="in">
            <a:noFill/>
            <a:miter lim="800000"/>
            <a:headEnd/>
            <a:tailEnd/>
          </a:ln>
          <a:effectLst/>
        </p:spPr>
      </p:pic>
      <p:sp>
        <p:nvSpPr>
          <p:cNvPr id="2" name="Title 1"/>
          <p:cNvSpPr>
            <a:spLocks noGrp="1"/>
          </p:cNvSpPr>
          <p:nvPr>
            <p:ph type="title"/>
          </p:nvPr>
        </p:nvSpPr>
        <p:spPr>
          <a:xfrm>
            <a:off x="2514600" y="609600"/>
            <a:ext cx="6172200" cy="1143000"/>
          </a:xfrm>
        </p:spPr>
        <p:txBody>
          <a:bodyPr/>
          <a:lstStyle/>
          <a:p>
            <a:r>
              <a:rPr lang="en-US" dirty="0" smtClean="0"/>
              <a:t>Farmland Loss</a:t>
            </a:r>
            <a:endParaRPr lang="en-US" dirty="0"/>
          </a:p>
        </p:txBody>
      </p:sp>
      <p:pic>
        <p:nvPicPr>
          <p:cNvPr id="5124" name="Picture 4" descr="Figure 3 Legend of Farmland Conversion 2000 - 2009"/>
          <p:cNvPicPr>
            <a:picLocks noChangeAspect="1" noChangeArrowheads="1"/>
          </p:cNvPicPr>
          <p:nvPr/>
        </p:nvPicPr>
        <p:blipFill>
          <a:blip r:embed="rId4" cstate="screen"/>
          <a:srcRect t="12787" r="32878"/>
          <a:stretch>
            <a:fillRect/>
          </a:stretch>
        </p:blipFill>
        <p:spPr bwMode="auto">
          <a:xfrm>
            <a:off x="5410200" y="4343400"/>
            <a:ext cx="1524000" cy="1641699"/>
          </a:xfrm>
          <a:prstGeom prst="rect">
            <a:avLst/>
          </a:prstGeom>
          <a:noFill/>
          <a:ln w="9525" algn="in">
            <a:noFill/>
            <a:miter lim="800000"/>
            <a:headEnd/>
            <a:tailEnd/>
          </a:ln>
          <a:effectLst/>
        </p:spPr>
      </p:pic>
      <p:sp>
        <p:nvSpPr>
          <p:cNvPr id="5125" name="Text Box 5"/>
          <p:cNvSpPr txBox="1">
            <a:spLocks noChangeArrowheads="1"/>
          </p:cNvSpPr>
          <p:nvPr/>
        </p:nvSpPr>
        <p:spPr bwMode="auto">
          <a:xfrm>
            <a:off x="5410200" y="3886200"/>
            <a:ext cx="2133600" cy="514350"/>
          </a:xfrm>
          <a:prstGeom prst="rect">
            <a:avLst/>
          </a:prstGeom>
          <a:solidFill>
            <a:srgbClr val="FFFFFF"/>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Percent Agricultural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Land Conversion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Content Placeholder 5"/>
          <p:cNvSpPr>
            <a:spLocks noGrp="1"/>
          </p:cNvSpPr>
          <p:nvPr>
            <p:ph idx="1"/>
          </p:nvPr>
        </p:nvSpPr>
        <p:spPr>
          <a:xfrm>
            <a:off x="5105400" y="1752601"/>
            <a:ext cx="3810000" cy="1981200"/>
          </a:xfrm>
        </p:spPr>
        <p:txBody>
          <a:bodyPr>
            <a:normAutofit/>
          </a:bodyPr>
          <a:lstStyle/>
          <a:p>
            <a:r>
              <a:rPr lang="en-US" sz="2400" dirty="0" smtClean="0"/>
              <a:t>Over the last 25 years, Wisconsin lost over 2 million acres of farmland.</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Farmland Loss </a:t>
            </a:r>
            <a:endParaRPr lang="en-US" dirty="0"/>
          </a:p>
        </p:txBody>
      </p:sp>
      <p:sp>
        <p:nvSpPr>
          <p:cNvPr id="19" name="Content Placeholder 5"/>
          <p:cNvSpPr>
            <a:spLocks noGrp="1"/>
          </p:cNvSpPr>
          <p:nvPr>
            <p:ph idx="1"/>
          </p:nvPr>
        </p:nvSpPr>
        <p:spPr>
          <a:xfrm>
            <a:off x="5105400" y="1752600"/>
            <a:ext cx="3886200" cy="4525963"/>
          </a:xfrm>
        </p:spPr>
        <p:txBody>
          <a:bodyPr>
            <a:normAutofit/>
          </a:bodyPr>
          <a:lstStyle/>
          <a:p>
            <a:r>
              <a:rPr lang="en-US" sz="2400" dirty="0" smtClean="0"/>
              <a:t>Prime farmland accounts for nearly 400,000 acres, or 20% of total farmland loss.</a:t>
            </a:r>
          </a:p>
          <a:p>
            <a:r>
              <a:rPr lang="en-US" sz="2400" dirty="0" smtClean="0"/>
              <a:t>Researchers estimate that for every acre of prime farmland lost to scattered residential or urban development, another one-half to one acre becomes idle. </a:t>
            </a:r>
            <a:endParaRPr lang="en-US" sz="2400" dirty="0"/>
          </a:p>
        </p:txBody>
      </p:sp>
      <p:pic>
        <p:nvPicPr>
          <p:cNvPr id="4113" name="Picture 17"/>
          <p:cNvPicPr>
            <a:picLocks noChangeAspect="1" noChangeArrowheads="1"/>
          </p:cNvPicPr>
          <p:nvPr/>
        </p:nvPicPr>
        <p:blipFill>
          <a:blip r:embed="rId3" cstate="screen"/>
          <a:srcRect/>
          <a:stretch>
            <a:fillRect/>
          </a:stretch>
        </p:blipFill>
        <p:spPr bwMode="auto">
          <a:xfrm>
            <a:off x="228600" y="1676400"/>
            <a:ext cx="5017154" cy="33528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Ag Land Premiums Map"/>
          <p:cNvPicPr>
            <a:picLocks noChangeAspect="1" noChangeArrowheads="1"/>
          </p:cNvPicPr>
          <p:nvPr/>
        </p:nvPicPr>
        <p:blipFill>
          <a:blip r:embed="rId3" cstate="screen"/>
          <a:srcRect l="2200" r="5215" b="24001"/>
          <a:stretch>
            <a:fillRect/>
          </a:stretch>
        </p:blipFill>
        <p:spPr bwMode="auto">
          <a:xfrm>
            <a:off x="228600" y="685800"/>
            <a:ext cx="5257800" cy="5627447"/>
          </a:xfrm>
          <a:prstGeom prst="rect">
            <a:avLst/>
          </a:prstGeom>
          <a:noFill/>
          <a:ln w="9525" algn="in">
            <a:noFill/>
            <a:miter lim="800000"/>
            <a:headEnd/>
            <a:tailEnd/>
          </a:ln>
          <a:effectLst/>
        </p:spPr>
      </p:pic>
      <p:sp>
        <p:nvSpPr>
          <p:cNvPr id="2" name="Title 1"/>
          <p:cNvSpPr>
            <a:spLocks noGrp="1"/>
          </p:cNvSpPr>
          <p:nvPr>
            <p:ph type="title"/>
          </p:nvPr>
        </p:nvSpPr>
        <p:spPr>
          <a:xfrm>
            <a:off x="2514600" y="609600"/>
            <a:ext cx="6172200" cy="1143000"/>
          </a:xfrm>
        </p:spPr>
        <p:txBody>
          <a:bodyPr/>
          <a:lstStyle/>
          <a:p>
            <a:r>
              <a:rPr lang="en-US" dirty="0" smtClean="0"/>
              <a:t>Land Values</a:t>
            </a:r>
            <a:endParaRPr lang="en-US" dirty="0"/>
          </a:p>
        </p:txBody>
      </p:sp>
      <p:sp>
        <p:nvSpPr>
          <p:cNvPr id="12" name="Content Placeholder 5"/>
          <p:cNvSpPr>
            <a:spLocks noGrp="1"/>
          </p:cNvSpPr>
          <p:nvPr>
            <p:ph idx="1"/>
          </p:nvPr>
        </p:nvSpPr>
        <p:spPr>
          <a:xfrm>
            <a:off x="5105400" y="1752600"/>
            <a:ext cx="4038600" cy="4525963"/>
          </a:xfrm>
        </p:spPr>
        <p:txBody>
          <a:bodyPr>
            <a:normAutofit/>
          </a:bodyPr>
          <a:lstStyle/>
          <a:p>
            <a:r>
              <a:rPr lang="en-US" sz="2400" dirty="0" smtClean="0"/>
              <a:t>High premiums are being paid for agricultural land conversion, particularly in southeast and northeast Wisconsin. </a:t>
            </a:r>
            <a:endParaRPr lang="en-US" sz="2400" dirty="0"/>
          </a:p>
        </p:txBody>
      </p:sp>
      <p:grpSp>
        <p:nvGrpSpPr>
          <p:cNvPr id="8196" name="Group 4"/>
          <p:cNvGrpSpPr>
            <a:grpSpLocks/>
          </p:cNvGrpSpPr>
          <p:nvPr/>
        </p:nvGrpSpPr>
        <p:grpSpPr bwMode="auto">
          <a:xfrm>
            <a:off x="5410200" y="3886200"/>
            <a:ext cx="2133624" cy="2247836"/>
            <a:chOff x="110356650" y="112070260"/>
            <a:chExt cx="1143013" cy="1658240"/>
          </a:xfrm>
        </p:grpSpPr>
        <p:pic>
          <p:nvPicPr>
            <p:cNvPr id="8197" name="Picture 5" descr="Ag Land Premiums Map Legend"/>
            <p:cNvPicPr>
              <a:picLocks noChangeAspect="1" noChangeArrowheads="1"/>
            </p:cNvPicPr>
            <p:nvPr/>
          </p:nvPicPr>
          <p:blipFill>
            <a:blip r:embed="rId4" cstate="screen"/>
            <a:srcRect/>
            <a:stretch>
              <a:fillRect/>
            </a:stretch>
          </p:blipFill>
          <p:spPr bwMode="auto">
            <a:xfrm>
              <a:off x="110356650" y="112414050"/>
              <a:ext cx="342900" cy="1314450"/>
            </a:xfrm>
            <a:prstGeom prst="rect">
              <a:avLst/>
            </a:prstGeom>
            <a:noFill/>
            <a:ln w="9525" algn="in">
              <a:noFill/>
              <a:miter lim="800000"/>
              <a:headEnd/>
              <a:tailEnd/>
            </a:ln>
            <a:effectLst/>
          </p:spPr>
        </p:pic>
        <p:sp>
          <p:nvSpPr>
            <p:cNvPr id="8198" name="Text Box 6"/>
            <p:cNvSpPr txBox="1">
              <a:spLocks noChangeArrowheads="1"/>
            </p:cNvSpPr>
            <p:nvPr/>
          </p:nvSpPr>
          <p:spPr bwMode="auto">
            <a:xfrm>
              <a:off x="110356664" y="112070260"/>
              <a:ext cx="979714" cy="37241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Premium Paid for Farmland  ($/Acre)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9" name="Text Box 7"/>
            <p:cNvSpPr txBox="1">
              <a:spLocks noChangeArrowheads="1"/>
            </p:cNvSpPr>
            <p:nvPr/>
          </p:nvSpPr>
          <p:spPr bwMode="auto">
            <a:xfrm>
              <a:off x="110699550" y="112442625"/>
              <a:ext cx="800100" cy="171450"/>
            </a:xfrm>
            <a:prstGeom prst="rect">
              <a:avLst/>
            </a:prstGeom>
            <a:solidFill>
              <a:srgbClr val="FFFFFF"/>
            </a:solid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Arial" pitchFamily="34" charset="0"/>
                  <a:cs typeface="Arial" pitchFamily="34" charset="0"/>
                </a:rPr>
                <a:t> -$1,170 - -$750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8200" name="Text Box 8"/>
            <p:cNvSpPr txBox="1">
              <a:spLocks noChangeArrowheads="1"/>
            </p:cNvSpPr>
            <p:nvPr/>
          </p:nvSpPr>
          <p:spPr bwMode="auto">
            <a:xfrm>
              <a:off x="110699550" y="112590263"/>
              <a:ext cx="800100" cy="171450"/>
            </a:xfrm>
            <a:prstGeom prst="rect">
              <a:avLst/>
            </a:prstGeom>
            <a:solidFill>
              <a:srgbClr val="FFFFFF"/>
            </a:solid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Arial" pitchFamily="34" charset="0"/>
                  <a:cs typeface="Arial" pitchFamily="34" charset="0"/>
                </a:rPr>
                <a:t> -$749 - -$300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8201" name="Text Box 9"/>
            <p:cNvSpPr txBox="1">
              <a:spLocks noChangeArrowheads="1"/>
            </p:cNvSpPr>
            <p:nvPr/>
          </p:nvSpPr>
          <p:spPr bwMode="auto">
            <a:xfrm>
              <a:off x="110699550" y="112742661"/>
              <a:ext cx="800100" cy="171450"/>
            </a:xfrm>
            <a:prstGeom prst="rect">
              <a:avLst/>
            </a:prstGeom>
            <a:solidFill>
              <a:srgbClr val="FFFFFF"/>
            </a:solid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Arial" pitchFamily="34" charset="0"/>
                  <a:cs typeface="Arial" pitchFamily="34" charset="0"/>
                </a:rPr>
                <a:t> -$299 - $0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8202" name="Text Box 10"/>
            <p:cNvSpPr txBox="1">
              <a:spLocks noChangeArrowheads="1"/>
            </p:cNvSpPr>
            <p:nvPr/>
          </p:nvSpPr>
          <p:spPr bwMode="auto">
            <a:xfrm>
              <a:off x="110699550" y="112895062"/>
              <a:ext cx="800100" cy="171450"/>
            </a:xfrm>
            <a:prstGeom prst="rect">
              <a:avLst/>
            </a:prstGeom>
            <a:solidFill>
              <a:srgbClr val="FFFFFF"/>
            </a:solid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Arial" pitchFamily="34" charset="0"/>
                  <a:cs typeface="Arial" pitchFamily="34" charset="0"/>
                </a:rPr>
                <a:t> $0 - $1,000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8203" name="Text Box 11"/>
            <p:cNvSpPr txBox="1">
              <a:spLocks noChangeArrowheads="1"/>
            </p:cNvSpPr>
            <p:nvPr/>
          </p:nvSpPr>
          <p:spPr bwMode="auto">
            <a:xfrm>
              <a:off x="110699563" y="113047510"/>
              <a:ext cx="800100" cy="171450"/>
            </a:xfrm>
            <a:prstGeom prst="rect">
              <a:avLst/>
            </a:prstGeom>
            <a:solidFill>
              <a:srgbClr val="FFFFFF"/>
            </a:solid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Arial" pitchFamily="34" charset="0"/>
                  <a:cs typeface="Arial" pitchFamily="34" charset="0"/>
                </a:rPr>
                <a:t> $1,001 - $2,000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8204" name="Text Box 12"/>
            <p:cNvSpPr txBox="1">
              <a:spLocks noChangeArrowheads="1"/>
            </p:cNvSpPr>
            <p:nvPr/>
          </p:nvSpPr>
          <p:spPr bwMode="auto">
            <a:xfrm>
              <a:off x="110699550" y="113199861"/>
              <a:ext cx="800100" cy="171450"/>
            </a:xfrm>
            <a:prstGeom prst="rect">
              <a:avLst/>
            </a:prstGeom>
            <a:solidFill>
              <a:srgbClr val="FFFFFF"/>
            </a:solid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Arial" pitchFamily="34" charset="0"/>
                  <a:cs typeface="Arial" pitchFamily="34" charset="0"/>
                </a:rPr>
                <a:t> $2,001 - $4,000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8205" name="Text Box 13"/>
            <p:cNvSpPr txBox="1">
              <a:spLocks noChangeArrowheads="1"/>
            </p:cNvSpPr>
            <p:nvPr/>
          </p:nvSpPr>
          <p:spPr bwMode="auto">
            <a:xfrm>
              <a:off x="110699550" y="113352262"/>
              <a:ext cx="800100" cy="171450"/>
            </a:xfrm>
            <a:prstGeom prst="rect">
              <a:avLst/>
            </a:prstGeom>
            <a:solidFill>
              <a:srgbClr val="FFFFFF"/>
            </a:solid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Arial" pitchFamily="34" charset="0"/>
                  <a:cs typeface="Arial" pitchFamily="34" charset="0"/>
                </a:rPr>
                <a:t> $4,001 - $8,000 </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8206" name="Text Box 14"/>
            <p:cNvSpPr txBox="1">
              <a:spLocks noChangeArrowheads="1"/>
            </p:cNvSpPr>
            <p:nvPr/>
          </p:nvSpPr>
          <p:spPr bwMode="auto">
            <a:xfrm>
              <a:off x="110699550" y="113495137"/>
              <a:ext cx="800100" cy="171450"/>
            </a:xfrm>
            <a:prstGeom prst="rect">
              <a:avLst/>
            </a:prstGeom>
            <a:solidFill>
              <a:srgbClr val="FFFFFF"/>
            </a:solidFill>
            <a:ln w="9525" algn="in">
              <a:noFill/>
              <a:miter lim="800000"/>
              <a:headEnd/>
              <a:tailEnd/>
            </a:ln>
            <a:effectLst/>
          </p:spPr>
          <p:txBody>
            <a:bodyPr vert="horz" wrap="square" lIns="0" tIns="36576" rIns="0"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Arial" pitchFamily="34" charset="0"/>
                  <a:cs typeface="Arial" pitchFamily="34" charset="0"/>
                </a:rPr>
                <a:t> $8,001 - $24,490 </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Values</a:t>
            </a:r>
            <a:endParaRPr lang="en-US" dirty="0"/>
          </a:p>
        </p:txBody>
      </p:sp>
      <p:sp>
        <p:nvSpPr>
          <p:cNvPr id="5" name="Content Placeholder 5"/>
          <p:cNvSpPr>
            <a:spLocks noGrp="1"/>
          </p:cNvSpPr>
          <p:nvPr>
            <p:ph idx="1"/>
          </p:nvPr>
        </p:nvSpPr>
        <p:spPr>
          <a:xfrm>
            <a:off x="457200" y="5181600"/>
            <a:ext cx="8458200" cy="1173163"/>
          </a:xfrm>
        </p:spPr>
        <p:txBody>
          <a:bodyPr>
            <a:normAutofit/>
          </a:bodyPr>
          <a:lstStyle/>
          <a:p>
            <a:r>
              <a:rPr lang="en-US" sz="2400" dirty="0" smtClean="0"/>
              <a:t>The price of agricultural land has been held relatively constant, likely due to Wisconsin’s agricultural use valuation policy.  </a:t>
            </a:r>
            <a:endParaRPr lang="en-US" sz="2400" dirty="0"/>
          </a:p>
        </p:txBody>
      </p:sp>
      <p:pic>
        <p:nvPicPr>
          <p:cNvPr id="9219" name="Picture 3"/>
          <p:cNvPicPr>
            <a:picLocks noChangeAspect="1" noChangeArrowheads="1"/>
          </p:cNvPicPr>
          <p:nvPr/>
        </p:nvPicPr>
        <p:blipFill>
          <a:blip r:embed="rId3" cstate="screen"/>
          <a:srcRect/>
          <a:stretch>
            <a:fillRect/>
          </a:stretch>
        </p:blipFill>
        <p:spPr bwMode="auto">
          <a:xfrm>
            <a:off x="990600" y="1524000"/>
            <a:ext cx="6096000" cy="3461883"/>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Speculation</a:t>
            </a:r>
            <a:endParaRPr lang="en-US" dirty="0"/>
          </a:p>
        </p:txBody>
      </p:sp>
      <p:sp>
        <p:nvSpPr>
          <p:cNvPr id="5" name="Content Placeholder 5"/>
          <p:cNvSpPr>
            <a:spLocks noGrp="1"/>
          </p:cNvSpPr>
          <p:nvPr>
            <p:ph idx="1"/>
          </p:nvPr>
        </p:nvSpPr>
        <p:spPr>
          <a:xfrm>
            <a:off x="457200" y="1752600"/>
            <a:ext cx="8229600" cy="4525963"/>
          </a:xfrm>
        </p:spPr>
        <p:txBody>
          <a:bodyPr>
            <a:normAutofit/>
          </a:bodyPr>
          <a:lstStyle/>
          <a:p>
            <a:r>
              <a:rPr lang="en-US" sz="2800" dirty="0" smtClean="0"/>
              <a:t>A 2010 analysis by the Legislative Audit Bureau suggests that agricultural land is being used as a low-cost holding zone for future development</a:t>
            </a:r>
          </a:p>
          <a:p>
            <a:pPr lvl="1"/>
            <a:r>
              <a:rPr lang="en-US" sz="2400" dirty="0" smtClean="0"/>
              <a:t>In 9 of the 14 communities surveyed, more than 50% of the land under use value assessment was zoned for non-agricultural purposes </a:t>
            </a:r>
          </a:p>
          <a:p>
            <a:pPr lvl="1"/>
            <a:r>
              <a:rPr lang="en-US" sz="2400" dirty="0" smtClean="0"/>
              <a:t>In 7 of the 14 communities surveyed, more than 20% of the land under use value assessment was owned by a real estate or property development company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Autofit/>
          </a:bodyPr>
          <a:lstStyle/>
          <a:p>
            <a:r>
              <a:rPr lang="en-US" dirty="0" smtClean="0"/>
              <a:t>State and Local Tools for </a:t>
            </a:r>
            <a:br>
              <a:rPr lang="en-US" dirty="0" smtClean="0"/>
            </a:br>
            <a:r>
              <a:rPr lang="en-US" dirty="0" smtClean="0"/>
              <a:t>Protecting Agricultural Land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Wisconsin Agriculture is Changing</a:t>
            </a:r>
            <a:endParaRPr lang="en-US" dirty="0"/>
          </a:p>
        </p:txBody>
      </p:sp>
      <p:sp>
        <p:nvSpPr>
          <p:cNvPr id="3" name="Content Placeholder 2"/>
          <p:cNvSpPr>
            <a:spLocks noGrp="1"/>
          </p:cNvSpPr>
          <p:nvPr>
            <p:ph idx="1"/>
          </p:nvPr>
        </p:nvSpPr>
        <p:spPr>
          <a:xfrm>
            <a:off x="457200" y="1752600"/>
            <a:ext cx="4191000" cy="4525963"/>
          </a:xfrm>
        </p:spPr>
        <p:txBody>
          <a:bodyPr>
            <a:normAutofit/>
          </a:bodyPr>
          <a:lstStyle/>
          <a:p>
            <a:r>
              <a:rPr lang="en-US" sz="3000" dirty="0" smtClean="0"/>
              <a:t>Great Depression</a:t>
            </a:r>
          </a:p>
          <a:p>
            <a:pPr lvl="1"/>
            <a:r>
              <a:rPr lang="en-US" sz="2600" dirty="0" smtClean="0"/>
              <a:t>Farms lost 1/3 of value</a:t>
            </a:r>
          </a:p>
          <a:p>
            <a:pPr lvl="1"/>
            <a:r>
              <a:rPr lang="en-US" sz="2600" dirty="0" smtClean="0"/>
              <a:t>Wages plummeted 70%</a:t>
            </a:r>
          </a:p>
          <a:p>
            <a:pPr lvl="1"/>
            <a:r>
              <a:rPr lang="en-US" sz="2600" dirty="0" smtClean="0"/>
              <a:t>Prices for grain and livestock dropped 45%</a:t>
            </a:r>
          </a:p>
          <a:p>
            <a:pPr lvl="1"/>
            <a:r>
              <a:rPr lang="en-US" sz="2600" dirty="0" smtClean="0"/>
              <a:t>Number of farms peaked at 200,000 in 1935</a:t>
            </a:r>
          </a:p>
          <a:p>
            <a:pPr lvl="1"/>
            <a:endParaRPr lang="en-US" dirty="0" smtClean="0"/>
          </a:p>
        </p:txBody>
      </p:sp>
      <p:pic>
        <p:nvPicPr>
          <p:cNvPr id="6" name="Picture 6"/>
          <p:cNvPicPr>
            <a:picLocks noChangeAspect="1" noChangeArrowheads="1"/>
          </p:cNvPicPr>
          <p:nvPr/>
        </p:nvPicPr>
        <p:blipFill>
          <a:blip r:embed="rId3" cstate="screen"/>
          <a:srcRect/>
          <a:stretch>
            <a:fillRect/>
          </a:stretch>
        </p:blipFill>
        <p:spPr bwMode="auto">
          <a:xfrm>
            <a:off x="4876800" y="1981200"/>
            <a:ext cx="3839764" cy="2514600"/>
          </a:xfrm>
          <a:prstGeom prst="rect">
            <a:avLst/>
          </a:prstGeom>
          <a:noFill/>
          <a:ln w="9525">
            <a:noFill/>
            <a:miter lim="800000"/>
            <a:headEnd/>
            <a:tailEnd/>
          </a:ln>
        </p:spPr>
      </p:pic>
      <p:sp>
        <p:nvSpPr>
          <p:cNvPr id="7" name="Rectangle 6"/>
          <p:cNvSpPr/>
          <p:nvPr/>
        </p:nvSpPr>
        <p:spPr>
          <a:xfrm>
            <a:off x="5181600" y="4419600"/>
            <a:ext cx="3507370" cy="369332"/>
          </a:xfrm>
          <a:prstGeom prst="rect">
            <a:avLst/>
          </a:prstGeom>
        </p:spPr>
        <p:txBody>
          <a:bodyPr wrap="none">
            <a:spAutoFit/>
          </a:bodyPr>
          <a:lstStyle/>
          <a:p>
            <a:pPr algn="r"/>
            <a:r>
              <a:rPr lang="en-US" i="1" dirty="0" smtClean="0"/>
              <a:t>Dust storms in Adams County, 1925</a:t>
            </a:r>
            <a:endParaRPr lang="en-US" i="1" dirty="0"/>
          </a:p>
        </p:txBody>
      </p:sp>
      <p:sp>
        <p:nvSpPr>
          <p:cNvPr id="12" name="Text Box 9"/>
          <p:cNvSpPr txBox="1">
            <a:spLocks noChangeArrowheads="1"/>
          </p:cNvSpPr>
          <p:nvPr/>
        </p:nvSpPr>
        <p:spPr bwMode="auto">
          <a:xfrm>
            <a:off x="4953000" y="1981200"/>
            <a:ext cx="32766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FFFF"/>
                </a:solidFill>
                <a:effectLst/>
                <a:latin typeface="Arial" pitchFamily="34" charset="0"/>
                <a:cs typeface="Arial" pitchFamily="34" charset="0"/>
              </a:rPr>
              <a:t>Photo courtesy Wisconsin Magazine of History</a:t>
            </a:r>
            <a:r>
              <a:rPr kumimoji="0" lang="en-US" sz="900" b="0" i="0" u="none" strike="noStrike" cap="none" normalizeH="0" dirty="0" smtClean="0">
                <a:ln>
                  <a:noFill/>
                </a:ln>
                <a:solidFill>
                  <a:srgbClr val="FFFFFF"/>
                </a:solidFill>
                <a:effectLst/>
                <a:latin typeface="Arial" pitchFamily="34" charset="0"/>
                <a:cs typeface="Arial" pitchFamily="34" charset="0"/>
              </a:rPr>
              <a:t> Archives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Lands Initiative (WLI)</a:t>
            </a:r>
            <a:endParaRPr lang="en-US" dirty="0"/>
          </a:p>
        </p:txBody>
      </p:sp>
      <p:sp>
        <p:nvSpPr>
          <p:cNvPr id="3" name="Content Placeholder 2"/>
          <p:cNvSpPr>
            <a:spLocks noGrp="1"/>
          </p:cNvSpPr>
          <p:nvPr>
            <p:ph idx="1"/>
          </p:nvPr>
        </p:nvSpPr>
        <p:spPr>
          <a:xfrm>
            <a:off x="457200" y="1752600"/>
            <a:ext cx="8382000" cy="4525963"/>
          </a:xfrm>
        </p:spPr>
        <p:txBody>
          <a:bodyPr>
            <a:normAutofit/>
          </a:bodyPr>
          <a:lstStyle/>
          <a:p>
            <a:r>
              <a:rPr lang="en-US" sz="3000" dirty="0" smtClean="0"/>
              <a:t>Overhauls Wisconsin’s 30-year old Farmland Preservation Program </a:t>
            </a:r>
            <a:r>
              <a:rPr lang="en-US" sz="3000" i="1" dirty="0" smtClean="0"/>
              <a:t>(July 2009)</a:t>
            </a:r>
          </a:p>
          <a:p>
            <a:pPr lvl="1"/>
            <a:r>
              <a:rPr lang="en-US" sz="2600" dirty="0" smtClean="0"/>
              <a:t>Enhances farmer tax credits</a:t>
            </a:r>
          </a:p>
          <a:p>
            <a:pPr lvl="1"/>
            <a:r>
              <a:rPr lang="en-US" sz="2600" dirty="0" smtClean="0"/>
              <a:t>Supports soil and water conservation</a:t>
            </a:r>
          </a:p>
          <a:p>
            <a:pPr lvl="1"/>
            <a:r>
              <a:rPr lang="en-US" sz="2600" dirty="0" smtClean="0"/>
              <a:t>Requires counties to update farmland preservation plans and zoning ordinances </a:t>
            </a:r>
            <a:r>
              <a:rPr lang="en-US" sz="2600" i="1" dirty="0" smtClean="0"/>
              <a:t>(2011-2015)</a:t>
            </a:r>
          </a:p>
          <a:p>
            <a:pPr lvl="1"/>
            <a:r>
              <a:rPr lang="en-US" sz="2600" dirty="0" smtClean="0"/>
              <a:t>Authorizes Agricultural Enterprise Areas (AEA)</a:t>
            </a:r>
          </a:p>
          <a:p>
            <a:pPr lvl="1"/>
            <a:r>
              <a:rPr lang="en-US" sz="2600" dirty="0" smtClean="0"/>
              <a:t>Provides state cost-share for Purchase of Agricultural Conservation Easements  (PACE)</a:t>
            </a:r>
            <a:endParaRPr lang="en-US" sz="2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Certified </a:t>
            </a:r>
            <a:r>
              <a:rPr lang="en-US" dirty="0" smtClean="0"/>
              <a:t>Farmland Preservation </a:t>
            </a:r>
            <a:r>
              <a:rPr lang="en-US" dirty="0" smtClean="0"/>
              <a:t>Zoning Districts</a:t>
            </a:r>
            <a:endParaRPr lang="en-US" dirty="0"/>
          </a:p>
        </p:txBody>
      </p:sp>
      <p:sp>
        <p:nvSpPr>
          <p:cNvPr id="3" name="Content Placeholder 2"/>
          <p:cNvSpPr>
            <a:spLocks noGrp="1"/>
          </p:cNvSpPr>
          <p:nvPr>
            <p:ph idx="1"/>
          </p:nvPr>
        </p:nvSpPr>
        <p:spPr>
          <a:xfrm>
            <a:off x="457200" y="1752600"/>
            <a:ext cx="8458200" cy="4525963"/>
          </a:xfrm>
        </p:spPr>
        <p:txBody>
          <a:bodyPr>
            <a:noAutofit/>
          </a:bodyPr>
          <a:lstStyle/>
          <a:p>
            <a:pPr>
              <a:spcBef>
                <a:spcPts val="600"/>
              </a:spcBef>
            </a:pPr>
            <a:r>
              <a:rPr lang="en-US" sz="3000" dirty="0" smtClean="0"/>
              <a:t>Categories of Uses:</a:t>
            </a:r>
          </a:p>
          <a:p>
            <a:pPr lvl="1">
              <a:spcBef>
                <a:spcPts val="600"/>
              </a:spcBef>
            </a:pPr>
            <a:r>
              <a:rPr lang="en-US" sz="2600" dirty="0" smtClean="0"/>
              <a:t>Prohibited Uses – </a:t>
            </a:r>
            <a:r>
              <a:rPr lang="en-US" sz="2200" dirty="0" smtClean="0"/>
              <a:t>Industrial, commercial, and urban residential development that conflicts with farmland preservation.</a:t>
            </a:r>
          </a:p>
          <a:p>
            <a:pPr lvl="1">
              <a:spcBef>
                <a:spcPts val="600"/>
              </a:spcBef>
            </a:pPr>
            <a:r>
              <a:rPr lang="en-US" sz="2600" dirty="0" smtClean="0"/>
              <a:t>Permitted Uses – </a:t>
            </a:r>
            <a:r>
              <a:rPr lang="en-US" sz="2200" dirty="0" smtClean="0"/>
              <a:t>Ordinance may allow agricultural and open space uses </a:t>
            </a:r>
            <a:r>
              <a:rPr lang="en-US" sz="2200" i="1" dirty="0" smtClean="0"/>
              <a:t>with or without</a:t>
            </a:r>
            <a:r>
              <a:rPr lang="en-US" sz="2200" b="1" i="1" dirty="0" smtClean="0"/>
              <a:t> </a:t>
            </a:r>
            <a:r>
              <a:rPr lang="en-US" sz="2200" dirty="0" smtClean="0"/>
              <a:t>a special zoning permit (local option).</a:t>
            </a:r>
          </a:p>
          <a:p>
            <a:pPr lvl="1">
              <a:spcBef>
                <a:spcPts val="600"/>
              </a:spcBef>
            </a:pPr>
            <a:r>
              <a:rPr lang="en-US" sz="2600" dirty="0" smtClean="0"/>
              <a:t>Conditional Uses – </a:t>
            </a:r>
            <a:r>
              <a:rPr lang="en-US" sz="2200" dirty="0" smtClean="0"/>
              <a:t>Ordinance may allow certain uses (non-farm residences, wind turbines, cell towers, etc.) </a:t>
            </a:r>
            <a:r>
              <a:rPr lang="en-US" sz="2200" i="1" dirty="0" smtClean="0"/>
              <a:t>by permit only</a:t>
            </a:r>
            <a:r>
              <a:rPr lang="en-US" sz="2200" dirty="0" smtClean="0"/>
              <a:t>. Zoning authority must find that proposed use meets certain conditions.</a:t>
            </a:r>
            <a:endParaRPr lang="en-US" sz="2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Zoning/Subdivision </a:t>
            </a:r>
            <a:r>
              <a:rPr lang="en-US" dirty="0" smtClean="0"/>
              <a:t>Controls</a:t>
            </a:r>
            <a:endParaRPr lang="en-US" dirty="0"/>
          </a:p>
        </p:txBody>
      </p:sp>
      <p:sp>
        <p:nvSpPr>
          <p:cNvPr id="3" name="Content Placeholder 2"/>
          <p:cNvSpPr>
            <a:spLocks noGrp="1"/>
          </p:cNvSpPr>
          <p:nvPr>
            <p:ph idx="1"/>
          </p:nvPr>
        </p:nvSpPr>
        <p:spPr>
          <a:xfrm>
            <a:off x="457200" y="1752600"/>
            <a:ext cx="8458200" cy="4525963"/>
          </a:xfrm>
        </p:spPr>
        <p:txBody>
          <a:bodyPr/>
          <a:lstStyle/>
          <a:p>
            <a:r>
              <a:rPr lang="en-US" dirty="0" smtClean="0"/>
              <a:t>Clustering, maximum lot size, density standards</a:t>
            </a:r>
            <a:endParaRPr lang="en-US" dirty="0"/>
          </a:p>
        </p:txBody>
      </p:sp>
      <p:pic>
        <p:nvPicPr>
          <p:cNvPr id="81922" name="Picture 2"/>
          <p:cNvPicPr>
            <a:picLocks noChangeAspect="1" noChangeArrowheads="1"/>
          </p:cNvPicPr>
          <p:nvPr/>
        </p:nvPicPr>
        <p:blipFill>
          <a:blip r:embed="rId3" cstate="screen"/>
          <a:srcRect/>
          <a:stretch>
            <a:fillRect/>
          </a:stretch>
        </p:blipFill>
        <p:spPr bwMode="auto">
          <a:xfrm>
            <a:off x="685800" y="2438400"/>
            <a:ext cx="3657600" cy="2657081"/>
          </a:xfrm>
          <a:prstGeom prst="rect">
            <a:avLst/>
          </a:prstGeom>
          <a:noFill/>
          <a:ln w="9525" algn="in">
            <a:solidFill>
              <a:srgbClr val="000000"/>
            </a:solidFill>
            <a:miter lim="800000"/>
            <a:headEnd/>
            <a:tailEnd/>
          </a:ln>
          <a:effectLst/>
        </p:spPr>
      </p:pic>
      <p:sp>
        <p:nvSpPr>
          <p:cNvPr id="81923" name="Text Box 3"/>
          <p:cNvSpPr txBox="1">
            <a:spLocks noChangeArrowheads="1"/>
          </p:cNvSpPr>
          <p:nvPr/>
        </p:nvSpPr>
        <p:spPr bwMode="auto">
          <a:xfrm>
            <a:off x="685800" y="5105400"/>
            <a:ext cx="3762102" cy="1295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267300"/>
                </a:solidFill>
                <a:effectLst/>
                <a:latin typeface="Arial" pitchFamily="34" charset="0"/>
                <a:cs typeface="Arial" pitchFamily="34" charset="0"/>
              </a:rPr>
              <a:t>Potential result of a 35 acre minimum lot size policy.  Large tracts of land are converted to residential use.  Homes and driveways in the middle of the lots make it difficult to convert this land back to productive agricultural use.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25" name="Text Box 5"/>
          <p:cNvSpPr txBox="1">
            <a:spLocks noChangeArrowheads="1"/>
          </p:cNvSpPr>
          <p:nvPr/>
        </p:nvSpPr>
        <p:spPr bwMode="auto">
          <a:xfrm>
            <a:off x="5387975" y="5989861"/>
            <a:ext cx="2926080" cy="48396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Arial" pitchFamily="34" charset="0"/>
                <a:cs typeface="Arial" pitchFamily="34" charset="0"/>
              </a:rPr>
              <a:t>AGRICULTURE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26" name="Picture 6"/>
          <p:cNvPicPr>
            <a:picLocks noChangeAspect="1" noChangeArrowheads="1"/>
          </p:cNvPicPr>
          <p:nvPr/>
        </p:nvPicPr>
        <p:blipFill>
          <a:blip r:embed="rId4" cstate="screen"/>
          <a:srcRect/>
          <a:stretch>
            <a:fillRect/>
          </a:stretch>
        </p:blipFill>
        <p:spPr bwMode="auto">
          <a:xfrm>
            <a:off x="4800600" y="2438400"/>
            <a:ext cx="3622766" cy="2647406"/>
          </a:xfrm>
          <a:prstGeom prst="rect">
            <a:avLst/>
          </a:prstGeom>
          <a:noFill/>
          <a:ln w="9525" algn="in">
            <a:solidFill>
              <a:srgbClr val="000000"/>
            </a:solidFill>
            <a:miter lim="800000"/>
            <a:headEnd/>
            <a:tailEnd/>
          </a:ln>
          <a:effectLst/>
        </p:spPr>
      </p:pic>
      <p:sp>
        <p:nvSpPr>
          <p:cNvPr id="81927" name="Line 7"/>
          <p:cNvSpPr>
            <a:spLocks noChangeShapeType="1"/>
          </p:cNvSpPr>
          <p:nvPr/>
        </p:nvSpPr>
        <p:spPr bwMode="auto">
          <a:xfrm flipH="1">
            <a:off x="6115048" y="4112419"/>
            <a:ext cx="21288" cy="291915"/>
          </a:xfrm>
          <a:prstGeom prst="line">
            <a:avLst/>
          </a:prstGeom>
          <a:noFill/>
          <a:ln w="15875">
            <a:solidFill>
              <a:srgbClr val="FF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1928" name="Line 8"/>
          <p:cNvSpPr>
            <a:spLocks noChangeShapeType="1"/>
          </p:cNvSpPr>
          <p:nvPr/>
        </p:nvSpPr>
        <p:spPr bwMode="auto">
          <a:xfrm flipH="1">
            <a:off x="6336505" y="4124324"/>
            <a:ext cx="21288" cy="276551"/>
          </a:xfrm>
          <a:prstGeom prst="line">
            <a:avLst/>
          </a:prstGeom>
          <a:noFill/>
          <a:ln w="15875" algn="ctr">
            <a:solidFill>
              <a:srgbClr val="FF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1929" name="Line 9"/>
          <p:cNvSpPr>
            <a:spLocks noChangeShapeType="1"/>
          </p:cNvSpPr>
          <p:nvPr/>
        </p:nvSpPr>
        <p:spPr bwMode="auto">
          <a:xfrm>
            <a:off x="6107905" y="4395790"/>
            <a:ext cx="236099" cy="7682"/>
          </a:xfrm>
          <a:prstGeom prst="line">
            <a:avLst/>
          </a:prstGeom>
          <a:noFill/>
          <a:ln w="15875">
            <a:solidFill>
              <a:srgbClr val="FF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1930" name="Line 10"/>
          <p:cNvSpPr>
            <a:spLocks noChangeShapeType="1"/>
          </p:cNvSpPr>
          <p:nvPr/>
        </p:nvSpPr>
        <p:spPr bwMode="auto">
          <a:xfrm>
            <a:off x="6124572" y="4255295"/>
            <a:ext cx="222553" cy="5762"/>
          </a:xfrm>
          <a:prstGeom prst="line">
            <a:avLst/>
          </a:prstGeom>
          <a:noFill/>
          <a:ln w="15875" algn="ctr">
            <a:solidFill>
              <a:srgbClr val="FF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1931" name="Line 11"/>
          <p:cNvSpPr>
            <a:spLocks noChangeShapeType="1"/>
          </p:cNvSpPr>
          <p:nvPr/>
        </p:nvSpPr>
        <p:spPr bwMode="auto">
          <a:xfrm>
            <a:off x="6131715" y="4117181"/>
            <a:ext cx="234164" cy="5762"/>
          </a:xfrm>
          <a:prstGeom prst="line">
            <a:avLst/>
          </a:prstGeom>
          <a:noFill/>
          <a:ln w="15875" algn="ctr">
            <a:solidFill>
              <a:srgbClr val="FF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1932" name="Text Box 12"/>
          <p:cNvSpPr txBox="1">
            <a:spLocks noChangeArrowheads="1"/>
          </p:cNvSpPr>
          <p:nvPr/>
        </p:nvSpPr>
        <p:spPr bwMode="auto">
          <a:xfrm>
            <a:off x="4800600" y="5105400"/>
            <a:ext cx="3762103" cy="82965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267300"/>
                </a:solidFill>
                <a:effectLst/>
                <a:latin typeface="Arial" pitchFamily="34" charset="0"/>
                <a:cs typeface="Arial" pitchFamily="34" charset="0"/>
              </a:rPr>
              <a:t>In contrast to the previous photo, a clustering policy could help to achieve this result.  Home sites are limited in size and clustered near an existing road.  The remaining land includes actively managed woodlots and agriculture.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 of Development Rights</a:t>
            </a:r>
            <a:endParaRPr lang="en-US" dirty="0"/>
          </a:p>
        </p:txBody>
      </p:sp>
      <p:sp>
        <p:nvSpPr>
          <p:cNvPr id="3" name="Content Placeholder 2"/>
          <p:cNvSpPr>
            <a:spLocks noGrp="1"/>
          </p:cNvSpPr>
          <p:nvPr>
            <p:ph idx="1"/>
          </p:nvPr>
        </p:nvSpPr>
        <p:spPr/>
        <p:txBody>
          <a:bodyPr>
            <a:normAutofit/>
          </a:bodyPr>
          <a:lstStyle/>
          <a:p>
            <a:r>
              <a:rPr lang="en-US" sz="2800" dirty="0" smtClean="0"/>
              <a:t>Agricultural conservation easement is purchased from a </a:t>
            </a:r>
            <a:r>
              <a:rPr lang="en-US" sz="2800" i="1" dirty="0" smtClean="0"/>
              <a:t>willing landowner</a:t>
            </a:r>
          </a:p>
          <a:p>
            <a:r>
              <a:rPr lang="en-US" sz="2800" dirty="0" smtClean="0"/>
              <a:t>Landowner retains ownership, but is restricted from developing land for non-agricultural purposes</a:t>
            </a:r>
          </a:p>
          <a:p>
            <a:r>
              <a:rPr lang="en-US" sz="2800" dirty="0" smtClean="0"/>
              <a:t>Recorded easement is binding on subsequent landowners</a:t>
            </a:r>
          </a:p>
          <a:p>
            <a:r>
              <a:rPr lang="en-US" sz="2800" dirty="0" smtClean="0"/>
              <a:t>In state PACE program, DATCP may pay up to 50% of easement fair market value (development value less </a:t>
            </a:r>
            <a:r>
              <a:rPr lang="en-US" sz="2800" dirty="0" err="1" smtClean="0"/>
              <a:t>ag</a:t>
            </a:r>
            <a:r>
              <a:rPr lang="en-US" sz="2800" dirty="0" smtClean="0"/>
              <a:t> use value), plus reasonable transaction costs</a:t>
            </a:r>
            <a:endParaRPr 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cstate="screen"/>
          <a:srcRect l="908" r="2056"/>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0" y="3048000"/>
            <a:ext cx="9144000" cy="3810000"/>
          </a:xfrm>
        </p:spPr>
        <p:txBody>
          <a:bodyPr>
            <a:normAutofit fontScale="62500" lnSpcReduction="20000"/>
          </a:bodyPr>
          <a:lstStyle/>
          <a:p>
            <a:pPr>
              <a:spcBef>
                <a:spcPts val="1800"/>
              </a:spcBef>
            </a:pPr>
            <a:endParaRPr lang="en-US" sz="2600" dirty="0" smtClean="0">
              <a:solidFill>
                <a:schemeClr val="bg1"/>
              </a:solidFill>
            </a:endParaRPr>
          </a:p>
          <a:p>
            <a:pPr>
              <a:spcBef>
                <a:spcPts val="1800"/>
              </a:spcBef>
            </a:pPr>
            <a:endParaRPr lang="en-US" sz="2600" dirty="0" smtClean="0">
              <a:solidFill>
                <a:schemeClr val="bg1"/>
              </a:solidFill>
            </a:endParaRPr>
          </a:p>
          <a:p>
            <a:pPr>
              <a:spcBef>
                <a:spcPts val="1800"/>
              </a:spcBef>
            </a:pPr>
            <a:endParaRPr lang="en-US" sz="2600" dirty="0" smtClean="0">
              <a:solidFill>
                <a:schemeClr val="bg1"/>
              </a:solidFill>
            </a:endParaRPr>
          </a:p>
          <a:p>
            <a:pPr>
              <a:spcBef>
                <a:spcPts val="1800"/>
              </a:spcBef>
              <a:buNone/>
            </a:pPr>
            <a:r>
              <a:rPr lang="en-US" dirty="0" smtClean="0">
                <a:solidFill>
                  <a:schemeClr val="bg1"/>
                </a:solidFill>
              </a:rPr>
              <a:t>	PowerPoint created by Rebecca Roberts, based on the publication, Wisconsin Land Use Megatrends: Agriculture, Center for Land Use Education, Summer 2010.</a:t>
            </a:r>
          </a:p>
          <a:p>
            <a:pPr>
              <a:spcBef>
                <a:spcPts val="1800"/>
              </a:spcBef>
              <a:buNone/>
            </a:pPr>
            <a:r>
              <a:rPr lang="en-US" dirty="0" smtClean="0">
                <a:solidFill>
                  <a:schemeClr val="bg1"/>
                </a:solidFill>
              </a:rPr>
              <a:t>	Maps created by Dan McFarlane, CLUE; Matt </a:t>
            </a:r>
            <a:r>
              <a:rPr lang="en-US" dirty="0" err="1" smtClean="0">
                <a:solidFill>
                  <a:schemeClr val="bg1"/>
                </a:solidFill>
              </a:rPr>
              <a:t>Kures</a:t>
            </a:r>
            <a:r>
              <a:rPr lang="en-US" dirty="0" smtClean="0">
                <a:solidFill>
                  <a:schemeClr val="bg1"/>
                </a:solidFill>
              </a:rPr>
              <a:t>, CCED; Lisa Morrison, DATCP; Brad </a:t>
            </a:r>
            <a:r>
              <a:rPr lang="en-US" dirty="0" err="1" smtClean="0">
                <a:solidFill>
                  <a:schemeClr val="bg1"/>
                </a:solidFill>
              </a:rPr>
              <a:t>Barham</a:t>
            </a:r>
            <a:r>
              <a:rPr lang="en-US" dirty="0" smtClean="0">
                <a:solidFill>
                  <a:schemeClr val="bg1"/>
                </a:solidFill>
              </a:rPr>
              <a:t>, PATS; and Matt </a:t>
            </a:r>
            <a:r>
              <a:rPr lang="en-US" dirty="0" err="1" smtClean="0">
                <a:solidFill>
                  <a:schemeClr val="bg1"/>
                </a:solidFill>
              </a:rPr>
              <a:t>Rehwald</a:t>
            </a:r>
            <a:r>
              <a:rPr lang="en-US" dirty="0" smtClean="0">
                <a:solidFill>
                  <a:schemeClr val="bg1"/>
                </a:solidFill>
              </a:rPr>
              <a:t>, DNR.</a:t>
            </a:r>
          </a:p>
          <a:p>
            <a:pPr>
              <a:spcBef>
                <a:spcPts val="1800"/>
              </a:spcBef>
              <a:buNone/>
            </a:pPr>
            <a:r>
              <a:rPr lang="en-US" dirty="0" smtClean="0">
                <a:solidFill>
                  <a:schemeClr val="bg1"/>
                </a:solidFill>
              </a:rPr>
              <a:t>	Photos courtesy Wisconsin Historical Society, Wisconsin Farm Bureau, USDA-NRCS.</a:t>
            </a:r>
          </a:p>
          <a:p>
            <a:pPr>
              <a:spcBef>
                <a:spcPts val="1800"/>
              </a:spcBef>
              <a:buNone/>
            </a:pPr>
            <a:r>
              <a:rPr lang="en-US" dirty="0" smtClean="0">
                <a:solidFill>
                  <a:schemeClr val="bg1"/>
                </a:solidFill>
              </a:rPr>
              <a:t>	To view the full publication, visit: www.uwsp.edu/cnr/landcenter/megatrends</a:t>
            </a: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Wisconsin Agriculture is Changing</a:t>
            </a:r>
            <a:endParaRPr lang="en-US" dirty="0"/>
          </a:p>
        </p:txBody>
      </p:sp>
      <p:sp>
        <p:nvSpPr>
          <p:cNvPr id="3" name="Content Placeholder 2"/>
          <p:cNvSpPr>
            <a:spLocks noGrp="1"/>
          </p:cNvSpPr>
          <p:nvPr>
            <p:ph idx="1"/>
          </p:nvPr>
        </p:nvSpPr>
        <p:spPr>
          <a:xfrm>
            <a:off x="457200" y="1752600"/>
            <a:ext cx="4648200" cy="4525963"/>
          </a:xfrm>
        </p:spPr>
        <p:txBody>
          <a:bodyPr>
            <a:normAutofit/>
          </a:bodyPr>
          <a:lstStyle/>
          <a:p>
            <a:r>
              <a:rPr lang="en-US" sz="3000" dirty="0" smtClean="0"/>
              <a:t>Post-World War II</a:t>
            </a:r>
          </a:p>
          <a:p>
            <a:pPr lvl="1"/>
            <a:r>
              <a:rPr lang="en-US" sz="2600" dirty="0" smtClean="0"/>
              <a:t>Increased mechanization and development of high-yield  hybrids, fertilizers and pesticides</a:t>
            </a:r>
          </a:p>
          <a:p>
            <a:pPr lvl="1"/>
            <a:r>
              <a:rPr lang="en-US" sz="2600" dirty="0" smtClean="0"/>
              <a:t>Pressure for farms to specialize and grow in size to meet demands of national and global markets</a:t>
            </a:r>
          </a:p>
          <a:p>
            <a:pPr lvl="1"/>
            <a:endParaRPr lang="en-US" sz="2600" dirty="0" smtClean="0"/>
          </a:p>
        </p:txBody>
      </p:sp>
      <p:sp>
        <p:nvSpPr>
          <p:cNvPr id="6" name="Rectangle 5"/>
          <p:cNvSpPr/>
          <p:nvPr/>
        </p:nvSpPr>
        <p:spPr>
          <a:xfrm>
            <a:off x="5257800" y="4572000"/>
            <a:ext cx="3352800" cy="646331"/>
          </a:xfrm>
          <a:prstGeom prst="rect">
            <a:avLst/>
          </a:prstGeom>
        </p:spPr>
        <p:txBody>
          <a:bodyPr wrap="square">
            <a:spAutoFit/>
          </a:bodyPr>
          <a:lstStyle/>
          <a:p>
            <a:pPr algn="r"/>
            <a:r>
              <a:rPr lang="en-US" i="1" dirty="0" smtClean="0"/>
              <a:t>Baling hay with </a:t>
            </a:r>
            <a:r>
              <a:rPr lang="en-US" i="1" dirty="0" err="1" smtClean="0"/>
              <a:t>Farmall</a:t>
            </a:r>
            <a:r>
              <a:rPr lang="en-US" i="1" dirty="0" smtClean="0"/>
              <a:t> tractor and McCormick baler </a:t>
            </a:r>
          </a:p>
        </p:txBody>
      </p:sp>
      <p:pic>
        <p:nvPicPr>
          <p:cNvPr id="52227" name="Picture 3"/>
          <p:cNvPicPr>
            <a:picLocks noChangeAspect="1" noChangeArrowheads="1"/>
          </p:cNvPicPr>
          <p:nvPr/>
        </p:nvPicPr>
        <p:blipFill>
          <a:blip r:embed="rId3" cstate="screen"/>
          <a:srcRect/>
          <a:stretch>
            <a:fillRect/>
          </a:stretch>
        </p:blipFill>
        <p:spPr bwMode="auto">
          <a:xfrm>
            <a:off x="5181600" y="1905000"/>
            <a:ext cx="3419231" cy="2667000"/>
          </a:xfrm>
          <a:prstGeom prst="rect">
            <a:avLst/>
          </a:prstGeom>
          <a:noFill/>
          <a:ln w="9525">
            <a:noFill/>
            <a:miter lim="800000"/>
            <a:headEnd/>
            <a:tailEnd/>
          </a:ln>
        </p:spPr>
      </p:pic>
      <p:sp>
        <p:nvSpPr>
          <p:cNvPr id="13" name="Text Box 9"/>
          <p:cNvSpPr txBox="1">
            <a:spLocks noChangeArrowheads="1"/>
          </p:cNvSpPr>
          <p:nvPr/>
        </p:nvSpPr>
        <p:spPr bwMode="auto">
          <a:xfrm>
            <a:off x="5181600" y="4343400"/>
            <a:ext cx="2362200"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FFFF"/>
                </a:solidFill>
                <a:effectLst/>
                <a:latin typeface="Arial" pitchFamily="34" charset="0"/>
                <a:cs typeface="Arial" pitchFamily="34" charset="0"/>
              </a:rPr>
              <a:t>Photo courtesy Wisconsin Historical Society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Wisconsin Agriculture is Changing</a:t>
            </a:r>
            <a:endParaRPr lang="en-US" dirty="0"/>
          </a:p>
        </p:txBody>
      </p:sp>
      <p:sp>
        <p:nvSpPr>
          <p:cNvPr id="3" name="Content Placeholder 2"/>
          <p:cNvSpPr>
            <a:spLocks noGrp="1"/>
          </p:cNvSpPr>
          <p:nvPr>
            <p:ph idx="1"/>
          </p:nvPr>
        </p:nvSpPr>
        <p:spPr>
          <a:xfrm>
            <a:off x="457200" y="1752600"/>
            <a:ext cx="4343400" cy="4571999"/>
          </a:xfrm>
        </p:spPr>
        <p:txBody>
          <a:bodyPr>
            <a:normAutofit lnSpcReduction="10000"/>
          </a:bodyPr>
          <a:lstStyle/>
          <a:p>
            <a:r>
              <a:rPr lang="en-US" sz="3000" dirty="0" smtClean="0"/>
              <a:t>Modern Agriculture</a:t>
            </a:r>
          </a:p>
          <a:p>
            <a:pPr lvl="1"/>
            <a:r>
              <a:rPr lang="en-US" sz="2600" dirty="0" smtClean="0"/>
              <a:t>78,000 farms on 15.2 million acres </a:t>
            </a:r>
          </a:p>
          <a:p>
            <a:pPr lvl="1"/>
            <a:r>
              <a:rPr lang="en-US" sz="2600" dirty="0" smtClean="0"/>
              <a:t>$9 billion in sales</a:t>
            </a:r>
          </a:p>
          <a:p>
            <a:pPr lvl="1"/>
            <a:r>
              <a:rPr lang="en-US" sz="2600" dirty="0" smtClean="0"/>
              <a:t>Less than 3% of residents live on a farm</a:t>
            </a:r>
          </a:p>
          <a:p>
            <a:pPr lvl="1"/>
            <a:r>
              <a:rPr lang="en-US" sz="2600" dirty="0" smtClean="0"/>
              <a:t>Mid-sized farms are being replaced by large commercial operations and small, part-time residential farms</a:t>
            </a:r>
            <a:endParaRPr lang="en-US" dirty="0" smtClean="0"/>
          </a:p>
        </p:txBody>
      </p:sp>
      <p:pic>
        <p:nvPicPr>
          <p:cNvPr id="79874" name="Picture 2"/>
          <p:cNvPicPr>
            <a:picLocks noChangeAspect="1" noChangeArrowheads="1"/>
          </p:cNvPicPr>
          <p:nvPr/>
        </p:nvPicPr>
        <p:blipFill>
          <a:blip r:embed="rId3" cstate="screen"/>
          <a:srcRect/>
          <a:stretch>
            <a:fillRect/>
          </a:stretch>
        </p:blipFill>
        <p:spPr bwMode="auto">
          <a:xfrm>
            <a:off x="4953000" y="1905000"/>
            <a:ext cx="3680603" cy="2438400"/>
          </a:xfrm>
          <a:prstGeom prst="rect">
            <a:avLst/>
          </a:prstGeom>
          <a:noFill/>
          <a:ln w="9525">
            <a:noFill/>
            <a:miter lim="800000"/>
            <a:headEnd/>
            <a:tailEnd/>
          </a:ln>
        </p:spPr>
      </p:pic>
      <p:sp>
        <p:nvSpPr>
          <p:cNvPr id="6" name="Rectangle 5"/>
          <p:cNvSpPr/>
          <p:nvPr/>
        </p:nvSpPr>
        <p:spPr>
          <a:xfrm>
            <a:off x="5257800" y="4343400"/>
            <a:ext cx="3352800" cy="369332"/>
          </a:xfrm>
          <a:prstGeom prst="rect">
            <a:avLst/>
          </a:prstGeom>
        </p:spPr>
        <p:txBody>
          <a:bodyPr wrap="square">
            <a:spAutoFit/>
          </a:bodyPr>
          <a:lstStyle/>
          <a:p>
            <a:pPr algn="r"/>
            <a:r>
              <a:rPr lang="en-US" i="1" dirty="0" smtClean="0"/>
              <a:t>Contour </a:t>
            </a:r>
            <a:r>
              <a:rPr lang="en-US" i="1" dirty="0" err="1" smtClean="0"/>
              <a:t>stripcropping</a:t>
            </a:r>
            <a:endParaRPr lang="en-US" i="1" dirty="0" smtClean="0"/>
          </a:p>
        </p:txBody>
      </p:sp>
      <p:sp>
        <p:nvSpPr>
          <p:cNvPr id="7" name="Text Box 9"/>
          <p:cNvSpPr txBox="1">
            <a:spLocks noChangeArrowheads="1"/>
          </p:cNvSpPr>
          <p:nvPr/>
        </p:nvSpPr>
        <p:spPr bwMode="auto">
          <a:xfrm>
            <a:off x="4953000" y="4114800"/>
            <a:ext cx="2362200"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FFFF"/>
                </a:solidFill>
                <a:effectLst/>
                <a:latin typeface="Arial" pitchFamily="34" charset="0"/>
                <a:cs typeface="Arial" pitchFamily="34" charset="0"/>
              </a:rPr>
              <a:t>Photo courtesy Portland</a:t>
            </a:r>
            <a:r>
              <a:rPr kumimoji="0" lang="en-US" sz="900" b="0" i="0" u="none" strike="noStrike" cap="none" normalizeH="0" dirty="0" smtClean="0">
                <a:ln>
                  <a:noFill/>
                </a:ln>
                <a:solidFill>
                  <a:srgbClr val="FFFFFF"/>
                </a:solidFill>
                <a:effectLst/>
                <a:latin typeface="Arial" pitchFamily="34" charset="0"/>
                <a:cs typeface="Arial" pitchFamily="34" charset="0"/>
              </a:rPr>
              <a:t> State University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Historic Farmland Trends</a:t>
            </a:r>
            <a:endParaRPr lang="en-US" dirty="0"/>
          </a:p>
        </p:txBody>
      </p:sp>
      <p:pic>
        <p:nvPicPr>
          <p:cNvPr id="6146" name="Picture 2"/>
          <p:cNvPicPr>
            <a:picLocks noChangeAspect="1" noChangeArrowheads="1"/>
          </p:cNvPicPr>
          <p:nvPr/>
        </p:nvPicPr>
        <p:blipFill>
          <a:blip r:embed="rId3" cstate="screen"/>
          <a:srcRect/>
          <a:stretch>
            <a:fillRect/>
          </a:stretch>
        </p:blipFill>
        <p:spPr bwMode="auto">
          <a:xfrm>
            <a:off x="1219200" y="1676400"/>
            <a:ext cx="6629400" cy="4622082"/>
          </a:xfrm>
          <a:prstGeom prst="rect">
            <a:avLst/>
          </a:prstGeom>
          <a:noFill/>
          <a:ln w="9525" cap="flat">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screen"/>
          <a:srcRect/>
          <a:stretch>
            <a:fillRect/>
          </a:stretch>
        </p:blipFill>
        <p:spPr bwMode="auto">
          <a:xfrm>
            <a:off x="990600" y="1524000"/>
            <a:ext cx="7086600" cy="2791691"/>
          </a:xfrm>
          <a:prstGeom prst="rect">
            <a:avLst/>
          </a:prstGeom>
          <a:noFill/>
          <a:ln w="9525">
            <a:noFill/>
            <a:miter lim="800000"/>
            <a:headEnd/>
            <a:tailEnd/>
          </a:ln>
          <a:effectLst/>
        </p:spPr>
      </p:pic>
      <p:sp>
        <p:nvSpPr>
          <p:cNvPr id="7" name="Rectangle 6"/>
          <p:cNvSpPr/>
          <p:nvPr/>
        </p:nvSpPr>
        <p:spPr>
          <a:xfrm>
            <a:off x="1066800" y="5715000"/>
            <a:ext cx="304800" cy="304800"/>
          </a:xfrm>
          <a:prstGeom prst="rect">
            <a:avLst/>
          </a:prstGeom>
          <a:solidFill>
            <a:srgbClr val="267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4648200"/>
            <a:ext cx="304800" cy="304800"/>
          </a:xfrm>
          <a:prstGeom prst="rect">
            <a:avLst/>
          </a:prstGeom>
          <a:solidFill>
            <a:srgbClr val="FFFF7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800" y="5181600"/>
            <a:ext cx="304800" cy="304800"/>
          </a:xfrm>
          <a:prstGeom prst="rect">
            <a:avLst/>
          </a:prstGeom>
          <a:solidFill>
            <a:srgbClr val="88B82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47800" y="4572000"/>
            <a:ext cx="6705600" cy="1754326"/>
          </a:xfrm>
          <a:prstGeom prst="rect">
            <a:avLst/>
          </a:prstGeom>
          <a:noFill/>
        </p:spPr>
        <p:txBody>
          <a:bodyPr wrap="square" rtlCol="0">
            <a:spAutoFit/>
          </a:bodyPr>
          <a:lstStyle/>
          <a:p>
            <a:r>
              <a:rPr lang="en-US" i="1" dirty="0" smtClean="0"/>
              <a:t>Rural Residence Farm </a:t>
            </a:r>
            <a:r>
              <a:rPr lang="en-US" dirty="0" smtClean="0"/>
              <a:t>– sales less than $250,000 and operator with primary occupation other than farming. </a:t>
            </a:r>
          </a:p>
          <a:p>
            <a:r>
              <a:rPr lang="en-US" i="1" dirty="0" smtClean="0"/>
              <a:t>Intermediate Farm </a:t>
            </a:r>
            <a:r>
              <a:rPr lang="en-US" dirty="0" smtClean="0"/>
              <a:t>– sales less than $250,000 and operator with primary occupation of farming.</a:t>
            </a:r>
          </a:p>
          <a:p>
            <a:r>
              <a:rPr lang="en-US" i="1" dirty="0" smtClean="0"/>
              <a:t>Commercial Farm </a:t>
            </a:r>
            <a:r>
              <a:rPr lang="en-US" dirty="0" smtClean="0"/>
              <a:t>– sales greater than $250,000 or hired manager, non-family corporate structure, or cooperative structure.</a:t>
            </a:r>
          </a:p>
        </p:txBody>
      </p:sp>
      <p:sp>
        <p:nvSpPr>
          <p:cNvPr id="11" name="TextBox 10"/>
          <p:cNvSpPr txBox="1"/>
          <p:nvPr/>
        </p:nvSpPr>
        <p:spPr>
          <a:xfrm>
            <a:off x="5867400" y="3733800"/>
            <a:ext cx="2438400" cy="646331"/>
          </a:xfrm>
          <a:prstGeom prst="rect">
            <a:avLst/>
          </a:prstGeom>
          <a:solidFill>
            <a:schemeClr val="bg1"/>
          </a:solidFill>
        </p:spPr>
        <p:txBody>
          <a:bodyPr wrap="square" rtlCol="0">
            <a:spAutoFit/>
          </a:bodyPr>
          <a:lstStyle/>
          <a:p>
            <a:pPr algn="ctr"/>
            <a:r>
              <a:rPr lang="en-US" dirty="0" smtClean="0"/>
              <a:t>Market Value of Sales</a:t>
            </a:r>
          </a:p>
          <a:p>
            <a:pPr algn="ctr"/>
            <a:r>
              <a:rPr lang="en-US" dirty="0" smtClean="0"/>
              <a:t>($9.2 billion)</a:t>
            </a:r>
          </a:p>
        </p:txBody>
      </p:sp>
      <p:sp>
        <p:nvSpPr>
          <p:cNvPr id="12" name="TextBox 11"/>
          <p:cNvSpPr txBox="1"/>
          <p:nvPr/>
        </p:nvSpPr>
        <p:spPr>
          <a:xfrm>
            <a:off x="3352800" y="3733800"/>
            <a:ext cx="2438400" cy="646331"/>
          </a:xfrm>
          <a:prstGeom prst="rect">
            <a:avLst/>
          </a:prstGeom>
          <a:solidFill>
            <a:schemeClr val="bg1"/>
          </a:solidFill>
        </p:spPr>
        <p:txBody>
          <a:bodyPr wrap="square" rtlCol="0">
            <a:spAutoFit/>
          </a:bodyPr>
          <a:lstStyle/>
          <a:p>
            <a:pPr algn="ctr"/>
            <a:r>
              <a:rPr lang="en-US" dirty="0" smtClean="0"/>
              <a:t>Land Owned</a:t>
            </a:r>
          </a:p>
          <a:p>
            <a:pPr algn="ctr"/>
            <a:r>
              <a:rPr lang="en-US" dirty="0" smtClean="0"/>
              <a:t>(15.2 million acres)</a:t>
            </a:r>
          </a:p>
        </p:txBody>
      </p:sp>
      <p:sp>
        <p:nvSpPr>
          <p:cNvPr id="13" name="TextBox 12"/>
          <p:cNvSpPr txBox="1"/>
          <p:nvPr/>
        </p:nvSpPr>
        <p:spPr>
          <a:xfrm>
            <a:off x="914400" y="3733800"/>
            <a:ext cx="2438400" cy="646331"/>
          </a:xfrm>
          <a:prstGeom prst="rect">
            <a:avLst/>
          </a:prstGeom>
          <a:solidFill>
            <a:schemeClr val="bg1"/>
          </a:solidFill>
        </p:spPr>
        <p:txBody>
          <a:bodyPr wrap="square" rtlCol="0">
            <a:spAutoFit/>
          </a:bodyPr>
          <a:lstStyle/>
          <a:p>
            <a:pPr algn="ctr"/>
            <a:r>
              <a:rPr lang="en-US" dirty="0" smtClean="0"/>
              <a:t>Number of Farms</a:t>
            </a:r>
          </a:p>
          <a:p>
            <a:pPr algn="ctr"/>
            <a:r>
              <a:rPr lang="en-US" dirty="0" smtClean="0"/>
              <a:t>(78,463 farms)</a:t>
            </a:r>
          </a:p>
        </p:txBody>
      </p:sp>
      <p:sp>
        <p:nvSpPr>
          <p:cNvPr id="2" name="Title 1"/>
          <p:cNvSpPr>
            <a:spLocks noGrp="1"/>
          </p:cNvSpPr>
          <p:nvPr>
            <p:ph type="title"/>
          </p:nvPr>
        </p:nvSpPr>
        <p:spPr/>
        <p:txBody>
          <a:bodyPr/>
          <a:lstStyle/>
          <a:p>
            <a:r>
              <a:rPr lang="en-US" dirty="0" smtClean="0"/>
              <a:t>Farm Typology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Farmland by Agricultural Sector</a:t>
            </a:r>
            <a:endParaRPr lang="en-US" dirty="0"/>
          </a:p>
        </p:txBody>
      </p:sp>
      <p:pic>
        <p:nvPicPr>
          <p:cNvPr id="11267" name="Picture 3"/>
          <p:cNvPicPr>
            <a:picLocks noChangeAspect="1" noChangeArrowheads="1"/>
          </p:cNvPicPr>
          <p:nvPr/>
        </p:nvPicPr>
        <p:blipFill>
          <a:blip r:embed="rId3" cstate="screen"/>
          <a:srcRect/>
          <a:stretch>
            <a:fillRect/>
          </a:stretch>
        </p:blipFill>
        <p:spPr bwMode="auto">
          <a:xfrm>
            <a:off x="1371600" y="1752600"/>
            <a:ext cx="6432698" cy="4191000"/>
          </a:xfrm>
          <a:prstGeom prst="rect">
            <a:avLst/>
          </a:prstGeom>
          <a:noFill/>
          <a:ln w="9525">
            <a:noFill/>
            <a:miter lim="800000"/>
            <a:headEnd/>
            <a:tailEnd/>
          </a:ln>
          <a:effectLst/>
        </p:spPr>
      </p:pic>
      <p:sp>
        <p:nvSpPr>
          <p:cNvPr id="6" name="Text Box 9"/>
          <p:cNvSpPr txBox="1">
            <a:spLocks noChangeArrowheads="1"/>
          </p:cNvSpPr>
          <p:nvPr/>
        </p:nvSpPr>
        <p:spPr bwMode="auto">
          <a:xfrm>
            <a:off x="5638800" y="5257800"/>
            <a:ext cx="1843442" cy="26403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FFFF"/>
                </a:solidFill>
                <a:effectLst/>
                <a:latin typeface="Arial" pitchFamily="34" charset="0"/>
                <a:cs typeface="Arial" pitchFamily="34" charset="0"/>
              </a:rPr>
              <a:t>Photo courtesy of USDA NRCS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752600" y="1752600"/>
            <a:ext cx="546303" cy="400110"/>
          </a:xfrm>
          <a:prstGeom prst="rect">
            <a:avLst/>
          </a:prstGeom>
          <a:solidFill>
            <a:srgbClr val="FFFFFF"/>
          </a:solidFill>
        </p:spPr>
        <p:txBody>
          <a:bodyPr wrap="none" lIns="0" rIns="0">
            <a:spAutoFit/>
          </a:bodyPr>
          <a:lstStyle/>
          <a:p>
            <a:pPr algn="r"/>
            <a:r>
              <a:rPr lang="en-US" sz="2000" dirty="0" smtClean="0"/>
              <a:t>Dairy</a:t>
            </a:r>
            <a:endParaRPr lang="en-US" sz="2000" dirty="0"/>
          </a:p>
        </p:txBody>
      </p:sp>
      <p:sp>
        <p:nvSpPr>
          <p:cNvPr id="7" name="Rectangle 6"/>
          <p:cNvSpPr/>
          <p:nvPr/>
        </p:nvSpPr>
        <p:spPr>
          <a:xfrm>
            <a:off x="2667000" y="1752600"/>
            <a:ext cx="1617559" cy="400110"/>
          </a:xfrm>
          <a:prstGeom prst="rect">
            <a:avLst/>
          </a:prstGeom>
          <a:solidFill>
            <a:srgbClr val="FFFFFF"/>
          </a:solidFill>
        </p:spPr>
        <p:txBody>
          <a:bodyPr wrap="none" lIns="0" rIns="0">
            <a:spAutoFit/>
          </a:bodyPr>
          <a:lstStyle/>
          <a:p>
            <a:r>
              <a:rPr lang="en-US" sz="2000" dirty="0" smtClean="0"/>
              <a:t>Other Livestock</a:t>
            </a:r>
            <a:endParaRPr lang="en-US" sz="2000" dirty="0"/>
          </a:p>
        </p:txBody>
      </p:sp>
      <p:sp>
        <p:nvSpPr>
          <p:cNvPr id="8" name="Rectangle 7"/>
          <p:cNvSpPr/>
          <p:nvPr/>
        </p:nvSpPr>
        <p:spPr>
          <a:xfrm>
            <a:off x="4560711" y="1752600"/>
            <a:ext cx="1645835" cy="400110"/>
          </a:xfrm>
          <a:prstGeom prst="rect">
            <a:avLst/>
          </a:prstGeom>
          <a:solidFill>
            <a:srgbClr val="FFFFFF"/>
          </a:solidFill>
        </p:spPr>
        <p:txBody>
          <a:bodyPr wrap="none" lIns="0" rIns="0">
            <a:spAutoFit/>
          </a:bodyPr>
          <a:lstStyle/>
          <a:p>
            <a:r>
              <a:rPr lang="en-US" sz="2000" dirty="0" smtClean="0"/>
              <a:t>Grains/Oilseeds</a:t>
            </a:r>
            <a:endParaRPr lang="en-US" sz="2000" dirty="0"/>
          </a:p>
        </p:txBody>
      </p:sp>
      <p:sp>
        <p:nvSpPr>
          <p:cNvPr id="9" name="Rectangle 8"/>
          <p:cNvSpPr/>
          <p:nvPr/>
        </p:nvSpPr>
        <p:spPr>
          <a:xfrm>
            <a:off x="6445956" y="1752600"/>
            <a:ext cx="1257780" cy="400110"/>
          </a:xfrm>
          <a:prstGeom prst="rect">
            <a:avLst/>
          </a:prstGeom>
          <a:solidFill>
            <a:srgbClr val="FFFFFF"/>
          </a:solidFill>
        </p:spPr>
        <p:txBody>
          <a:bodyPr wrap="none" lIns="0" rIns="0">
            <a:spAutoFit/>
          </a:bodyPr>
          <a:lstStyle/>
          <a:p>
            <a:r>
              <a:rPr lang="en-US" sz="2000" dirty="0" smtClean="0"/>
              <a:t>Other Crops</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F6FC6"/>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36E9AC86174642B20E835789D8A787" ma:contentTypeVersion="2" ma:contentTypeDescription="Create a new document." ma:contentTypeScope="" ma:versionID="a751f8a25f549853a4c224d05dcbccd3">
  <xsd:schema xmlns:xsd="http://www.w3.org/2001/XMLSchema" xmlns:xs="http://www.w3.org/2001/XMLSchema" xmlns:p="http://schemas.microsoft.com/office/2006/metadata/properties" xmlns:ns1="http://schemas.microsoft.com/sharepoint/v3" xmlns:ns2="beaf5f31-8cd1-41e4-a47a-7a8ecc96f470" targetNamespace="http://schemas.microsoft.com/office/2006/metadata/properties" ma:root="true" ma:fieldsID="5322d691205687339a375eabd466c221" ns1:_="" ns2:_="">
    <xsd:import namespace="http://schemas.microsoft.com/sharepoint/v3"/>
    <xsd:import namespace="beaf5f31-8cd1-41e4-a47a-7a8ecc96f47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af5f31-8cd1-41e4-a47a-7a8ecc96f4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1B6BD9-74B7-4923-9003-FE1722F4CDEA}"/>
</file>

<file path=customXml/itemProps2.xml><?xml version="1.0" encoding="utf-8"?>
<ds:datastoreItem xmlns:ds="http://schemas.openxmlformats.org/officeDocument/2006/customXml" ds:itemID="{2DE428C8-E607-4045-9A12-9D5A137A762E}"/>
</file>

<file path=customXml/itemProps3.xml><?xml version="1.0" encoding="utf-8"?>
<ds:datastoreItem xmlns:ds="http://schemas.openxmlformats.org/officeDocument/2006/customXml" ds:itemID="{A028F6B7-BA19-4A78-B8D4-4BCBE075693D}"/>
</file>

<file path=docProps/app.xml><?xml version="1.0" encoding="utf-8"?>
<Properties xmlns="http://schemas.openxmlformats.org/officeDocument/2006/extended-properties" xmlns:vt="http://schemas.openxmlformats.org/officeDocument/2006/docPropsVTypes">
  <TotalTime>1442</TotalTime>
  <Words>10289</Words>
  <Application>Microsoft Office PowerPoint</Application>
  <PresentationFormat>On-screen Show (4:3)</PresentationFormat>
  <Paragraphs>1048</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Wisconsin Agriculture is Changing</vt:lpstr>
      <vt:lpstr>Wisconsin Agriculture is Changing</vt:lpstr>
      <vt:lpstr>Wisconsin Agriculture is Changing</vt:lpstr>
      <vt:lpstr>Wisconsin Agriculture is Changing</vt:lpstr>
      <vt:lpstr>Wisconsin Agriculture is Changing</vt:lpstr>
      <vt:lpstr>Historic Farmland Trends</vt:lpstr>
      <vt:lpstr>Farm Typology</vt:lpstr>
      <vt:lpstr>Farmland by Agricultural Sector</vt:lpstr>
      <vt:lpstr>Wisconsin Dairy</vt:lpstr>
      <vt:lpstr>Wisconsin Livestock</vt:lpstr>
      <vt:lpstr>Wisconsin Crops</vt:lpstr>
      <vt:lpstr>Crop Cover by County</vt:lpstr>
      <vt:lpstr>Specialty Crops</vt:lpstr>
      <vt:lpstr>Specialty Crops</vt:lpstr>
      <vt:lpstr>Organic Agriculture</vt:lpstr>
      <vt:lpstr>Organic vs. Conventional Milk Price</vt:lpstr>
      <vt:lpstr>Spatial Expansion of Organic Dairies </vt:lpstr>
      <vt:lpstr>Agricultural Bioenergy</vt:lpstr>
      <vt:lpstr>Environmental and  Human Health Impacts </vt:lpstr>
      <vt:lpstr>Agricultural Pesticides</vt:lpstr>
      <vt:lpstr>Atrazine</vt:lpstr>
      <vt:lpstr>Agricultural Runoff</vt:lpstr>
      <vt:lpstr>Agricultural Irrigation</vt:lpstr>
      <vt:lpstr>Agricultural Irrigation</vt:lpstr>
      <vt:lpstr>Agricultural Irrigation</vt:lpstr>
      <vt:lpstr>Agricultural Irrigation</vt:lpstr>
      <vt:lpstr>Agricultural Irrigation</vt:lpstr>
      <vt:lpstr>Agricultural Irrigation</vt:lpstr>
      <vt:lpstr>Agricultural Irrigation</vt:lpstr>
      <vt:lpstr>Agricultural Irrigation</vt:lpstr>
      <vt:lpstr>Threats to Agriculture</vt:lpstr>
      <vt:lpstr>Farm Profitability</vt:lpstr>
      <vt:lpstr>Farmland Loss</vt:lpstr>
      <vt:lpstr>Farmland Loss </vt:lpstr>
      <vt:lpstr>Land Values</vt:lpstr>
      <vt:lpstr>Land Values</vt:lpstr>
      <vt:lpstr>Land Speculation</vt:lpstr>
      <vt:lpstr>State and Local Tools for  Protecting Agricultural Land</vt:lpstr>
      <vt:lpstr>Working Lands Initiative (WLI)</vt:lpstr>
      <vt:lpstr>Certified Farmland Preservation Zoning Districts</vt:lpstr>
      <vt:lpstr>Zoning/Subdivision Controls</vt:lpstr>
      <vt:lpstr>Purchase of Development Rights</vt:lpstr>
      <vt:lpstr>Acknowledgements</vt:lpstr>
    </vt:vector>
  </TitlesOfParts>
  <Company>UWSP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 Roberts</dc:creator>
  <cp:lastModifiedBy>Rebecca Roberts</cp:lastModifiedBy>
  <cp:revision>140</cp:revision>
  <dcterms:created xsi:type="dcterms:W3CDTF">2010-09-03T21:10:11Z</dcterms:created>
  <dcterms:modified xsi:type="dcterms:W3CDTF">2010-10-18T20:21:50Z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0x0101002C36E9AC86174642B20E835789D8A787</vt:lpwstr>
  </property>
</Properties>
</file>