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76" r:id="rId10"/>
    <p:sldId id="264" r:id="rId11"/>
    <p:sldId id="265" r:id="rId12"/>
    <p:sldId id="275" r:id="rId13"/>
    <p:sldId id="266" r:id="rId14"/>
    <p:sldId id="267" r:id="rId15"/>
    <p:sldId id="268" r:id="rId16"/>
    <p:sldId id="269"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2F6"/>
    <a:srgbClr val="5AC1D6"/>
    <a:srgbClr val="6B2472"/>
    <a:srgbClr val="7D2A86"/>
    <a:srgbClr val="5F2987"/>
    <a:srgbClr val="4A298B"/>
    <a:srgbClr val="EF67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89545" autoAdjust="0"/>
  </p:normalViewPr>
  <p:slideViewPr>
    <p:cSldViewPr snapToGrid="0">
      <p:cViewPr varScale="1">
        <p:scale>
          <a:sx n="94" d="100"/>
          <a:sy n="94" d="100"/>
        </p:scale>
        <p:origin x="12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36AC6-14D5-47F5-BDA0-D3D85A9AA2E1}" type="datetimeFigureOut">
              <a:rPr lang="en-US" smtClean="0"/>
              <a:t>6/5/2019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83CE9-F2DB-49C8-8837-F19FD2061975}" type="slidenum">
              <a:rPr lang="en-US" smtClean="0"/>
              <a:t>‹#›</a:t>
            </a:fld>
            <a:endParaRPr lang="en-US"/>
          </a:p>
        </p:txBody>
      </p:sp>
    </p:spTree>
    <p:extLst>
      <p:ext uri="{BB962C8B-B14F-4D97-AF65-F5344CB8AC3E}">
        <p14:creationId xmlns:p14="http://schemas.microsoft.com/office/powerpoint/2010/main" val="416833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facilitator can explain that you will show the players two photos and you want them to tell you what kinds of land uses might be represented on the map.</a:t>
            </a:r>
          </a:p>
        </p:txBody>
      </p:sp>
      <p:sp>
        <p:nvSpPr>
          <p:cNvPr id="4" name="Slide Number Placeholder 3"/>
          <p:cNvSpPr>
            <a:spLocks noGrp="1"/>
          </p:cNvSpPr>
          <p:nvPr>
            <p:ph type="sldNum" sz="quarter" idx="5"/>
          </p:nvPr>
        </p:nvSpPr>
        <p:spPr/>
        <p:txBody>
          <a:bodyPr/>
          <a:lstStyle/>
          <a:p>
            <a:fld id="{48983CE9-F2DB-49C8-8837-F19FD2061975}" type="slidenum">
              <a:rPr lang="en-US" smtClean="0"/>
              <a:t>2</a:t>
            </a:fld>
            <a:endParaRPr lang="en-US"/>
          </a:p>
        </p:txBody>
      </p:sp>
    </p:spTree>
    <p:extLst>
      <p:ext uri="{BB962C8B-B14F-4D97-AF65-F5344CB8AC3E}">
        <p14:creationId xmlns:p14="http://schemas.microsoft.com/office/powerpoint/2010/main" val="170495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can add in their contact information</a:t>
            </a:r>
          </a:p>
        </p:txBody>
      </p:sp>
      <p:sp>
        <p:nvSpPr>
          <p:cNvPr id="4" name="Slide Number Placeholder 3"/>
          <p:cNvSpPr>
            <a:spLocks noGrp="1"/>
          </p:cNvSpPr>
          <p:nvPr>
            <p:ph type="sldNum" sz="quarter" idx="5"/>
          </p:nvPr>
        </p:nvSpPr>
        <p:spPr/>
        <p:txBody>
          <a:bodyPr/>
          <a:lstStyle/>
          <a:p>
            <a:fld id="{48983CE9-F2DB-49C8-8837-F19FD2061975}" type="slidenum">
              <a:rPr lang="en-US" smtClean="0"/>
              <a:t>17</a:t>
            </a:fld>
            <a:endParaRPr lang="en-US"/>
          </a:p>
        </p:txBody>
      </p:sp>
    </p:spTree>
    <p:extLst>
      <p:ext uri="{BB962C8B-B14F-4D97-AF65-F5344CB8AC3E}">
        <p14:creationId xmlns:p14="http://schemas.microsoft.com/office/powerpoint/2010/main" val="401828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replacing this aerial photo from Google with one from your own region.</a:t>
            </a:r>
          </a:p>
        </p:txBody>
      </p:sp>
      <p:sp>
        <p:nvSpPr>
          <p:cNvPr id="4" name="Slide Number Placeholder 3"/>
          <p:cNvSpPr>
            <a:spLocks noGrp="1"/>
          </p:cNvSpPr>
          <p:nvPr>
            <p:ph type="sldNum" sz="quarter" idx="5"/>
          </p:nvPr>
        </p:nvSpPr>
        <p:spPr/>
        <p:txBody>
          <a:bodyPr/>
          <a:lstStyle/>
          <a:p>
            <a:fld id="{48983CE9-F2DB-49C8-8837-F19FD2061975}" type="slidenum">
              <a:rPr lang="en-US" smtClean="0"/>
              <a:t>3</a:t>
            </a:fld>
            <a:endParaRPr lang="en-US"/>
          </a:p>
        </p:txBody>
      </p:sp>
    </p:spTree>
    <p:extLst>
      <p:ext uri="{BB962C8B-B14F-4D97-AF65-F5344CB8AC3E}">
        <p14:creationId xmlns:p14="http://schemas.microsoft.com/office/powerpoint/2010/main" val="178124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replacing this aerial photo from Google with one from your own region.</a:t>
            </a:r>
          </a:p>
          <a:p>
            <a:endParaRPr lang="en-US" dirty="0"/>
          </a:p>
        </p:txBody>
      </p:sp>
      <p:sp>
        <p:nvSpPr>
          <p:cNvPr id="4" name="Slide Number Placeholder 3"/>
          <p:cNvSpPr>
            <a:spLocks noGrp="1"/>
          </p:cNvSpPr>
          <p:nvPr>
            <p:ph type="sldNum" sz="quarter" idx="5"/>
          </p:nvPr>
        </p:nvSpPr>
        <p:spPr/>
        <p:txBody>
          <a:bodyPr/>
          <a:lstStyle/>
          <a:p>
            <a:fld id="{48983CE9-F2DB-49C8-8837-F19FD2061975}" type="slidenum">
              <a:rPr lang="en-US" smtClean="0"/>
              <a:t>4</a:t>
            </a:fld>
            <a:endParaRPr lang="en-US"/>
          </a:p>
        </p:txBody>
      </p:sp>
    </p:spTree>
    <p:extLst>
      <p:ext uri="{BB962C8B-B14F-4D97-AF65-F5344CB8AC3E}">
        <p14:creationId xmlns:p14="http://schemas.microsoft.com/office/powerpoint/2010/main" val="1713091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can talk about the game board here and explain that the black roads are equivalent to main roads in an area. As the group lays down cards, other roads are created but we don’t see them. In addition, the yellow and green squares can be built on and represent farm houses or some other rural buildings.</a:t>
            </a:r>
          </a:p>
        </p:txBody>
      </p:sp>
      <p:sp>
        <p:nvSpPr>
          <p:cNvPr id="4" name="Slide Number Placeholder 3"/>
          <p:cNvSpPr>
            <a:spLocks noGrp="1"/>
          </p:cNvSpPr>
          <p:nvPr>
            <p:ph type="sldNum" sz="quarter" idx="5"/>
          </p:nvPr>
        </p:nvSpPr>
        <p:spPr/>
        <p:txBody>
          <a:bodyPr/>
          <a:lstStyle/>
          <a:p>
            <a:fld id="{48983CE9-F2DB-49C8-8837-F19FD2061975}" type="slidenum">
              <a:rPr lang="en-US" smtClean="0"/>
              <a:t>6</a:t>
            </a:fld>
            <a:endParaRPr lang="en-US"/>
          </a:p>
        </p:txBody>
      </p:sp>
    </p:spTree>
    <p:extLst>
      <p:ext uri="{BB962C8B-B14F-4D97-AF65-F5344CB8AC3E}">
        <p14:creationId xmlns:p14="http://schemas.microsoft.com/office/powerpoint/2010/main" val="51534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facilitator can explain that everyone will receive a packet of cards that they will need to place on the game board. The facilitator can explain the types of cards that they will find in their packets, although not everyone will receive all of the same types of cards. It’s useful to explain the definition of mixed use and that retail cards encompass a broad range of retail uses.</a:t>
            </a:r>
          </a:p>
        </p:txBody>
      </p:sp>
      <p:sp>
        <p:nvSpPr>
          <p:cNvPr id="4" name="Slide Number Placeholder 3"/>
          <p:cNvSpPr>
            <a:spLocks noGrp="1"/>
          </p:cNvSpPr>
          <p:nvPr>
            <p:ph type="sldNum" sz="quarter" idx="5"/>
          </p:nvPr>
        </p:nvSpPr>
        <p:spPr/>
        <p:txBody>
          <a:bodyPr/>
          <a:lstStyle/>
          <a:p>
            <a:fld id="{48983CE9-F2DB-49C8-8837-F19FD2061975}" type="slidenum">
              <a:rPr lang="en-US" smtClean="0"/>
              <a:t>7</a:t>
            </a:fld>
            <a:endParaRPr lang="en-US"/>
          </a:p>
        </p:txBody>
      </p:sp>
    </p:spTree>
    <p:extLst>
      <p:ext uri="{BB962C8B-B14F-4D97-AF65-F5344CB8AC3E}">
        <p14:creationId xmlns:p14="http://schemas.microsoft.com/office/powerpoint/2010/main" val="342432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can ask these questions in both rounds. </a:t>
            </a:r>
          </a:p>
        </p:txBody>
      </p:sp>
      <p:sp>
        <p:nvSpPr>
          <p:cNvPr id="4" name="Slide Number Placeholder 3"/>
          <p:cNvSpPr>
            <a:spLocks noGrp="1"/>
          </p:cNvSpPr>
          <p:nvPr>
            <p:ph type="sldNum" sz="quarter" idx="5"/>
          </p:nvPr>
        </p:nvSpPr>
        <p:spPr/>
        <p:txBody>
          <a:bodyPr/>
          <a:lstStyle/>
          <a:p>
            <a:fld id="{48983CE9-F2DB-49C8-8837-F19FD2061975}" type="slidenum">
              <a:rPr lang="en-US" smtClean="0"/>
              <a:t>9</a:t>
            </a:fld>
            <a:endParaRPr lang="en-US"/>
          </a:p>
        </p:txBody>
      </p:sp>
    </p:spTree>
    <p:extLst>
      <p:ext uri="{BB962C8B-B14F-4D97-AF65-F5344CB8AC3E}">
        <p14:creationId xmlns:p14="http://schemas.microsoft.com/office/powerpoint/2010/main" val="311375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should remind them of the rules and that there is one additional rule.</a:t>
            </a:r>
          </a:p>
        </p:txBody>
      </p:sp>
      <p:sp>
        <p:nvSpPr>
          <p:cNvPr id="4" name="Slide Number Placeholder 3"/>
          <p:cNvSpPr>
            <a:spLocks noGrp="1"/>
          </p:cNvSpPr>
          <p:nvPr>
            <p:ph type="sldNum" sz="quarter" idx="5"/>
          </p:nvPr>
        </p:nvSpPr>
        <p:spPr/>
        <p:txBody>
          <a:bodyPr/>
          <a:lstStyle/>
          <a:p>
            <a:fld id="{48983CE9-F2DB-49C8-8837-F19FD2061975}" type="slidenum">
              <a:rPr lang="en-US" smtClean="0"/>
              <a:t>12</a:t>
            </a:fld>
            <a:endParaRPr lang="en-US"/>
          </a:p>
        </p:txBody>
      </p:sp>
    </p:spTree>
    <p:extLst>
      <p:ext uri="{BB962C8B-B14F-4D97-AF65-F5344CB8AC3E}">
        <p14:creationId xmlns:p14="http://schemas.microsoft.com/office/powerpoint/2010/main" val="366189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can ask these questions in both rounds. </a:t>
            </a:r>
          </a:p>
        </p:txBody>
      </p:sp>
      <p:sp>
        <p:nvSpPr>
          <p:cNvPr id="4" name="Slide Number Placeholder 3"/>
          <p:cNvSpPr>
            <a:spLocks noGrp="1"/>
          </p:cNvSpPr>
          <p:nvPr>
            <p:ph type="sldNum" sz="quarter" idx="5"/>
          </p:nvPr>
        </p:nvSpPr>
        <p:spPr/>
        <p:txBody>
          <a:bodyPr/>
          <a:lstStyle/>
          <a:p>
            <a:fld id="{48983CE9-F2DB-49C8-8837-F19FD2061975}" type="slidenum">
              <a:rPr lang="en-US" smtClean="0"/>
              <a:t>13</a:t>
            </a:fld>
            <a:endParaRPr lang="en-US"/>
          </a:p>
        </p:txBody>
      </p:sp>
    </p:spTree>
    <p:extLst>
      <p:ext uri="{BB962C8B-B14F-4D97-AF65-F5344CB8AC3E}">
        <p14:creationId xmlns:p14="http://schemas.microsoft.com/office/powerpoint/2010/main" val="311467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83CE9-F2DB-49C8-8837-F19FD2061975}" type="slidenum">
              <a:rPr lang="en-US" smtClean="0"/>
              <a:t>14</a:t>
            </a:fld>
            <a:endParaRPr lang="en-US"/>
          </a:p>
        </p:txBody>
      </p:sp>
    </p:spTree>
    <p:extLst>
      <p:ext uri="{BB962C8B-B14F-4D97-AF65-F5344CB8AC3E}">
        <p14:creationId xmlns:p14="http://schemas.microsoft.com/office/powerpoint/2010/main" val="32081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7C0F63-5D00-410C-93D9-835A3A9DF11F}"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20869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C0F63-5D00-410C-93D9-835A3A9DF11F}"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100919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C0F63-5D00-410C-93D9-835A3A9DF11F}"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288140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C0F63-5D00-410C-93D9-835A3A9DF11F}"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200579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7C0F63-5D00-410C-93D9-835A3A9DF11F}"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40162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7C0F63-5D00-410C-93D9-835A3A9DF11F}"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396822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7C0F63-5D00-410C-93D9-835A3A9DF11F}"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379598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7C0F63-5D00-410C-93D9-835A3A9DF11F}"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144134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C0F63-5D00-410C-93D9-835A3A9DF11F}"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108641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7C0F63-5D00-410C-93D9-835A3A9DF11F}"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114213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7C0F63-5D00-410C-93D9-835A3A9DF11F}"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180698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C0F63-5D00-410C-93D9-835A3A9DF11F}" type="datetimeFigureOut">
              <a:rPr lang="en-US" smtClean="0"/>
              <a:t>6/5/2019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07000-307C-4D84-B778-D288F38AEF45}" type="slidenum">
              <a:rPr lang="en-US" smtClean="0"/>
              <a:t>‹#›</a:t>
            </a:fld>
            <a:endParaRPr lang="en-US"/>
          </a:p>
        </p:txBody>
      </p:sp>
    </p:spTree>
    <p:extLst>
      <p:ext uri="{BB962C8B-B14F-4D97-AF65-F5344CB8AC3E}">
        <p14:creationId xmlns:p14="http://schemas.microsoft.com/office/powerpoint/2010/main" val="240012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9D02EF-3876-4769-9D39-DCCF0EE8789C}"/>
              </a:ext>
            </a:extLst>
          </p:cNvPr>
          <p:cNvPicPr>
            <a:picLocks noChangeAspect="1"/>
          </p:cNvPicPr>
          <p:nvPr/>
        </p:nvPicPr>
        <p:blipFill>
          <a:blip r:embed="rId2"/>
          <a:stretch>
            <a:fillRect/>
          </a:stretch>
        </p:blipFill>
        <p:spPr>
          <a:xfrm>
            <a:off x="839417" y="1037093"/>
            <a:ext cx="7465166" cy="3285525"/>
          </a:xfrm>
          <a:prstGeom prst="rect">
            <a:avLst/>
          </a:prstGeom>
          <a:effectLst>
            <a:softEdge rad="31750"/>
          </a:effectLst>
        </p:spPr>
      </p:pic>
    </p:spTree>
    <p:extLst>
      <p:ext uri="{BB962C8B-B14F-4D97-AF65-F5344CB8AC3E}">
        <p14:creationId xmlns:p14="http://schemas.microsoft.com/office/powerpoint/2010/main" val="397130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02A4-D00C-4A9F-A9AB-51B379FA14CC}"/>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And now for Round 2</a:t>
            </a:r>
          </a:p>
        </p:txBody>
      </p:sp>
      <p:sp>
        <p:nvSpPr>
          <p:cNvPr id="3" name="Content Placeholder 2">
            <a:extLst>
              <a:ext uri="{FF2B5EF4-FFF2-40B4-BE49-F238E27FC236}">
                <a16:creationId xmlns:a16="http://schemas.microsoft.com/office/drawing/2014/main" id="{30582687-5EEF-42F8-A109-ED361A9AEAEC}"/>
              </a:ext>
            </a:extLst>
          </p:cNvPr>
          <p:cNvSpPr>
            <a:spLocks noGrp="1"/>
          </p:cNvSpPr>
          <p:nvPr>
            <p:ph idx="1"/>
          </p:nvPr>
        </p:nvSpPr>
        <p:spPr/>
        <p:txBody>
          <a:bodyPr/>
          <a:lstStyle/>
          <a:p>
            <a:endParaRPr lang="en-US" dirty="0">
              <a:solidFill>
                <a:schemeClr val="bg1"/>
              </a:solidFill>
            </a:endParaRPr>
          </a:p>
        </p:txBody>
      </p:sp>
      <p:sp>
        <p:nvSpPr>
          <p:cNvPr id="4" name="Oval 3">
            <a:extLst>
              <a:ext uri="{FF2B5EF4-FFF2-40B4-BE49-F238E27FC236}">
                <a16:creationId xmlns:a16="http://schemas.microsoft.com/office/drawing/2014/main" id="{4A11DFA4-55FF-46E0-B750-DD8795354956}"/>
              </a:ext>
            </a:extLst>
          </p:cNvPr>
          <p:cNvSpPr/>
          <p:nvPr/>
        </p:nvSpPr>
        <p:spPr>
          <a:xfrm>
            <a:off x="6847840" y="457200"/>
            <a:ext cx="1910080" cy="1886730"/>
          </a:xfrm>
          <a:prstGeom prst="ellipse">
            <a:avLst/>
          </a:prstGeom>
          <a:solidFill>
            <a:srgbClr val="4A29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0EA9247-84C5-4A61-81ED-C2D786554D55}"/>
              </a:ext>
            </a:extLst>
          </p:cNvPr>
          <p:cNvPicPr>
            <a:picLocks noChangeAspect="1"/>
          </p:cNvPicPr>
          <p:nvPr/>
        </p:nvPicPr>
        <p:blipFill>
          <a:blip r:embed="rId2"/>
          <a:stretch>
            <a:fillRect/>
          </a:stretch>
        </p:blipFill>
        <p:spPr>
          <a:xfrm rot="20142688">
            <a:off x="1094725" y="3018020"/>
            <a:ext cx="2970666" cy="2953018"/>
          </a:xfrm>
          <a:prstGeom prst="rect">
            <a:avLst/>
          </a:prstGeom>
        </p:spPr>
      </p:pic>
    </p:spTree>
    <p:extLst>
      <p:ext uri="{BB962C8B-B14F-4D97-AF65-F5344CB8AC3E}">
        <p14:creationId xmlns:p14="http://schemas.microsoft.com/office/powerpoint/2010/main" val="182725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9A4EC-4EF4-47C9-9FC4-F3ED03FE7381}"/>
              </a:ext>
            </a:extLst>
          </p:cNvPr>
          <p:cNvPicPr>
            <a:picLocks noChangeAspect="1"/>
          </p:cNvPicPr>
          <p:nvPr/>
        </p:nvPicPr>
        <p:blipFill>
          <a:blip r:embed="rId2"/>
          <a:stretch>
            <a:fillRect/>
          </a:stretch>
        </p:blipFill>
        <p:spPr>
          <a:xfrm>
            <a:off x="231228" y="172387"/>
            <a:ext cx="8708185" cy="6533214"/>
          </a:xfrm>
          <a:prstGeom prst="rect">
            <a:avLst/>
          </a:prstGeom>
        </p:spPr>
      </p:pic>
    </p:spTree>
    <p:extLst>
      <p:ext uri="{BB962C8B-B14F-4D97-AF65-F5344CB8AC3E}">
        <p14:creationId xmlns:p14="http://schemas.microsoft.com/office/powerpoint/2010/main" val="204454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8F11-4577-42D5-80FD-322802D3BA7D}"/>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Land Use Game Rules</a:t>
            </a:r>
          </a:p>
        </p:txBody>
      </p:sp>
      <p:sp>
        <p:nvSpPr>
          <p:cNvPr id="3" name="Content Placeholder 2">
            <a:extLst>
              <a:ext uri="{FF2B5EF4-FFF2-40B4-BE49-F238E27FC236}">
                <a16:creationId xmlns:a16="http://schemas.microsoft.com/office/drawing/2014/main" id="{538E8A10-774B-4425-A1B3-637816E588C6}"/>
              </a:ext>
            </a:extLst>
          </p:cNvPr>
          <p:cNvSpPr>
            <a:spLocks noGrp="1"/>
          </p:cNvSpPr>
          <p:nvPr>
            <p:ph idx="1"/>
          </p:nvPr>
        </p:nvSpPr>
        <p:spPr>
          <a:xfrm>
            <a:off x="628650" y="1825624"/>
            <a:ext cx="6478732" cy="4667249"/>
          </a:xfrm>
        </p:spPr>
        <p:txBody>
          <a:bodyPr>
            <a:normAutofit fontScale="92500"/>
          </a:bodyPr>
          <a:lstStyle/>
          <a:p>
            <a:r>
              <a:rPr lang="en-US" dirty="0">
                <a:solidFill>
                  <a:schemeClr val="bg1"/>
                </a:solidFill>
              </a:rPr>
              <a:t>You must put all your cards on the board</a:t>
            </a:r>
          </a:p>
          <a:p>
            <a:r>
              <a:rPr lang="en-US" dirty="0">
                <a:solidFill>
                  <a:schemeClr val="bg1"/>
                </a:solidFill>
              </a:rPr>
              <a:t>Once placed, you cannot move your cards</a:t>
            </a:r>
          </a:p>
          <a:p>
            <a:r>
              <a:rPr lang="en-US" dirty="0">
                <a:solidFill>
                  <a:schemeClr val="bg1"/>
                </a:solidFill>
              </a:rPr>
              <a:t>You will have one card to designate a land use you think is missing by writing the use on it</a:t>
            </a:r>
          </a:p>
          <a:p>
            <a:r>
              <a:rPr lang="en-US" dirty="0">
                <a:solidFill>
                  <a:schemeClr val="bg1"/>
                </a:solidFill>
              </a:rPr>
              <a:t>Inside the large red roads, you should assume there are smaller roads</a:t>
            </a:r>
          </a:p>
          <a:p>
            <a:r>
              <a:rPr lang="en-US" dirty="0">
                <a:solidFill>
                  <a:schemeClr val="bg1"/>
                </a:solidFill>
              </a:rPr>
              <a:t>Each minute is one decade, I will tell you the passing minutes/decades</a:t>
            </a:r>
          </a:p>
          <a:p>
            <a:r>
              <a:rPr lang="en-US" b="1" dirty="0">
                <a:solidFill>
                  <a:srgbClr val="FFFF00"/>
                </a:solidFill>
              </a:rPr>
              <a:t>You cannot build into the agriculture areas unless you ask me for a growth card</a:t>
            </a:r>
          </a:p>
          <a:p>
            <a:endParaRPr lang="en-US" dirty="0">
              <a:solidFill>
                <a:schemeClr val="bg1"/>
              </a:solidFill>
            </a:endParaRPr>
          </a:p>
        </p:txBody>
      </p:sp>
      <p:sp>
        <p:nvSpPr>
          <p:cNvPr id="4" name="Oval 3">
            <a:extLst>
              <a:ext uri="{FF2B5EF4-FFF2-40B4-BE49-F238E27FC236}">
                <a16:creationId xmlns:a16="http://schemas.microsoft.com/office/drawing/2014/main" id="{A5E18106-EF4E-4B43-8C70-39B5C27664CA}"/>
              </a:ext>
            </a:extLst>
          </p:cNvPr>
          <p:cNvSpPr/>
          <p:nvPr/>
        </p:nvSpPr>
        <p:spPr>
          <a:xfrm>
            <a:off x="6847840" y="457200"/>
            <a:ext cx="1910080" cy="1886730"/>
          </a:xfrm>
          <a:prstGeom prst="ellipse">
            <a:avLst/>
          </a:prstGeom>
          <a:solidFill>
            <a:srgbClr val="6B24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5EE8A8-E054-4BD9-9BF4-7FB8A63B79A9}"/>
              </a:ext>
            </a:extLst>
          </p:cNvPr>
          <p:cNvPicPr>
            <a:picLocks noChangeAspect="1"/>
          </p:cNvPicPr>
          <p:nvPr/>
        </p:nvPicPr>
        <p:blipFill>
          <a:blip r:embed="rId3"/>
          <a:stretch>
            <a:fillRect/>
          </a:stretch>
        </p:blipFill>
        <p:spPr>
          <a:xfrm rot="862843">
            <a:off x="6969544" y="3013363"/>
            <a:ext cx="1926214" cy="1926214"/>
          </a:xfrm>
          <a:prstGeom prst="rect">
            <a:avLst/>
          </a:prstGeom>
        </p:spPr>
      </p:pic>
    </p:spTree>
    <p:extLst>
      <p:ext uri="{BB962C8B-B14F-4D97-AF65-F5344CB8AC3E}">
        <p14:creationId xmlns:p14="http://schemas.microsoft.com/office/powerpoint/2010/main" val="59720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E432-4552-4A53-8ECE-8A04326BCF8B}"/>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Discussion Questions</a:t>
            </a:r>
          </a:p>
        </p:txBody>
      </p:sp>
      <p:sp>
        <p:nvSpPr>
          <p:cNvPr id="3" name="Content Placeholder 2">
            <a:extLst>
              <a:ext uri="{FF2B5EF4-FFF2-40B4-BE49-F238E27FC236}">
                <a16:creationId xmlns:a16="http://schemas.microsoft.com/office/drawing/2014/main" id="{FBEEF118-B47E-41D9-BEAF-C83E33971932}"/>
              </a:ext>
            </a:extLst>
          </p:cNvPr>
          <p:cNvSpPr>
            <a:spLocks noGrp="1"/>
          </p:cNvSpPr>
          <p:nvPr>
            <p:ph idx="1"/>
          </p:nvPr>
        </p:nvSpPr>
        <p:spPr>
          <a:xfrm>
            <a:off x="2504047" y="3108960"/>
            <a:ext cx="6276259" cy="3657600"/>
          </a:xfrm>
        </p:spPr>
        <p:txBody>
          <a:bodyPr>
            <a:normAutofit fontScale="85000" lnSpcReduction="20000"/>
          </a:bodyPr>
          <a:lstStyle/>
          <a:p>
            <a:pPr lvl="1"/>
            <a:r>
              <a:rPr lang="en-US" dirty="0">
                <a:solidFill>
                  <a:schemeClr val="bg1"/>
                </a:solidFill>
              </a:rPr>
              <a:t>Would you want to live in this community?</a:t>
            </a:r>
          </a:p>
          <a:p>
            <a:pPr lvl="2"/>
            <a:r>
              <a:rPr lang="en-US" sz="1800" dirty="0">
                <a:solidFill>
                  <a:schemeClr val="bg1"/>
                </a:solidFill>
              </a:rPr>
              <a:t>Why or why not?</a:t>
            </a:r>
          </a:p>
          <a:p>
            <a:pPr lvl="1"/>
            <a:endParaRPr lang="en-US" dirty="0">
              <a:solidFill>
                <a:schemeClr val="bg1"/>
              </a:solidFill>
            </a:endParaRPr>
          </a:p>
          <a:p>
            <a:pPr lvl="1"/>
            <a:r>
              <a:rPr lang="en-US" dirty="0">
                <a:solidFill>
                  <a:schemeClr val="bg1"/>
                </a:solidFill>
              </a:rPr>
              <a:t>Where might there be conflicts? </a:t>
            </a:r>
          </a:p>
          <a:p>
            <a:pPr lvl="1"/>
            <a:endParaRPr lang="en-US" dirty="0">
              <a:solidFill>
                <a:schemeClr val="bg1"/>
              </a:solidFill>
            </a:endParaRPr>
          </a:p>
          <a:p>
            <a:pPr lvl="1"/>
            <a:r>
              <a:rPr lang="en-US" dirty="0">
                <a:solidFill>
                  <a:schemeClr val="bg1"/>
                </a:solidFill>
              </a:rPr>
              <a:t>Who are the parties that would be in conflict? What would their point of view be?</a:t>
            </a:r>
          </a:p>
          <a:p>
            <a:pPr lvl="1"/>
            <a:endParaRPr lang="en-US" dirty="0">
              <a:solidFill>
                <a:schemeClr val="bg1"/>
              </a:solidFill>
            </a:endParaRPr>
          </a:p>
          <a:p>
            <a:pPr lvl="1"/>
            <a:r>
              <a:rPr lang="en-US" dirty="0">
                <a:solidFill>
                  <a:schemeClr val="bg1"/>
                </a:solidFill>
              </a:rPr>
              <a:t>Were there any cards you did not want to place on the map? Why? </a:t>
            </a:r>
          </a:p>
          <a:p>
            <a:pPr lvl="1"/>
            <a:endParaRPr lang="en-US" dirty="0">
              <a:solidFill>
                <a:schemeClr val="bg1"/>
              </a:solidFill>
            </a:endParaRPr>
          </a:p>
          <a:p>
            <a:pPr lvl="1"/>
            <a:r>
              <a:rPr lang="en-US" dirty="0">
                <a:solidFill>
                  <a:schemeClr val="bg1"/>
                </a:solidFill>
              </a:rPr>
              <a:t>What useful function could the card you didn’t want to place serve in a community?</a:t>
            </a:r>
          </a:p>
          <a:p>
            <a:pPr lvl="1"/>
            <a:endParaRPr lang="en-US" dirty="0">
              <a:solidFill>
                <a:schemeClr val="bg1"/>
              </a:solidFill>
            </a:endParaRPr>
          </a:p>
          <a:p>
            <a:pPr lvl="1"/>
            <a:endParaRPr lang="en-US" dirty="0">
              <a:solidFill>
                <a:schemeClr val="bg1"/>
              </a:solidFill>
            </a:endParaRPr>
          </a:p>
          <a:p>
            <a:pPr lvl="1"/>
            <a:endParaRPr lang="en-US" dirty="0">
              <a:solidFill>
                <a:schemeClr val="bg1"/>
              </a:solidFill>
            </a:endParaRPr>
          </a:p>
          <a:p>
            <a:endParaRPr lang="en-US" dirty="0">
              <a:solidFill>
                <a:schemeClr val="bg1"/>
              </a:solidFill>
            </a:endParaRPr>
          </a:p>
        </p:txBody>
      </p:sp>
      <p:sp>
        <p:nvSpPr>
          <p:cNvPr id="4" name="Oval 3">
            <a:extLst>
              <a:ext uri="{FF2B5EF4-FFF2-40B4-BE49-F238E27FC236}">
                <a16:creationId xmlns:a16="http://schemas.microsoft.com/office/drawing/2014/main" id="{8261272B-21E5-435A-A51D-C2A8A8F5A1BA}"/>
              </a:ext>
            </a:extLst>
          </p:cNvPr>
          <p:cNvSpPr/>
          <p:nvPr/>
        </p:nvSpPr>
        <p:spPr>
          <a:xfrm>
            <a:off x="6847840" y="457200"/>
            <a:ext cx="1910080" cy="1886730"/>
          </a:xfrm>
          <a:prstGeom prst="ellipse">
            <a:avLst/>
          </a:prstGeom>
          <a:solidFill>
            <a:srgbClr val="5AC1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BE8CA5-6595-426F-869F-D42C3DD7C3A5}"/>
              </a:ext>
            </a:extLst>
          </p:cNvPr>
          <p:cNvPicPr>
            <a:picLocks noChangeAspect="1"/>
          </p:cNvPicPr>
          <p:nvPr/>
        </p:nvPicPr>
        <p:blipFill>
          <a:blip r:embed="rId3"/>
          <a:stretch>
            <a:fillRect/>
          </a:stretch>
        </p:blipFill>
        <p:spPr>
          <a:xfrm rot="21140300">
            <a:off x="503995" y="4039452"/>
            <a:ext cx="2255716" cy="2255716"/>
          </a:xfrm>
          <a:prstGeom prst="rect">
            <a:avLst/>
          </a:prstGeom>
        </p:spPr>
      </p:pic>
      <p:sp>
        <p:nvSpPr>
          <p:cNvPr id="6" name="TextBox 5">
            <a:extLst>
              <a:ext uri="{FF2B5EF4-FFF2-40B4-BE49-F238E27FC236}">
                <a16:creationId xmlns:a16="http://schemas.microsoft.com/office/drawing/2014/main" id="{6ED17794-1A08-483E-9FCE-A6434765A23E}"/>
              </a:ext>
            </a:extLst>
          </p:cNvPr>
          <p:cNvSpPr txBox="1"/>
          <p:nvPr/>
        </p:nvSpPr>
        <p:spPr>
          <a:xfrm>
            <a:off x="628649" y="1471415"/>
            <a:ext cx="6219191" cy="160043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Take a look at both maps</a:t>
            </a:r>
          </a:p>
          <a:p>
            <a:pPr lvl="1"/>
            <a:endParaRPr lang="en-US" sz="2000" dirty="0">
              <a:solidFill>
                <a:schemeClr val="bg1"/>
              </a:solidFill>
            </a:endParaRPr>
          </a:p>
          <a:p>
            <a:pPr marL="800100" lvl="1" indent="-342900">
              <a:buFont typeface="Arial" panose="020B0604020202020204" pitchFamily="34" charset="0"/>
              <a:buChar char="•"/>
            </a:pPr>
            <a:r>
              <a:rPr lang="en-US" sz="2000" dirty="0">
                <a:solidFill>
                  <a:schemeClr val="bg1"/>
                </a:solidFill>
              </a:rPr>
              <a:t>Do you notice any differences between the maps? What are a few examples?</a:t>
            </a:r>
          </a:p>
          <a:p>
            <a:endParaRPr lang="en-US" dirty="0"/>
          </a:p>
        </p:txBody>
      </p:sp>
    </p:spTree>
    <p:extLst>
      <p:ext uri="{BB962C8B-B14F-4D97-AF65-F5344CB8AC3E}">
        <p14:creationId xmlns:p14="http://schemas.microsoft.com/office/powerpoint/2010/main" val="14444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2EB2-E71B-4063-98D7-9E362F6D3B20}"/>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Discussion Questions</a:t>
            </a:r>
            <a:endParaRPr lang="en-US" dirty="0">
              <a:solidFill>
                <a:schemeClr val="bg1"/>
              </a:solidFill>
            </a:endParaRPr>
          </a:p>
        </p:txBody>
      </p:sp>
      <p:sp>
        <p:nvSpPr>
          <p:cNvPr id="3" name="Content Placeholder 2">
            <a:extLst>
              <a:ext uri="{FF2B5EF4-FFF2-40B4-BE49-F238E27FC236}">
                <a16:creationId xmlns:a16="http://schemas.microsoft.com/office/drawing/2014/main" id="{AD89E976-DF0E-48DF-9C70-23E4B2E2041C}"/>
              </a:ext>
            </a:extLst>
          </p:cNvPr>
          <p:cNvSpPr>
            <a:spLocks noGrp="1"/>
          </p:cNvSpPr>
          <p:nvPr>
            <p:ph idx="1"/>
          </p:nvPr>
        </p:nvSpPr>
        <p:spPr>
          <a:xfrm>
            <a:off x="789709" y="1825625"/>
            <a:ext cx="6296891" cy="1188077"/>
          </a:xfrm>
        </p:spPr>
        <p:txBody>
          <a:bodyPr>
            <a:normAutofit/>
          </a:bodyPr>
          <a:lstStyle/>
          <a:p>
            <a:pPr lvl="1"/>
            <a:r>
              <a:rPr lang="en-US" dirty="0">
                <a:solidFill>
                  <a:schemeClr val="bg1"/>
                </a:solidFill>
              </a:rPr>
              <a:t>Which of these land uses do you think use lots of services (water, sewer, Fire, police, other)? </a:t>
            </a:r>
          </a:p>
          <a:p>
            <a:endParaRPr lang="en-US" dirty="0">
              <a:solidFill>
                <a:schemeClr val="bg1"/>
              </a:solidFill>
            </a:endParaRPr>
          </a:p>
        </p:txBody>
      </p:sp>
      <p:sp>
        <p:nvSpPr>
          <p:cNvPr id="4" name="Oval 3">
            <a:extLst>
              <a:ext uri="{FF2B5EF4-FFF2-40B4-BE49-F238E27FC236}">
                <a16:creationId xmlns:a16="http://schemas.microsoft.com/office/drawing/2014/main" id="{FB1A37F4-6B3B-4470-812F-6ACF93432726}"/>
              </a:ext>
            </a:extLst>
          </p:cNvPr>
          <p:cNvSpPr/>
          <p:nvPr/>
        </p:nvSpPr>
        <p:spPr>
          <a:xfrm>
            <a:off x="6847840" y="457200"/>
            <a:ext cx="1910080" cy="188673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486A08-661A-457F-AA2C-05526A43CBCA}"/>
              </a:ext>
            </a:extLst>
          </p:cNvPr>
          <p:cNvPicPr>
            <a:picLocks noChangeAspect="1"/>
          </p:cNvPicPr>
          <p:nvPr/>
        </p:nvPicPr>
        <p:blipFill>
          <a:blip r:embed="rId3"/>
          <a:stretch>
            <a:fillRect/>
          </a:stretch>
        </p:blipFill>
        <p:spPr>
          <a:xfrm rot="1577478">
            <a:off x="966640" y="3429000"/>
            <a:ext cx="2555011" cy="2560060"/>
          </a:xfrm>
          <a:prstGeom prst="rect">
            <a:avLst/>
          </a:prstGeom>
        </p:spPr>
      </p:pic>
      <p:sp>
        <p:nvSpPr>
          <p:cNvPr id="6" name="TextBox 5">
            <a:extLst>
              <a:ext uri="{FF2B5EF4-FFF2-40B4-BE49-F238E27FC236}">
                <a16:creationId xmlns:a16="http://schemas.microsoft.com/office/drawing/2014/main" id="{DEF39553-8790-4146-AC25-E739A7658D03}"/>
              </a:ext>
            </a:extLst>
          </p:cNvPr>
          <p:cNvSpPr txBox="1"/>
          <p:nvPr/>
        </p:nvSpPr>
        <p:spPr>
          <a:xfrm>
            <a:off x="4214355" y="3666943"/>
            <a:ext cx="4300996"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Which resources do you think various uses require and what are the consequences?</a:t>
            </a:r>
          </a:p>
          <a:p>
            <a:endParaRPr lang="en-US" dirty="0"/>
          </a:p>
        </p:txBody>
      </p:sp>
    </p:spTree>
    <p:extLst>
      <p:ext uri="{BB962C8B-B14F-4D97-AF65-F5344CB8AC3E}">
        <p14:creationId xmlns:p14="http://schemas.microsoft.com/office/powerpoint/2010/main" val="290798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CA19-7B87-4D8E-BA2E-B85C1BECE72A}"/>
              </a:ext>
            </a:extLst>
          </p:cNvPr>
          <p:cNvSpPr>
            <a:spLocks noGrp="1"/>
          </p:cNvSpPr>
          <p:nvPr>
            <p:ph type="title"/>
          </p:nvPr>
        </p:nvSpPr>
        <p:spPr>
          <a:xfrm>
            <a:off x="628650" y="365126"/>
            <a:ext cx="6219190" cy="1978804"/>
          </a:xfrm>
        </p:spPr>
        <p:txBody>
          <a:bodyPr>
            <a:normAutofit fontScale="90000"/>
          </a:bodyPr>
          <a:lstStyle/>
          <a:p>
            <a:r>
              <a:rPr lang="en-US" i="1" dirty="0">
                <a:solidFill>
                  <a:schemeClr val="bg1"/>
                </a:solidFill>
                <a:latin typeface="Century Schoolbook" panose="02040604050505020304" pitchFamily="18" charset="0"/>
              </a:rPr>
              <a:t>Tools Local governments use to manage change and growth (sometimes decline)</a:t>
            </a:r>
          </a:p>
        </p:txBody>
      </p:sp>
      <p:sp>
        <p:nvSpPr>
          <p:cNvPr id="3" name="Content Placeholder 2">
            <a:extLst>
              <a:ext uri="{FF2B5EF4-FFF2-40B4-BE49-F238E27FC236}">
                <a16:creationId xmlns:a16="http://schemas.microsoft.com/office/drawing/2014/main" id="{C56EA1F8-FE3F-48FF-8BB5-8CDF8167A0F0}"/>
              </a:ext>
            </a:extLst>
          </p:cNvPr>
          <p:cNvSpPr>
            <a:spLocks noGrp="1"/>
          </p:cNvSpPr>
          <p:nvPr>
            <p:ph idx="1"/>
          </p:nvPr>
        </p:nvSpPr>
        <p:spPr>
          <a:xfrm>
            <a:off x="628650" y="2649682"/>
            <a:ext cx="7886700" cy="3843192"/>
          </a:xfrm>
        </p:spPr>
        <p:txBody>
          <a:bodyPr>
            <a:normAutofit/>
          </a:bodyPr>
          <a:lstStyle/>
          <a:p>
            <a:r>
              <a:rPr lang="en-US" dirty="0">
                <a:solidFill>
                  <a:schemeClr val="bg1"/>
                </a:solidFill>
              </a:rPr>
              <a:t>Plans</a:t>
            </a:r>
          </a:p>
          <a:p>
            <a:r>
              <a:rPr lang="en-US" dirty="0">
                <a:solidFill>
                  <a:schemeClr val="bg1"/>
                </a:solidFill>
              </a:rPr>
              <a:t>Zoning</a:t>
            </a:r>
          </a:p>
          <a:p>
            <a:r>
              <a:rPr lang="en-US" dirty="0">
                <a:solidFill>
                  <a:schemeClr val="bg1"/>
                </a:solidFill>
              </a:rPr>
              <a:t>Subdivision</a:t>
            </a:r>
          </a:p>
          <a:p>
            <a:r>
              <a:rPr lang="en-US" dirty="0">
                <a:solidFill>
                  <a:schemeClr val="bg1"/>
                </a:solidFill>
              </a:rPr>
              <a:t>Annexation</a:t>
            </a:r>
          </a:p>
          <a:p>
            <a:r>
              <a:rPr lang="en-US" dirty="0">
                <a:solidFill>
                  <a:schemeClr val="bg1"/>
                </a:solidFill>
              </a:rPr>
              <a:t>Eminent Domain</a:t>
            </a:r>
          </a:p>
          <a:p>
            <a:r>
              <a:rPr lang="en-US" dirty="0">
                <a:solidFill>
                  <a:schemeClr val="bg1"/>
                </a:solidFill>
              </a:rPr>
              <a:t>Tax Incremental Finance</a:t>
            </a:r>
          </a:p>
          <a:p>
            <a:r>
              <a:rPr lang="en-US" dirty="0">
                <a:solidFill>
                  <a:schemeClr val="bg1"/>
                </a:solidFill>
              </a:rPr>
              <a:t>Intergovernmental agreements</a:t>
            </a:r>
          </a:p>
          <a:p>
            <a:endParaRPr lang="en-US" dirty="0">
              <a:solidFill>
                <a:schemeClr val="bg1"/>
              </a:solidFill>
            </a:endParaRPr>
          </a:p>
        </p:txBody>
      </p:sp>
      <p:sp>
        <p:nvSpPr>
          <p:cNvPr id="5" name="Oval 4">
            <a:extLst>
              <a:ext uri="{FF2B5EF4-FFF2-40B4-BE49-F238E27FC236}">
                <a16:creationId xmlns:a16="http://schemas.microsoft.com/office/drawing/2014/main" id="{C2FD45CC-0B54-44BC-8B62-7830F641AD3E}"/>
              </a:ext>
            </a:extLst>
          </p:cNvPr>
          <p:cNvSpPr/>
          <p:nvPr/>
        </p:nvSpPr>
        <p:spPr>
          <a:xfrm>
            <a:off x="6847840" y="457200"/>
            <a:ext cx="1910080" cy="18867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B7507B6-52B6-40B2-B998-474A5F6365F5}"/>
              </a:ext>
            </a:extLst>
          </p:cNvPr>
          <p:cNvPicPr>
            <a:picLocks noChangeAspect="1"/>
          </p:cNvPicPr>
          <p:nvPr/>
        </p:nvPicPr>
        <p:blipFill>
          <a:blip r:embed="rId2"/>
          <a:stretch>
            <a:fillRect/>
          </a:stretch>
        </p:blipFill>
        <p:spPr>
          <a:xfrm rot="653645">
            <a:off x="5900958" y="3074610"/>
            <a:ext cx="2605678" cy="2598014"/>
          </a:xfrm>
          <a:prstGeom prst="rect">
            <a:avLst/>
          </a:prstGeom>
        </p:spPr>
      </p:pic>
    </p:spTree>
    <p:extLst>
      <p:ext uri="{BB962C8B-B14F-4D97-AF65-F5344CB8AC3E}">
        <p14:creationId xmlns:p14="http://schemas.microsoft.com/office/powerpoint/2010/main" val="213245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40A4-F4EC-45DE-AEF3-C577658061C1}"/>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What can you do?</a:t>
            </a:r>
          </a:p>
        </p:txBody>
      </p:sp>
      <p:sp>
        <p:nvSpPr>
          <p:cNvPr id="3" name="Content Placeholder 2">
            <a:extLst>
              <a:ext uri="{FF2B5EF4-FFF2-40B4-BE49-F238E27FC236}">
                <a16:creationId xmlns:a16="http://schemas.microsoft.com/office/drawing/2014/main" id="{35F77F18-9987-43EF-94CA-19BD6612CE45}"/>
              </a:ext>
            </a:extLst>
          </p:cNvPr>
          <p:cNvSpPr>
            <a:spLocks noGrp="1"/>
          </p:cNvSpPr>
          <p:nvPr>
            <p:ph idx="1"/>
          </p:nvPr>
        </p:nvSpPr>
        <p:spPr/>
        <p:txBody>
          <a:bodyPr/>
          <a:lstStyle/>
          <a:p>
            <a:r>
              <a:rPr lang="en-US" dirty="0">
                <a:solidFill>
                  <a:schemeClr val="bg1"/>
                </a:solidFill>
              </a:rPr>
              <a:t>Provide your opinion at public hearings</a:t>
            </a:r>
          </a:p>
          <a:p>
            <a:r>
              <a:rPr lang="en-US" dirty="0">
                <a:solidFill>
                  <a:schemeClr val="bg1"/>
                </a:solidFill>
              </a:rPr>
              <a:t>Participate in Public input sessions</a:t>
            </a:r>
          </a:p>
          <a:p>
            <a:r>
              <a:rPr lang="en-US" dirty="0">
                <a:solidFill>
                  <a:schemeClr val="bg1"/>
                </a:solidFill>
              </a:rPr>
              <a:t>Join Plan Commission</a:t>
            </a:r>
          </a:p>
          <a:p>
            <a:r>
              <a:rPr lang="en-US" dirty="0">
                <a:solidFill>
                  <a:schemeClr val="bg1"/>
                </a:solidFill>
              </a:rPr>
              <a:t>Ask to join the Zoning Board</a:t>
            </a:r>
          </a:p>
          <a:p>
            <a:r>
              <a:rPr lang="en-US" dirty="0">
                <a:solidFill>
                  <a:schemeClr val="bg1"/>
                </a:solidFill>
              </a:rPr>
              <a:t>Run for Elected Office</a:t>
            </a:r>
          </a:p>
        </p:txBody>
      </p:sp>
      <p:sp>
        <p:nvSpPr>
          <p:cNvPr id="5" name="Oval 4">
            <a:extLst>
              <a:ext uri="{FF2B5EF4-FFF2-40B4-BE49-F238E27FC236}">
                <a16:creationId xmlns:a16="http://schemas.microsoft.com/office/drawing/2014/main" id="{B1FCD913-0D42-4A18-8F9F-BB6A3CF8032B}"/>
              </a:ext>
            </a:extLst>
          </p:cNvPr>
          <p:cNvSpPr/>
          <p:nvPr/>
        </p:nvSpPr>
        <p:spPr>
          <a:xfrm>
            <a:off x="6847840" y="471012"/>
            <a:ext cx="1910080" cy="185910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78184A5-6DD1-4360-9BA9-50E20E28695C}"/>
              </a:ext>
            </a:extLst>
          </p:cNvPr>
          <p:cNvPicPr>
            <a:picLocks noChangeAspect="1"/>
          </p:cNvPicPr>
          <p:nvPr/>
        </p:nvPicPr>
        <p:blipFill>
          <a:blip r:embed="rId2"/>
          <a:stretch>
            <a:fillRect/>
          </a:stretch>
        </p:blipFill>
        <p:spPr>
          <a:xfrm rot="20370087">
            <a:off x="5951856" y="3455782"/>
            <a:ext cx="2660589" cy="2655310"/>
          </a:xfrm>
          <a:prstGeom prst="rect">
            <a:avLst/>
          </a:prstGeom>
        </p:spPr>
      </p:pic>
    </p:spTree>
    <p:extLst>
      <p:ext uri="{BB962C8B-B14F-4D97-AF65-F5344CB8AC3E}">
        <p14:creationId xmlns:p14="http://schemas.microsoft.com/office/powerpoint/2010/main" val="240676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C68E-F043-4E4E-BD62-048E993898B2}"/>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Final Thoughts?</a:t>
            </a:r>
          </a:p>
        </p:txBody>
      </p:sp>
      <p:sp>
        <p:nvSpPr>
          <p:cNvPr id="3" name="Content Placeholder 2">
            <a:extLst>
              <a:ext uri="{FF2B5EF4-FFF2-40B4-BE49-F238E27FC236}">
                <a16:creationId xmlns:a16="http://schemas.microsoft.com/office/drawing/2014/main" id="{DF2372BD-617B-4412-8896-B4E1A43438AB}"/>
              </a:ext>
            </a:extLst>
          </p:cNvPr>
          <p:cNvSpPr>
            <a:spLocks noGrp="1"/>
          </p:cNvSpPr>
          <p:nvPr>
            <p:ph idx="1"/>
          </p:nvPr>
        </p:nvSpPr>
        <p:spPr/>
        <p:txBody>
          <a:bodyPr/>
          <a:lstStyle/>
          <a:p>
            <a:r>
              <a:rPr lang="en-US" dirty="0">
                <a:solidFill>
                  <a:schemeClr val="bg1"/>
                </a:solidFill>
              </a:rPr>
              <a:t>Thank you!</a:t>
            </a:r>
          </a:p>
          <a:p>
            <a:endParaRPr lang="en-US" dirty="0">
              <a:solidFill>
                <a:schemeClr val="bg1"/>
              </a:solidFill>
            </a:endParaRPr>
          </a:p>
          <a:p>
            <a:r>
              <a:rPr lang="en-US" dirty="0">
                <a:solidFill>
                  <a:schemeClr val="bg1"/>
                </a:solidFill>
              </a:rPr>
              <a:t>Contact information</a:t>
            </a:r>
          </a:p>
          <a:p>
            <a:endParaRPr lang="en-US" dirty="0">
              <a:solidFill>
                <a:schemeClr val="bg1"/>
              </a:solidFill>
            </a:endParaRPr>
          </a:p>
        </p:txBody>
      </p:sp>
      <p:pic>
        <p:nvPicPr>
          <p:cNvPr id="4" name="Picture 3">
            <a:extLst>
              <a:ext uri="{FF2B5EF4-FFF2-40B4-BE49-F238E27FC236}">
                <a16:creationId xmlns:a16="http://schemas.microsoft.com/office/drawing/2014/main" id="{F14ED250-4696-4C84-9424-36D38BC9DED6}"/>
              </a:ext>
            </a:extLst>
          </p:cNvPr>
          <p:cNvPicPr>
            <a:picLocks noChangeAspect="1"/>
          </p:cNvPicPr>
          <p:nvPr/>
        </p:nvPicPr>
        <p:blipFill>
          <a:blip r:embed="rId3"/>
          <a:stretch>
            <a:fillRect/>
          </a:stretch>
        </p:blipFill>
        <p:spPr>
          <a:xfrm rot="1610122">
            <a:off x="4877852" y="2347590"/>
            <a:ext cx="3208115" cy="3208115"/>
          </a:xfrm>
          <a:prstGeom prst="rect">
            <a:avLst/>
          </a:prstGeom>
        </p:spPr>
      </p:pic>
    </p:spTree>
    <p:extLst>
      <p:ext uri="{BB962C8B-B14F-4D97-AF65-F5344CB8AC3E}">
        <p14:creationId xmlns:p14="http://schemas.microsoft.com/office/powerpoint/2010/main" val="182086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958F-9392-459A-AF89-99FED5F9584E}"/>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Two photos</a:t>
            </a:r>
          </a:p>
        </p:txBody>
      </p:sp>
      <p:sp>
        <p:nvSpPr>
          <p:cNvPr id="3" name="Content Placeholder 2">
            <a:extLst>
              <a:ext uri="{FF2B5EF4-FFF2-40B4-BE49-F238E27FC236}">
                <a16:creationId xmlns:a16="http://schemas.microsoft.com/office/drawing/2014/main" id="{1CDF3456-54FA-44EA-92B6-1EEE18832B81}"/>
              </a:ext>
            </a:extLst>
          </p:cNvPr>
          <p:cNvSpPr>
            <a:spLocks noGrp="1"/>
          </p:cNvSpPr>
          <p:nvPr>
            <p:ph idx="1"/>
          </p:nvPr>
        </p:nvSpPr>
        <p:spPr>
          <a:xfrm>
            <a:off x="628650" y="1617807"/>
            <a:ext cx="7886700" cy="4351338"/>
          </a:xfrm>
        </p:spPr>
        <p:txBody>
          <a:bodyPr/>
          <a:lstStyle/>
          <a:p>
            <a:endParaRPr lang="en-US"/>
          </a:p>
        </p:txBody>
      </p:sp>
      <p:sp>
        <p:nvSpPr>
          <p:cNvPr id="4" name="Oval 3">
            <a:extLst>
              <a:ext uri="{FF2B5EF4-FFF2-40B4-BE49-F238E27FC236}">
                <a16:creationId xmlns:a16="http://schemas.microsoft.com/office/drawing/2014/main" id="{4986D6CE-2FE7-4A2A-90BE-6CF524802E86}"/>
              </a:ext>
            </a:extLst>
          </p:cNvPr>
          <p:cNvSpPr/>
          <p:nvPr/>
        </p:nvSpPr>
        <p:spPr>
          <a:xfrm>
            <a:off x="6847840" y="457200"/>
            <a:ext cx="1910080" cy="18867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79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023A815-5600-4FDA-94B9-52B7AAFFD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12725400" cy="687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11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8143DF8-0EB5-43A2-A71F-F91A8AA19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112293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1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6844-5F70-4A3A-BE13-58E9AF06C879}"/>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Let’s play!</a:t>
            </a:r>
          </a:p>
        </p:txBody>
      </p:sp>
      <p:sp>
        <p:nvSpPr>
          <p:cNvPr id="3" name="Content Placeholder 2">
            <a:extLst>
              <a:ext uri="{FF2B5EF4-FFF2-40B4-BE49-F238E27FC236}">
                <a16:creationId xmlns:a16="http://schemas.microsoft.com/office/drawing/2014/main" id="{A7DDF64F-0196-45FF-BBA4-4610FF82BA95}"/>
              </a:ext>
            </a:extLst>
          </p:cNvPr>
          <p:cNvSpPr>
            <a:spLocks noGrp="1"/>
          </p:cNvSpPr>
          <p:nvPr>
            <p:ph idx="1"/>
          </p:nvPr>
        </p:nvSpPr>
        <p:spPr/>
        <p:txBody>
          <a:bodyPr/>
          <a:lstStyle/>
          <a:p>
            <a:r>
              <a:rPr lang="en-US" dirty="0">
                <a:solidFill>
                  <a:schemeClr val="bg1"/>
                </a:solidFill>
              </a:rPr>
              <a:t>First, some instructions</a:t>
            </a:r>
          </a:p>
        </p:txBody>
      </p:sp>
      <p:sp>
        <p:nvSpPr>
          <p:cNvPr id="4" name="Oval 3">
            <a:extLst>
              <a:ext uri="{FF2B5EF4-FFF2-40B4-BE49-F238E27FC236}">
                <a16:creationId xmlns:a16="http://schemas.microsoft.com/office/drawing/2014/main" id="{BFDA72E7-034A-4955-B296-253C5D29FA16}"/>
              </a:ext>
            </a:extLst>
          </p:cNvPr>
          <p:cNvSpPr/>
          <p:nvPr/>
        </p:nvSpPr>
        <p:spPr>
          <a:xfrm>
            <a:off x="6847840" y="471012"/>
            <a:ext cx="1910080" cy="185910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B909A5-FA91-4EF1-80C7-4117C2C3F67D}"/>
              </a:ext>
            </a:extLst>
          </p:cNvPr>
          <p:cNvPicPr>
            <a:picLocks noChangeAspect="1"/>
          </p:cNvPicPr>
          <p:nvPr/>
        </p:nvPicPr>
        <p:blipFill>
          <a:blip r:embed="rId2"/>
          <a:stretch>
            <a:fillRect/>
          </a:stretch>
        </p:blipFill>
        <p:spPr>
          <a:xfrm rot="20444435">
            <a:off x="911646" y="3562696"/>
            <a:ext cx="2061025" cy="2065626"/>
          </a:xfrm>
          <a:prstGeom prst="rect">
            <a:avLst/>
          </a:prstGeom>
        </p:spPr>
      </p:pic>
    </p:spTree>
    <p:extLst>
      <p:ext uri="{BB962C8B-B14F-4D97-AF65-F5344CB8AC3E}">
        <p14:creationId xmlns:p14="http://schemas.microsoft.com/office/powerpoint/2010/main" val="266002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EF758E-F26C-4611-B146-A116F3531E04}"/>
              </a:ext>
            </a:extLst>
          </p:cNvPr>
          <p:cNvPicPr>
            <a:picLocks noChangeAspect="1"/>
          </p:cNvPicPr>
          <p:nvPr/>
        </p:nvPicPr>
        <p:blipFill>
          <a:blip r:embed="rId3"/>
          <a:stretch>
            <a:fillRect/>
          </a:stretch>
        </p:blipFill>
        <p:spPr>
          <a:xfrm>
            <a:off x="220716" y="168637"/>
            <a:ext cx="8738263" cy="6547473"/>
          </a:xfrm>
          <a:prstGeom prst="rect">
            <a:avLst/>
          </a:prstGeom>
        </p:spPr>
      </p:pic>
      <p:sp>
        <p:nvSpPr>
          <p:cNvPr id="3" name="TextBox 2">
            <a:extLst>
              <a:ext uri="{FF2B5EF4-FFF2-40B4-BE49-F238E27FC236}">
                <a16:creationId xmlns:a16="http://schemas.microsoft.com/office/drawing/2014/main" id="{806805B8-E512-495F-BC2D-19678F239AAA}"/>
              </a:ext>
            </a:extLst>
          </p:cNvPr>
          <p:cNvSpPr txBox="1"/>
          <p:nvPr/>
        </p:nvSpPr>
        <p:spPr>
          <a:xfrm rot="1237380">
            <a:off x="4033520" y="1515796"/>
            <a:ext cx="1297278" cy="1754326"/>
          </a:xfrm>
          <a:prstGeom prst="rect">
            <a:avLst/>
          </a:prstGeom>
          <a:noFill/>
        </p:spPr>
        <p:txBody>
          <a:bodyPr wrap="none" rtlCol="0">
            <a:spAutoFit/>
          </a:bodyPr>
          <a:lstStyle/>
          <a:p>
            <a:pPr algn="ctr"/>
            <a:r>
              <a:rPr lang="en-US" sz="3600" dirty="0"/>
              <a:t>The</a:t>
            </a:r>
          </a:p>
          <a:p>
            <a:pPr algn="ctr"/>
            <a:r>
              <a:rPr lang="en-US" sz="3600" dirty="0"/>
              <a:t>Game</a:t>
            </a:r>
          </a:p>
          <a:p>
            <a:pPr algn="ctr"/>
            <a:r>
              <a:rPr lang="en-US" sz="3600" dirty="0"/>
              <a:t>Board</a:t>
            </a:r>
          </a:p>
        </p:txBody>
      </p:sp>
    </p:spTree>
    <p:extLst>
      <p:ext uri="{BB962C8B-B14F-4D97-AF65-F5344CB8AC3E}">
        <p14:creationId xmlns:p14="http://schemas.microsoft.com/office/powerpoint/2010/main" val="24558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7C17-9852-40F4-9768-CD3BB7E2B789}"/>
              </a:ext>
            </a:extLst>
          </p:cNvPr>
          <p:cNvSpPr>
            <a:spLocks noGrp="1"/>
          </p:cNvSpPr>
          <p:nvPr>
            <p:ph type="title"/>
          </p:nvPr>
        </p:nvSpPr>
        <p:spPr>
          <a:xfrm>
            <a:off x="628650" y="260452"/>
            <a:ext cx="7886700" cy="1141556"/>
          </a:xfrm>
        </p:spPr>
        <p:txBody>
          <a:bodyPr/>
          <a:lstStyle/>
          <a:p>
            <a:r>
              <a:rPr lang="en-US" i="1" dirty="0">
                <a:solidFill>
                  <a:schemeClr val="bg1"/>
                </a:solidFill>
                <a:latin typeface="Century Schoolbook" panose="02040604050505020304" pitchFamily="18" charset="0"/>
              </a:rPr>
              <a:t>The cards</a:t>
            </a:r>
          </a:p>
        </p:txBody>
      </p:sp>
      <p:sp>
        <p:nvSpPr>
          <p:cNvPr id="3" name="Content Placeholder 2">
            <a:extLst>
              <a:ext uri="{FF2B5EF4-FFF2-40B4-BE49-F238E27FC236}">
                <a16:creationId xmlns:a16="http://schemas.microsoft.com/office/drawing/2014/main" id="{012826F6-FC12-459B-B47B-B9A6137162B9}"/>
              </a:ext>
            </a:extLst>
          </p:cNvPr>
          <p:cNvSpPr>
            <a:spLocks noGrp="1"/>
          </p:cNvSpPr>
          <p:nvPr>
            <p:ph idx="1"/>
          </p:nvPr>
        </p:nvSpPr>
        <p:spPr>
          <a:xfrm>
            <a:off x="3215640" y="2429353"/>
            <a:ext cx="5044440" cy="4348000"/>
          </a:xfrm>
        </p:spPr>
        <p:txBody>
          <a:bodyPr>
            <a:normAutofit fontScale="92500" lnSpcReduction="10000"/>
          </a:bodyPr>
          <a:lstStyle/>
          <a:p>
            <a:pPr lvl="1"/>
            <a:r>
              <a:rPr lang="en-US" dirty="0">
                <a:solidFill>
                  <a:schemeClr val="bg1"/>
                </a:solidFill>
              </a:rPr>
              <a:t>Mixed Use</a:t>
            </a:r>
          </a:p>
          <a:p>
            <a:pPr lvl="2"/>
            <a:r>
              <a:rPr lang="en-US" dirty="0">
                <a:solidFill>
                  <a:schemeClr val="bg1"/>
                </a:solidFill>
              </a:rPr>
              <a:t>A development that allows multiple compatible uses to be in close proximity to one another Such as retail space with Residential</a:t>
            </a:r>
          </a:p>
          <a:p>
            <a:pPr lvl="1"/>
            <a:endParaRPr lang="en-US" dirty="0">
              <a:solidFill>
                <a:schemeClr val="bg1"/>
              </a:solidFill>
            </a:endParaRPr>
          </a:p>
          <a:p>
            <a:pPr lvl="1"/>
            <a:r>
              <a:rPr lang="en-US" dirty="0">
                <a:solidFill>
                  <a:schemeClr val="bg1"/>
                </a:solidFill>
              </a:rPr>
              <a:t>Retail Cards</a:t>
            </a:r>
          </a:p>
          <a:p>
            <a:pPr lvl="2"/>
            <a:r>
              <a:rPr lang="en-US" dirty="0">
                <a:solidFill>
                  <a:schemeClr val="bg1"/>
                </a:solidFill>
              </a:rPr>
              <a:t>Neighborhood business uses such as:</a:t>
            </a:r>
          </a:p>
          <a:p>
            <a:pPr lvl="3"/>
            <a:r>
              <a:rPr lang="en-US" dirty="0">
                <a:solidFill>
                  <a:schemeClr val="bg1"/>
                </a:solidFill>
              </a:rPr>
              <a:t>Gift stores and antique stores</a:t>
            </a:r>
          </a:p>
          <a:p>
            <a:pPr lvl="3"/>
            <a:r>
              <a:rPr lang="en-US" dirty="0">
                <a:solidFill>
                  <a:schemeClr val="bg1"/>
                </a:solidFill>
              </a:rPr>
              <a:t>Restaurants not over 3,000 square feet</a:t>
            </a:r>
          </a:p>
          <a:p>
            <a:pPr lvl="3"/>
            <a:r>
              <a:rPr lang="en-US" dirty="0">
                <a:solidFill>
                  <a:schemeClr val="bg1"/>
                </a:solidFill>
              </a:rPr>
              <a:t>Dry cleaning or laundromats not over 3,000 sq.</a:t>
            </a:r>
          </a:p>
          <a:p>
            <a:pPr lvl="3"/>
            <a:r>
              <a:rPr lang="en-US" dirty="0">
                <a:solidFill>
                  <a:schemeClr val="bg1"/>
                </a:solidFill>
              </a:rPr>
              <a:t>Second-hand or resale stores</a:t>
            </a:r>
          </a:p>
          <a:p>
            <a:pPr lvl="3"/>
            <a:r>
              <a:rPr lang="en-US" dirty="0">
                <a:solidFill>
                  <a:schemeClr val="bg1"/>
                </a:solidFill>
              </a:rPr>
              <a:t>Bars and Taverns</a:t>
            </a:r>
          </a:p>
          <a:p>
            <a:pPr lvl="1"/>
            <a:endParaRPr lang="en-US" dirty="0">
              <a:solidFill>
                <a:schemeClr val="bg1"/>
              </a:solidFill>
            </a:endParaRPr>
          </a:p>
        </p:txBody>
      </p:sp>
      <p:sp>
        <p:nvSpPr>
          <p:cNvPr id="4" name="Oval 3">
            <a:extLst>
              <a:ext uri="{FF2B5EF4-FFF2-40B4-BE49-F238E27FC236}">
                <a16:creationId xmlns:a16="http://schemas.microsoft.com/office/drawing/2014/main" id="{9BA3D6B8-D3AC-47DC-9375-D81023D5D7E3}"/>
              </a:ext>
            </a:extLst>
          </p:cNvPr>
          <p:cNvSpPr/>
          <p:nvPr/>
        </p:nvSpPr>
        <p:spPr>
          <a:xfrm>
            <a:off x="6847840" y="471012"/>
            <a:ext cx="1910080" cy="18591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550393-DF54-4177-99A4-E40DB3A3A4E7}"/>
              </a:ext>
            </a:extLst>
          </p:cNvPr>
          <p:cNvPicPr>
            <a:picLocks noChangeAspect="1"/>
          </p:cNvPicPr>
          <p:nvPr/>
        </p:nvPicPr>
        <p:blipFill>
          <a:blip r:embed="rId3"/>
          <a:stretch>
            <a:fillRect/>
          </a:stretch>
        </p:blipFill>
        <p:spPr>
          <a:xfrm rot="20260781">
            <a:off x="457200" y="1569027"/>
            <a:ext cx="1998951" cy="1998951"/>
          </a:xfrm>
          <a:prstGeom prst="rect">
            <a:avLst/>
          </a:prstGeom>
        </p:spPr>
      </p:pic>
      <p:pic>
        <p:nvPicPr>
          <p:cNvPr id="6" name="Picture 5">
            <a:extLst>
              <a:ext uri="{FF2B5EF4-FFF2-40B4-BE49-F238E27FC236}">
                <a16:creationId xmlns:a16="http://schemas.microsoft.com/office/drawing/2014/main" id="{AB8BDDE1-CEC2-472C-9311-3A652B4ACD1F}"/>
              </a:ext>
            </a:extLst>
          </p:cNvPr>
          <p:cNvPicPr>
            <a:picLocks noChangeAspect="1"/>
          </p:cNvPicPr>
          <p:nvPr/>
        </p:nvPicPr>
        <p:blipFill>
          <a:blip r:embed="rId4"/>
          <a:stretch>
            <a:fillRect/>
          </a:stretch>
        </p:blipFill>
        <p:spPr>
          <a:xfrm rot="1429482">
            <a:off x="1301880" y="4187411"/>
            <a:ext cx="1988560" cy="1988560"/>
          </a:xfrm>
          <a:prstGeom prst="rect">
            <a:avLst/>
          </a:prstGeom>
        </p:spPr>
      </p:pic>
      <p:sp>
        <p:nvSpPr>
          <p:cNvPr id="7" name="TextBox 6">
            <a:extLst>
              <a:ext uri="{FF2B5EF4-FFF2-40B4-BE49-F238E27FC236}">
                <a16:creationId xmlns:a16="http://schemas.microsoft.com/office/drawing/2014/main" id="{918B0B78-FC1E-4B7A-A544-2C4DD50FB5A5}"/>
              </a:ext>
            </a:extLst>
          </p:cNvPr>
          <p:cNvSpPr txBox="1"/>
          <p:nvPr/>
        </p:nvSpPr>
        <p:spPr>
          <a:xfrm>
            <a:off x="2760851" y="1400564"/>
            <a:ext cx="3094373" cy="892552"/>
          </a:xfrm>
          <a:prstGeom prst="rect">
            <a:avLst/>
          </a:prstGeom>
          <a:noFill/>
        </p:spPr>
        <p:txBody>
          <a:bodyPr wrap="none" rtlCol="0">
            <a:spAutoFit/>
          </a:bodyPr>
          <a:lstStyle/>
          <a:p>
            <a:pPr marL="342900" indent="-342900">
              <a:buFont typeface="Arial" panose="020B0604020202020204" pitchFamily="34" charset="0"/>
              <a:buChar char="•"/>
            </a:pPr>
            <a:r>
              <a:rPr lang="en-US" sz="2600" dirty="0">
                <a:solidFill>
                  <a:schemeClr val="bg1"/>
                </a:solidFill>
              </a:rPr>
              <a:t>Packet of Cards</a:t>
            </a:r>
          </a:p>
          <a:p>
            <a:pPr marL="800100" lvl="1" indent="-342900">
              <a:buFont typeface="Arial" panose="020B0604020202020204" pitchFamily="34" charset="0"/>
              <a:buChar char="•"/>
            </a:pPr>
            <a:r>
              <a:rPr lang="en-US" sz="2600" dirty="0">
                <a:solidFill>
                  <a:schemeClr val="bg1"/>
                </a:solidFill>
              </a:rPr>
              <a:t>Many land uses</a:t>
            </a:r>
          </a:p>
        </p:txBody>
      </p:sp>
    </p:spTree>
    <p:extLst>
      <p:ext uri="{BB962C8B-B14F-4D97-AF65-F5344CB8AC3E}">
        <p14:creationId xmlns:p14="http://schemas.microsoft.com/office/powerpoint/2010/main" val="181192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8F11-4577-42D5-80FD-322802D3BA7D}"/>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Land Use Game Rules</a:t>
            </a:r>
          </a:p>
        </p:txBody>
      </p:sp>
      <p:sp>
        <p:nvSpPr>
          <p:cNvPr id="3" name="Content Placeholder 2">
            <a:extLst>
              <a:ext uri="{FF2B5EF4-FFF2-40B4-BE49-F238E27FC236}">
                <a16:creationId xmlns:a16="http://schemas.microsoft.com/office/drawing/2014/main" id="{538E8A10-774B-4425-A1B3-637816E588C6}"/>
              </a:ext>
            </a:extLst>
          </p:cNvPr>
          <p:cNvSpPr>
            <a:spLocks noGrp="1"/>
          </p:cNvSpPr>
          <p:nvPr>
            <p:ph idx="1"/>
          </p:nvPr>
        </p:nvSpPr>
        <p:spPr>
          <a:xfrm>
            <a:off x="628650" y="1825625"/>
            <a:ext cx="7886700" cy="1087278"/>
          </a:xfrm>
        </p:spPr>
        <p:txBody>
          <a:bodyPr/>
          <a:lstStyle/>
          <a:p>
            <a:r>
              <a:rPr lang="en-US" sz="2600" dirty="0">
                <a:solidFill>
                  <a:schemeClr val="bg1"/>
                </a:solidFill>
              </a:rPr>
              <a:t>You must put all your cards on the board</a:t>
            </a:r>
          </a:p>
          <a:p>
            <a:r>
              <a:rPr lang="en-US" sz="2600" dirty="0">
                <a:solidFill>
                  <a:schemeClr val="bg1"/>
                </a:solidFill>
              </a:rPr>
              <a:t>Once placed, you cannot move your cards</a:t>
            </a:r>
          </a:p>
          <a:p>
            <a:endParaRPr lang="en-US" dirty="0">
              <a:solidFill>
                <a:schemeClr val="bg1"/>
              </a:solidFill>
            </a:endParaRPr>
          </a:p>
        </p:txBody>
      </p:sp>
      <p:sp>
        <p:nvSpPr>
          <p:cNvPr id="4" name="Oval 3">
            <a:extLst>
              <a:ext uri="{FF2B5EF4-FFF2-40B4-BE49-F238E27FC236}">
                <a16:creationId xmlns:a16="http://schemas.microsoft.com/office/drawing/2014/main" id="{A5E18106-EF4E-4B43-8C70-39B5C27664CA}"/>
              </a:ext>
            </a:extLst>
          </p:cNvPr>
          <p:cNvSpPr/>
          <p:nvPr/>
        </p:nvSpPr>
        <p:spPr>
          <a:xfrm>
            <a:off x="6847840" y="457200"/>
            <a:ext cx="1910080" cy="1886730"/>
          </a:xfrm>
          <a:prstGeom prst="ellipse">
            <a:avLst/>
          </a:prstGeom>
          <a:solidFill>
            <a:srgbClr val="EF67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DB2A6F-7F1D-4A24-99A1-9C99FC767276}"/>
              </a:ext>
            </a:extLst>
          </p:cNvPr>
          <p:cNvPicPr>
            <a:picLocks noChangeAspect="1"/>
          </p:cNvPicPr>
          <p:nvPr/>
        </p:nvPicPr>
        <p:blipFill>
          <a:blip r:embed="rId2"/>
          <a:stretch>
            <a:fillRect/>
          </a:stretch>
        </p:blipFill>
        <p:spPr>
          <a:xfrm rot="20418571">
            <a:off x="801678" y="3536679"/>
            <a:ext cx="2260603" cy="2255208"/>
          </a:xfrm>
          <a:prstGeom prst="rect">
            <a:avLst/>
          </a:prstGeom>
        </p:spPr>
      </p:pic>
      <p:sp>
        <p:nvSpPr>
          <p:cNvPr id="6" name="TextBox 5">
            <a:extLst>
              <a:ext uri="{FF2B5EF4-FFF2-40B4-BE49-F238E27FC236}">
                <a16:creationId xmlns:a16="http://schemas.microsoft.com/office/drawing/2014/main" id="{9E183AD5-7E88-427F-929A-310907AE727E}"/>
              </a:ext>
            </a:extLst>
          </p:cNvPr>
          <p:cNvSpPr txBox="1"/>
          <p:nvPr/>
        </p:nvSpPr>
        <p:spPr>
          <a:xfrm>
            <a:off x="3505201" y="2754948"/>
            <a:ext cx="4856480" cy="3866700"/>
          </a:xfrm>
          <a:prstGeom prst="rect">
            <a:avLst/>
          </a:prstGeom>
          <a:noFill/>
        </p:spPr>
        <p:txBody>
          <a:bodyPr wrap="square" rtlCol="0">
            <a:spAutoFit/>
          </a:bodyPr>
          <a:lstStyle/>
          <a:p>
            <a:pPr marL="285750" indent="-285750">
              <a:lnSpc>
                <a:spcPct val="90000"/>
              </a:lnSpc>
              <a:spcBef>
                <a:spcPts val="1000"/>
              </a:spcBef>
              <a:buFont typeface="Arial" panose="020B0604020202020204" pitchFamily="34" charset="0"/>
              <a:buChar char="•"/>
            </a:pPr>
            <a:r>
              <a:rPr lang="en-US" sz="2600" dirty="0">
                <a:solidFill>
                  <a:schemeClr val="bg1"/>
                </a:solidFill>
              </a:rPr>
              <a:t>You will have one card to designate a land use you think is missing by writing the use on it</a:t>
            </a:r>
          </a:p>
          <a:p>
            <a:pPr marL="285750" indent="-285750">
              <a:lnSpc>
                <a:spcPct val="90000"/>
              </a:lnSpc>
              <a:spcBef>
                <a:spcPts val="1000"/>
              </a:spcBef>
              <a:buFont typeface="Arial" panose="020B0604020202020204" pitchFamily="34" charset="0"/>
              <a:buChar char="•"/>
            </a:pPr>
            <a:r>
              <a:rPr lang="en-US" sz="2600" dirty="0">
                <a:solidFill>
                  <a:schemeClr val="bg1"/>
                </a:solidFill>
              </a:rPr>
              <a:t>Inside the large red roads, you should assume there are smaller roads</a:t>
            </a:r>
          </a:p>
          <a:p>
            <a:pPr marL="285750" indent="-285750">
              <a:lnSpc>
                <a:spcPct val="90000"/>
              </a:lnSpc>
              <a:spcBef>
                <a:spcPts val="1000"/>
              </a:spcBef>
              <a:buFont typeface="Arial" panose="020B0604020202020204" pitchFamily="34" charset="0"/>
              <a:buChar char="•"/>
            </a:pPr>
            <a:r>
              <a:rPr lang="en-US" sz="2600" dirty="0">
                <a:solidFill>
                  <a:schemeClr val="bg1"/>
                </a:solidFill>
              </a:rPr>
              <a:t>Each minute is one decade, I will tell you the passing minutes/decades</a:t>
            </a:r>
          </a:p>
          <a:p>
            <a:endParaRPr lang="en-US" dirty="0"/>
          </a:p>
        </p:txBody>
      </p:sp>
    </p:spTree>
    <p:extLst>
      <p:ext uri="{BB962C8B-B14F-4D97-AF65-F5344CB8AC3E}">
        <p14:creationId xmlns:p14="http://schemas.microsoft.com/office/powerpoint/2010/main" val="317345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E432-4552-4A53-8ECE-8A04326BCF8B}"/>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Discussion Questions</a:t>
            </a:r>
          </a:p>
        </p:txBody>
      </p:sp>
      <p:sp>
        <p:nvSpPr>
          <p:cNvPr id="3" name="Content Placeholder 2">
            <a:extLst>
              <a:ext uri="{FF2B5EF4-FFF2-40B4-BE49-F238E27FC236}">
                <a16:creationId xmlns:a16="http://schemas.microsoft.com/office/drawing/2014/main" id="{FBEEF118-B47E-41D9-BEAF-C83E33971932}"/>
              </a:ext>
            </a:extLst>
          </p:cNvPr>
          <p:cNvSpPr>
            <a:spLocks noGrp="1"/>
          </p:cNvSpPr>
          <p:nvPr>
            <p:ph idx="1"/>
          </p:nvPr>
        </p:nvSpPr>
        <p:spPr>
          <a:xfrm>
            <a:off x="2504048" y="3230880"/>
            <a:ext cx="6011301" cy="3352800"/>
          </a:xfrm>
        </p:spPr>
        <p:txBody>
          <a:bodyPr>
            <a:normAutofit/>
          </a:bodyPr>
          <a:lstStyle/>
          <a:p>
            <a:pPr lvl="1"/>
            <a:r>
              <a:rPr lang="en-US" sz="2200" dirty="0">
                <a:solidFill>
                  <a:schemeClr val="bg1"/>
                </a:solidFill>
              </a:rPr>
              <a:t>Would you want to live in this community?</a:t>
            </a:r>
          </a:p>
          <a:p>
            <a:pPr lvl="2"/>
            <a:r>
              <a:rPr lang="en-US" sz="1800" dirty="0">
                <a:solidFill>
                  <a:schemeClr val="bg1"/>
                </a:solidFill>
              </a:rPr>
              <a:t>Why or why not?</a:t>
            </a:r>
          </a:p>
          <a:p>
            <a:pPr lvl="2"/>
            <a:endParaRPr lang="en-US" sz="1800" dirty="0">
              <a:solidFill>
                <a:schemeClr val="bg1"/>
              </a:solidFill>
            </a:endParaRPr>
          </a:p>
          <a:p>
            <a:pPr lvl="1"/>
            <a:r>
              <a:rPr lang="en-US" sz="2200" dirty="0">
                <a:solidFill>
                  <a:schemeClr val="bg1"/>
                </a:solidFill>
              </a:rPr>
              <a:t>Where might there be conflicts? </a:t>
            </a:r>
          </a:p>
          <a:p>
            <a:pPr lvl="1"/>
            <a:endParaRPr lang="en-US" sz="2200" dirty="0">
              <a:solidFill>
                <a:schemeClr val="bg1"/>
              </a:solidFill>
            </a:endParaRPr>
          </a:p>
          <a:p>
            <a:endParaRPr lang="en-US" dirty="0">
              <a:solidFill>
                <a:schemeClr val="bg1"/>
              </a:solidFill>
            </a:endParaRPr>
          </a:p>
        </p:txBody>
      </p:sp>
      <p:sp>
        <p:nvSpPr>
          <p:cNvPr id="4" name="Oval 3">
            <a:extLst>
              <a:ext uri="{FF2B5EF4-FFF2-40B4-BE49-F238E27FC236}">
                <a16:creationId xmlns:a16="http://schemas.microsoft.com/office/drawing/2014/main" id="{8261272B-21E5-435A-A51D-C2A8A8F5A1BA}"/>
              </a:ext>
            </a:extLst>
          </p:cNvPr>
          <p:cNvSpPr/>
          <p:nvPr/>
        </p:nvSpPr>
        <p:spPr>
          <a:xfrm>
            <a:off x="6847840" y="457200"/>
            <a:ext cx="1910080" cy="1886730"/>
          </a:xfrm>
          <a:prstGeom prst="ellipse">
            <a:avLst/>
          </a:prstGeom>
          <a:solidFill>
            <a:srgbClr val="5AC1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BE8CA5-6595-426F-869F-D42C3DD7C3A5}"/>
              </a:ext>
            </a:extLst>
          </p:cNvPr>
          <p:cNvPicPr>
            <a:picLocks noChangeAspect="1"/>
          </p:cNvPicPr>
          <p:nvPr/>
        </p:nvPicPr>
        <p:blipFill>
          <a:blip r:embed="rId3"/>
          <a:stretch>
            <a:fillRect/>
          </a:stretch>
        </p:blipFill>
        <p:spPr>
          <a:xfrm rot="21140300">
            <a:off x="503995" y="4039452"/>
            <a:ext cx="2255716" cy="2255716"/>
          </a:xfrm>
          <a:prstGeom prst="rect">
            <a:avLst/>
          </a:prstGeom>
        </p:spPr>
      </p:pic>
      <p:sp>
        <p:nvSpPr>
          <p:cNvPr id="6" name="TextBox 5">
            <a:extLst>
              <a:ext uri="{FF2B5EF4-FFF2-40B4-BE49-F238E27FC236}">
                <a16:creationId xmlns:a16="http://schemas.microsoft.com/office/drawing/2014/main" id="{6ED17794-1A08-483E-9FCE-A6434765A23E}"/>
              </a:ext>
            </a:extLst>
          </p:cNvPr>
          <p:cNvSpPr txBox="1"/>
          <p:nvPr/>
        </p:nvSpPr>
        <p:spPr>
          <a:xfrm>
            <a:off x="628649" y="1471415"/>
            <a:ext cx="6219191" cy="184665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Take a look at both maps</a:t>
            </a:r>
          </a:p>
          <a:p>
            <a:pPr lvl="1"/>
            <a:endParaRPr lang="en-US" sz="2400" dirty="0">
              <a:solidFill>
                <a:schemeClr val="bg1"/>
              </a:solidFill>
            </a:endParaRPr>
          </a:p>
          <a:p>
            <a:pPr marL="800100" lvl="1" indent="-342900">
              <a:buFont typeface="Arial" panose="020B0604020202020204" pitchFamily="34" charset="0"/>
              <a:buChar char="•"/>
            </a:pPr>
            <a:r>
              <a:rPr lang="en-US" sz="2200" dirty="0">
                <a:solidFill>
                  <a:schemeClr val="bg1"/>
                </a:solidFill>
              </a:rPr>
              <a:t>Do you notice any differences between the maps? What are a few examples?</a:t>
            </a:r>
          </a:p>
          <a:p>
            <a:endParaRPr lang="en-US" dirty="0"/>
          </a:p>
        </p:txBody>
      </p:sp>
    </p:spTree>
    <p:extLst>
      <p:ext uri="{BB962C8B-B14F-4D97-AF65-F5344CB8AC3E}">
        <p14:creationId xmlns:p14="http://schemas.microsoft.com/office/powerpoint/2010/main" val="38191574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36E9AC86174642B20E835789D8A787" ma:contentTypeVersion="2" ma:contentTypeDescription="Create a new document." ma:contentTypeScope="" ma:versionID="a751f8a25f549853a4c224d05dcbccd3">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5322d691205687339a375eabd466c221"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8697175-5E1D-43C2-AF4F-E50D8EBEC4B0}"/>
</file>

<file path=customXml/itemProps2.xml><?xml version="1.0" encoding="utf-8"?>
<ds:datastoreItem xmlns:ds="http://schemas.openxmlformats.org/officeDocument/2006/customXml" ds:itemID="{71F3CF46-9229-471C-ADF8-CA8ADB2A4111}"/>
</file>

<file path=customXml/itemProps3.xml><?xml version="1.0" encoding="utf-8"?>
<ds:datastoreItem xmlns:ds="http://schemas.openxmlformats.org/officeDocument/2006/customXml" ds:itemID="{5038A058-B3B0-4D2B-BC44-B1FF15139D8B}"/>
</file>

<file path=docProps/app.xml><?xml version="1.0" encoding="utf-8"?>
<Properties xmlns="http://schemas.openxmlformats.org/officeDocument/2006/extended-properties" xmlns:vt="http://schemas.openxmlformats.org/officeDocument/2006/docPropsVTypes">
  <Template>Office Theme</Template>
  <TotalTime>144</TotalTime>
  <Words>726</Words>
  <Application>Microsoft Office PowerPoint</Application>
  <PresentationFormat>On-screen Show (4:3)</PresentationFormat>
  <Paragraphs>97</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Schoolbook</vt:lpstr>
      <vt:lpstr>Office Theme</vt:lpstr>
      <vt:lpstr>PowerPoint Presentation</vt:lpstr>
      <vt:lpstr>Two photos</vt:lpstr>
      <vt:lpstr>PowerPoint Presentation</vt:lpstr>
      <vt:lpstr>PowerPoint Presentation</vt:lpstr>
      <vt:lpstr>Let’s play!</vt:lpstr>
      <vt:lpstr>PowerPoint Presentation</vt:lpstr>
      <vt:lpstr>The cards</vt:lpstr>
      <vt:lpstr>Land Use Game Rules</vt:lpstr>
      <vt:lpstr>Discussion Questions</vt:lpstr>
      <vt:lpstr>And now for Round 2</vt:lpstr>
      <vt:lpstr>PowerPoint Presentation</vt:lpstr>
      <vt:lpstr>Land Use Game Rules</vt:lpstr>
      <vt:lpstr>Discussion Questions</vt:lpstr>
      <vt:lpstr>Discussion Questions</vt:lpstr>
      <vt:lpstr>Tools Local governments use to manage change and growth (sometimes decline)</vt:lpstr>
      <vt:lpstr>What can you do?</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Haines, Anna</dc:creator>
  <cp:lastModifiedBy>Haines, Anna</cp:lastModifiedBy>
  <cp:revision>19</cp:revision>
  <dcterms:created xsi:type="dcterms:W3CDTF">2019-05-15T20:26:41Z</dcterms:created>
  <dcterms:modified xsi:type="dcterms:W3CDTF">2019-06-05T15:39:25Z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0x0101002C36E9AC86174642B20E835789D8A787</vt:lpwstr>
  </property>
</Properties>
</file>