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1183" r:id="rId2"/>
    <p:sldId id="265" r:id="rId3"/>
    <p:sldId id="1180" r:id="rId4"/>
    <p:sldId id="257" r:id="rId5"/>
    <p:sldId id="258" r:id="rId6"/>
    <p:sldId id="1184" r:id="rId7"/>
    <p:sldId id="476" r:id="rId8"/>
    <p:sldId id="1185" r:id="rId9"/>
    <p:sldId id="259" r:id="rId10"/>
    <p:sldId id="260" r:id="rId11"/>
    <p:sldId id="261" r:id="rId12"/>
    <p:sldId id="262" r:id="rId13"/>
    <p:sldId id="268" r:id="rId14"/>
    <p:sldId id="263" r:id="rId15"/>
    <p:sldId id="264" r:id="rId1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78003" autoAdjust="0"/>
  </p:normalViewPr>
  <p:slideViewPr>
    <p:cSldViewPr snapToGrid="0">
      <p:cViewPr varScale="1">
        <p:scale>
          <a:sx n="67" d="100"/>
          <a:sy n="67" d="100"/>
        </p:scale>
        <p:origin x="1008"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9BD64178-FEC7-4515-AC31-F33CD990D099}" type="datetimeFigureOut">
              <a:rPr lang="en-US" smtClean="0"/>
              <a:t>4/5/2021</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98920962-CFD8-43D1-BEEC-AFAAE03FEDC2}" type="slidenum">
              <a:rPr lang="en-US" smtClean="0"/>
              <a:t>‹#›</a:t>
            </a:fld>
            <a:endParaRPr lang="en-US"/>
          </a:p>
        </p:txBody>
      </p:sp>
    </p:spTree>
    <p:extLst>
      <p:ext uri="{BB962C8B-B14F-4D97-AF65-F5344CB8AC3E}">
        <p14:creationId xmlns:p14="http://schemas.microsoft.com/office/powerpoint/2010/main" val="2418995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FDF3D06D-3C3E-433B-808E-E3B690DB14EA}" type="datetimeFigureOut">
              <a:rPr lang="en-US" smtClean="0"/>
              <a:t>4/5/2021</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958427E-58FC-470D-9087-15FD1EDB75BA}" type="slidenum">
              <a:rPr lang="en-US" smtClean="0"/>
              <a:t>‹#›</a:t>
            </a:fld>
            <a:endParaRPr lang="en-US"/>
          </a:p>
        </p:txBody>
      </p:sp>
    </p:spTree>
    <p:extLst>
      <p:ext uri="{BB962C8B-B14F-4D97-AF65-F5344CB8AC3E}">
        <p14:creationId xmlns:p14="http://schemas.microsoft.com/office/powerpoint/2010/main" val="2758137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2852ABD-2E97-47EF-A5F2-E502E61F25CE}"/>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3C479F4C-F139-44AB-A005-76BD59F193F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cs typeface="Arial" panose="020B0604020202020204" pitchFamily="34" charset="0"/>
            </a:endParaRPr>
          </a:p>
        </p:txBody>
      </p:sp>
      <p:sp>
        <p:nvSpPr>
          <p:cNvPr id="20484" name="Slide Number Placeholder 3">
            <a:extLst>
              <a:ext uri="{FF2B5EF4-FFF2-40B4-BE49-F238E27FC236}">
                <a16:creationId xmlns:a16="http://schemas.microsoft.com/office/drawing/2014/main" id="{02665BFB-104E-4FD9-8330-076F5D654A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FC04A25-2477-492C-A0EE-96B1D9B2D7FE}" type="slidenum">
              <a:rPr lang="en-US" altLang="en-US"/>
              <a:pPr>
                <a:spcBef>
                  <a:spcPct val="0"/>
                </a:spcBef>
              </a:pPr>
              <a:t>1</a:t>
            </a:fld>
            <a:endParaRPr lang="en-US" altLang="en-US"/>
          </a:p>
        </p:txBody>
      </p:sp>
    </p:spTree>
    <p:extLst>
      <p:ext uri="{BB962C8B-B14F-4D97-AF65-F5344CB8AC3E}">
        <p14:creationId xmlns:p14="http://schemas.microsoft.com/office/powerpoint/2010/main" val="1091921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B0EA0D2-F106-4D48-A65C-C9BDB8F3A9C3}" type="slidenum">
              <a:rPr kumimoji="0" lang="en-US" altLang="en-US" sz="1200" b="0" i="0" u="none" strike="noStrike" kern="1200" cap="none" spc="0" normalizeH="0" baseline="0" noProof="0" smtClean="0">
                <a:ln>
                  <a:noFill/>
                </a:ln>
                <a:solidFill>
                  <a:srgbClr val="1F497D"/>
                </a:solidFill>
                <a:effectLst/>
                <a:uLnTx/>
                <a:uFillTx/>
                <a:latin typeface="Comic Sans MS" pitchFamily="66"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1F497D"/>
              </a:solidFill>
              <a:effectLst/>
              <a:uLnTx/>
              <a:uFillTx/>
              <a:latin typeface="Comic Sans MS" pitchFamily="66" charset="0"/>
              <a:ea typeface="+mn-ea"/>
              <a:cs typeface="Arial" charset="0"/>
            </a:endParaRPr>
          </a:p>
        </p:txBody>
      </p:sp>
      <p:sp>
        <p:nvSpPr>
          <p:cNvPr id="68611" name="Rectangle 2"/>
          <p:cNvSpPr>
            <a:spLocks noGrp="1" noRot="1" noChangeAspect="1" noChangeArrowheads="1" noTextEdit="1"/>
          </p:cNvSpPr>
          <p:nvPr>
            <p:ph type="sldImg"/>
          </p:nvPr>
        </p:nvSpPr>
        <p:spPr>
          <a:xfrm>
            <a:off x="1338263" y="1162050"/>
            <a:ext cx="4181475" cy="31369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t>It’s a great sign for fish when plants</a:t>
            </a:r>
            <a:r>
              <a:rPr lang="en-US" altLang="en-US" baseline="0" dirty="0"/>
              <a:t> on land and in the water make it difficult to tell where the land ends and the water begins, as shown in this photo. Trees on land shade the water and will become future fish hotels. Water plants like lily pads shade the water, like walking through a cool woods in the summer. The lily pads and other aquatic plants also provide food for fish, and food for the aquatic insects that fish eat.</a:t>
            </a:r>
            <a:endParaRPr lang="en-US" altLang="en-US" dirty="0"/>
          </a:p>
        </p:txBody>
      </p:sp>
    </p:spTree>
    <p:extLst>
      <p:ext uri="{BB962C8B-B14F-4D97-AF65-F5344CB8AC3E}">
        <p14:creationId xmlns:p14="http://schemas.microsoft.com/office/powerpoint/2010/main" val="2300334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house is set</a:t>
            </a:r>
            <a:r>
              <a:rPr lang="en-US" baseline="0" dirty="0"/>
              <a:t> back from the shoreline with many trees and shrubs along the shoreline, and in the water. All of these things are good for fish. Some fish eat water plants. Most small fish eat insects that live on the water plants.</a:t>
            </a:r>
            <a:endParaRPr lang="en-US" dirty="0"/>
          </a:p>
        </p:txBody>
      </p:sp>
      <p:sp>
        <p:nvSpPr>
          <p:cNvPr id="4" name="Slide Number Placeholder 3"/>
          <p:cNvSpPr>
            <a:spLocks noGrp="1"/>
          </p:cNvSpPr>
          <p:nvPr>
            <p:ph type="sldNum" sz="quarter" idx="10"/>
          </p:nvPr>
        </p:nvSpPr>
        <p:spPr/>
        <p:txBody>
          <a:bodyPr/>
          <a:lstStyle/>
          <a:p>
            <a:fld id="{2958427E-58FC-470D-9087-15FD1EDB75BA}" type="slidenum">
              <a:rPr lang="en-US" smtClean="0"/>
              <a:t>12</a:t>
            </a:fld>
            <a:endParaRPr lang="en-US"/>
          </a:p>
        </p:txBody>
      </p:sp>
    </p:spTree>
    <p:extLst>
      <p:ext uri="{BB962C8B-B14F-4D97-AF65-F5344CB8AC3E}">
        <p14:creationId xmlns:p14="http://schemas.microsoft.com/office/powerpoint/2010/main" val="865069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Wooded shoreline and fish hotel!</a:t>
            </a:r>
          </a:p>
        </p:txBody>
      </p:sp>
      <p:sp>
        <p:nvSpPr>
          <p:cNvPr id="4" name="Slide Number Placeholder 3"/>
          <p:cNvSpPr>
            <a:spLocks noGrp="1"/>
          </p:cNvSpPr>
          <p:nvPr>
            <p:ph type="sldNum" sz="quarter" idx="5"/>
          </p:nvPr>
        </p:nvSpPr>
        <p:spPr/>
        <p:txBody>
          <a:bodyPr/>
          <a:lstStyle/>
          <a:p>
            <a:fld id="{2958427E-58FC-470D-9087-15FD1EDB75BA}" type="slidenum">
              <a:rPr lang="en-US" smtClean="0"/>
              <a:t>13</a:t>
            </a:fld>
            <a:endParaRPr lang="en-US"/>
          </a:p>
        </p:txBody>
      </p:sp>
    </p:spTree>
    <p:extLst>
      <p:ext uri="{BB962C8B-B14F-4D97-AF65-F5344CB8AC3E}">
        <p14:creationId xmlns:p14="http://schemas.microsoft.com/office/powerpoint/2010/main" val="4199593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This study found we have lost many fish hotels in northern Wisconsin. Looking at shorelines in southern Wisconsin, the same seems to be true.</a:t>
            </a:r>
          </a:p>
          <a:p>
            <a:endParaRPr lang="en-US" dirty="0"/>
          </a:p>
          <a:p>
            <a:r>
              <a:rPr lang="en-US" dirty="0"/>
              <a:t>The softcover publication </a:t>
            </a:r>
            <a:r>
              <a:rPr lang="en-US" i="1" dirty="0"/>
              <a:t>Fish Hotels</a:t>
            </a:r>
            <a:r>
              <a:rPr lang="en-US" dirty="0"/>
              <a:t>, which is part of the Fish Hotel Kit, includes this information and other facts about fish hotels.</a:t>
            </a:r>
          </a:p>
          <a:p>
            <a:endParaRPr lang="en-US" dirty="0"/>
          </a:p>
          <a:p>
            <a:r>
              <a:rPr lang="en-US" dirty="0"/>
              <a:t>Christensen, D.L., B.R. Herwig, D.E. Schindler, and S.R. Carpenter. 1996. Impacts of lakeshore residential development on coarse woody debris in north temperate lakes. Ecological Applications 6: 1143-1149.</a:t>
            </a:r>
          </a:p>
        </p:txBody>
      </p:sp>
      <p:sp>
        <p:nvSpPr>
          <p:cNvPr id="4" name="Slide Number Placeholder 3"/>
          <p:cNvSpPr>
            <a:spLocks noGrp="1"/>
          </p:cNvSpPr>
          <p:nvPr>
            <p:ph type="sldNum" sz="quarter" idx="10"/>
          </p:nvPr>
        </p:nvSpPr>
        <p:spPr/>
        <p:txBody>
          <a:bodyPr/>
          <a:lstStyle/>
          <a:p>
            <a:fld id="{2958427E-58FC-470D-9087-15FD1EDB75BA}" type="slidenum">
              <a:rPr lang="en-US" smtClean="0"/>
              <a:t>15</a:t>
            </a:fld>
            <a:endParaRPr lang="en-US"/>
          </a:p>
        </p:txBody>
      </p:sp>
    </p:spTree>
    <p:extLst>
      <p:ext uri="{BB962C8B-B14F-4D97-AF65-F5344CB8AC3E}">
        <p14:creationId xmlns:p14="http://schemas.microsoft.com/office/powerpoint/2010/main" val="121752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fish many ways. Walking into shallow water, looking off a pier, or using a net. When you walk into the water you often scare the fish away. If you stand still for a minute or two they usually come back.</a:t>
            </a:r>
          </a:p>
        </p:txBody>
      </p:sp>
      <p:sp>
        <p:nvSpPr>
          <p:cNvPr id="4" name="Slide Number Placeholder 3"/>
          <p:cNvSpPr>
            <a:spLocks noGrp="1"/>
          </p:cNvSpPr>
          <p:nvPr>
            <p:ph type="sldNum" sz="quarter" idx="5"/>
          </p:nvPr>
        </p:nvSpPr>
        <p:spPr/>
        <p:txBody>
          <a:bodyPr/>
          <a:lstStyle/>
          <a:p>
            <a:fld id="{2958427E-58FC-470D-9087-15FD1EDB75BA}" type="slidenum">
              <a:rPr lang="en-US" smtClean="0"/>
              <a:t>2</a:t>
            </a:fld>
            <a:endParaRPr lang="en-US"/>
          </a:p>
        </p:txBody>
      </p:sp>
    </p:spTree>
    <p:extLst>
      <p:ext uri="{BB962C8B-B14F-4D97-AF65-F5344CB8AC3E}">
        <p14:creationId xmlns:p14="http://schemas.microsoft.com/office/powerpoint/2010/main" val="284623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a:solidFill>
                  <a:schemeClr val="tx1"/>
                </a:solidFill>
                <a:effectLst/>
                <a:latin typeface="+mn-lt"/>
                <a:ea typeface="+mn-ea"/>
                <a:cs typeface="+mn-cs"/>
              </a:rPr>
              <a:t>How big do you think fish in Wisconsin are when they hatch from their egg? </a:t>
            </a:r>
          </a:p>
          <a:p>
            <a:pPr lvl="1"/>
            <a:r>
              <a:rPr lang="en-US" sz="1200" kern="1200" dirty="0">
                <a:solidFill>
                  <a:schemeClr val="tx1"/>
                </a:solidFill>
                <a:effectLst/>
                <a:latin typeface="+mn-lt"/>
                <a:ea typeface="+mn-ea"/>
                <a:cs typeface="+mn-cs"/>
              </a:rPr>
              <a:t>The answer is less than an inch long, even for muskies and walleye that get very large as adults. Most fish are about the size of a green pea when they hatch.</a:t>
            </a:r>
          </a:p>
          <a:p>
            <a:pPr lvl="1"/>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If you’re a fish that just hatched from its egg, what do you need to survive until tomorrow when you’re in a lake with big fish?</a:t>
            </a:r>
          </a:p>
          <a:p>
            <a:pPr lvl="1"/>
            <a:r>
              <a:rPr lang="en-US" sz="1200" kern="1200" dirty="0">
                <a:solidFill>
                  <a:schemeClr val="tx1"/>
                </a:solidFill>
                <a:effectLst/>
                <a:latin typeface="+mn-lt"/>
                <a:ea typeface="+mn-ea"/>
                <a:cs typeface="+mn-cs"/>
              </a:rPr>
              <a:t>This leads to shelter – a place to hide from the big fish. Fallen trees are an important part of shelter for fish, so are water plants. It’s like hide-and-seek; little fish need good places to hide. </a:t>
            </a:r>
          </a:p>
          <a:p>
            <a:pPr lvl="1"/>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What do fish need?</a:t>
            </a:r>
          </a:p>
          <a:p>
            <a:pPr lvl="1"/>
            <a:r>
              <a:rPr lang="en-US" sz="1200" b="1" kern="1200" dirty="0">
                <a:solidFill>
                  <a:schemeClr val="tx1"/>
                </a:solidFill>
                <a:effectLst/>
                <a:latin typeface="+mn-lt"/>
                <a:ea typeface="+mn-ea"/>
                <a:cs typeface="+mn-cs"/>
              </a:rPr>
              <a:t>Food</a:t>
            </a:r>
            <a:r>
              <a:rPr lang="en-US" sz="1200" kern="1200" dirty="0">
                <a:solidFill>
                  <a:schemeClr val="tx1"/>
                </a:solidFill>
                <a:effectLst/>
                <a:latin typeface="+mn-lt"/>
                <a:ea typeface="+mn-ea"/>
                <a:cs typeface="+mn-cs"/>
              </a:rPr>
              <a:t>: plants, water insects, smaller fish</a:t>
            </a:r>
          </a:p>
          <a:p>
            <a:pPr lvl="1"/>
            <a:r>
              <a:rPr lang="en-US" sz="1200" b="1" kern="1200" dirty="0">
                <a:solidFill>
                  <a:schemeClr val="tx1"/>
                </a:solidFill>
                <a:effectLst/>
                <a:latin typeface="+mn-lt"/>
                <a:ea typeface="+mn-ea"/>
                <a:cs typeface="+mn-cs"/>
              </a:rPr>
              <a:t>Water</a:t>
            </a:r>
            <a:r>
              <a:rPr lang="en-US" sz="1200" kern="1200" dirty="0">
                <a:solidFill>
                  <a:schemeClr val="tx1"/>
                </a:solidFill>
                <a:effectLst/>
                <a:latin typeface="+mn-lt"/>
                <a:ea typeface="+mn-ea"/>
                <a:cs typeface="+mn-cs"/>
              </a:rPr>
              <a:t>: provides oxygen. Cold water has more oxygen than warm water. Fish need clear water so that they can see their prey, or so they can see the predator coming after them. Fish need water free of pollutants like gasoline, oil, manure, fertilizers, pesticides, etc.</a:t>
            </a:r>
          </a:p>
          <a:p>
            <a:pPr lvl="1"/>
            <a:r>
              <a:rPr lang="en-US" sz="1200" b="1" kern="1200" dirty="0">
                <a:solidFill>
                  <a:schemeClr val="tx1"/>
                </a:solidFill>
                <a:effectLst/>
                <a:latin typeface="+mn-lt"/>
                <a:ea typeface="+mn-ea"/>
                <a:cs typeface="+mn-cs"/>
              </a:rPr>
              <a:t>Shelter</a:t>
            </a:r>
            <a:r>
              <a:rPr lang="en-US" sz="1200" kern="1200" dirty="0">
                <a:solidFill>
                  <a:schemeClr val="tx1"/>
                </a:solidFill>
                <a:effectLst/>
                <a:latin typeface="+mn-lt"/>
                <a:ea typeface="+mn-ea"/>
                <a:cs typeface="+mn-cs"/>
              </a:rPr>
              <a:t>: fallen trees, water plants like lily pads (often called ‘seaweed’, but actually seaweed lives in the sea). Rocks and crevices between rocks and gravel are also shelter. Some small fish also dive into the sand or muck on the lake bottom for protection when predators come after them.</a:t>
            </a:r>
          </a:p>
          <a:p>
            <a:endParaRPr lang="en-US" dirty="0"/>
          </a:p>
        </p:txBody>
      </p:sp>
      <p:sp>
        <p:nvSpPr>
          <p:cNvPr id="4" name="Slide Number Placeholder 3"/>
          <p:cNvSpPr>
            <a:spLocks noGrp="1"/>
          </p:cNvSpPr>
          <p:nvPr>
            <p:ph type="sldNum" sz="quarter" idx="5"/>
          </p:nvPr>
        </p:nvSpPr>
        <p:spPr/>
        <p:txBody>
          <a:bodyPr/>
          <a:lstStyle/>
          <a:p>
            <a:fld id="{0C0640D0-8675-4450-8044-79C23776E619}" type="slidenum">
              <a:rPr lang="en-US" smtClean="0"/>
              <a:pPr/>
              <a:t>3</a:t>
            </a:fld>
            <a:endParaRPr lang="en-US"/>
          </a:p>
        </p:txBody>
      </p:sp>
    </p:spTree>
    <p:extLst>
      <p:ext uri="{BB962C8B-B14F-4D97-AF65-F5344CB8AC3E}">
        <p14:creationId xmlns:p14="http://schemas.microsoft.com/office/powerpoint/2010/main" val="7093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338263" y="1162050"/>
            <a:ext cx="4181475" cy="31369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Arial" pitchFamily="34" charset="0"/>
                <a:cs typeface="Times New Roman" pitchFamily="18" charset="0"/>
              </a:rPr>
              <a:t>When houses are built close to the water trees are removed, leading to fewer fish hotels. </a:t>
            </a:r>
            <a:r>
              <a:rPr lang="en-US" altLang="en-US" baseline="0" dirty="0">
                <a:latin typeface="Arial" pitchFamily="34" charset="0"/>
                <a:cs typeface="Arial" pitchFamily="34" charset="0"/>
              </a:rPr>
              <a:t>Soil/sediment getting washed into the water cover fish spawning beds resulting in some fish eggs never hatching. </a:t>
            </a:r>
            <a:r>
              <a:rPr lang="en-US" altLang="en-US" dirty="0">
                <a:latin typeface="Arial" pitchFamily="34" charset="0"/>
                <a:cs typeface="Arial" pitchFamily="34" charset="0"/>
              </a:rPr>
              <a:t>No deep-rooted trees/shrubs/native plants along the shoreline to hold soil in place and slow down runoff.</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29057" indent="-280406" eaLnBrk="0" hangingPunct="0">
              <a:spcBef>
                <a:spcPct val="30000"/>
              </a:spcBef>
              <a:defRPr sz="1200">
                <a:solidFill>
                  <a:schemeClr val="tx1"/>
                </a:solidFill>
                <a:latin typeface="Arial" pitchFamily="34" charset="0"/>
                <a:cs typeface="Arial" pitchFamily="34" charset="0"/>
              </a:defRPr>
            </a:lvl2pPr>
            <a:lvl3pPr marL="1121626" indent="-224325" eaLnBrk="0" hangingPunct="0">
              <a:spcBef>
                <a:spcPct val="30000"/>
              </a:spcBef>
              <a:defRPr sz="1200">
                <a:solidFill>
                  <a:schemeClr val="tx1"/>
                </a:solidFill>
                <a:latin typeface="Arial" pitchFamily="34" charset="0"/>
                <a:cs typeface="Arial" pitchFamily="34" charset="0"/>
              </a:defRPr>
            </a:lvl3pPr>
            <a:lvl4pPr marL="1570276" indent="-224325" eaLnBrk="0" hangingPunct="0">
              <a:spcBef>
                <a:spcPct val="30000"/>
              </a:spcBef>
              <a:defRPr sz="1200">
                <a:solidFill>
                  <a:schemeClr val="tx1"/>
                </a:solidFill>
                <a:latin typeface="Arial" pitchFamily="34" charset="0"/>
                <a:cs typeface="Arial" pitchFamily="34" charset="0"/>
              </a:defRPr>
            </a:lvl4pPr>
            <a:lvl5pPr marL="2018927" indent="-224325" eaLnBrk="0" hangingPunct="0">
              <a:spcBef>
                <a:spcPct val="30000"/>
              </a:spcBef>
              <a:defRPr sz="1200">
                <a:solidFill>
                  <a:schemeClr val="tx1"/>
                </a:solidFill>
                <a:latin typeface="Arial" pitchFamily="34" charset="0"/>
                <a:cs typeface="Arial" pitchFamily="34" charset="0"/>
              </a:defRPr>
            </a:lvl5pPr>
            <a:lvl6pPr marL="2467577" indent="-224325" eaLnBrk="0" fontAlgn="base" hangingPunct="0">
              <a:spcBef>
                <a:spcPct val="30000"/>
              </a:spcBef>
              <a:spcAft>
                <a:spcPct val="0"/>
              </a:spcAft>
              <a:defRPr sz="1200">
                <a:solidFill>
                  <a:schemeClr val="tx1"/>
                </a:solidFill>
                <a:latin typeface="Arial" pitchFamily="34" charset="0"/>
                <a:cs typeface="Arial" pitchFamily="34" charset="0"/>
              </a:defRPr>
            </a:lvl6pPr>
            <a:lvl7pPr marL="2916227" indent="-224325" eaLnBrk="0" fontAlgn="base" hangingPunct="0">
              <a:spcBef>
                <a:spcPct val="30000"/>
              </a:spcBef>
              <a:spcAft>
                <a:spcPct val="0"/>
              </a:spcAft>
              <a:defRPr sz="1200">
                <a:solidFill>
                  <a:schemeClr val="tx1"/>
                </a:solidFill>
                <a:latin typeface="Arial" pitchFamily="34" charset="0"/>
                <a:cs typeface="Arial" pitchFamily="34" charset="0"/>
              </a:defRPr>
            </a:lvl7pPr>
            <a:lvl8pPr marL="3364878" indent="-224325" eaLnBrk="0" fontAlgn="base" hangingPunct="0">
              <a:spcBef>
                <a:spcPct val="30000"/>
              </a:spcBef>
              <a:spcAft>
                <a:spcPct val="0"/>
              </a:spcAft>
              <a:defRPr sz="1200">
                <a:solidFill>
                  <a:schemeClr val="tx1"/>
                </a:solidFill>
                <a:latin typeface="Arial" pitchFamily="34" charset="0"/>
                <a:cs typeface="Arial" pitchFamily="34" charset="0"/>
              </a:defRPr>
            </a:lvl8pPr>
            <a:lvl9pPr marL="3813528" indent="-224325"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F9F6FEF-2A1A-4FF2-9E62-16E855563D0B}"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9877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trees or fish hotels along the beach.</a:t>
            </a:r>
          </a:p>
          <a:p>
            <a:endParaRPr lang="en-US" dirty="0"/>
          </a:p>
          <a:p>
            <a:r>
              <a:rPr lang="en-US" dirty="0"/>
              <a:t>Summer at Bradford Beach, Milwaukee. https://www.planetware.com/wisconsin/best-beaches-in-wisconsin-us-wi-90.htm </a:t>
            </a:r>
          </a:p>
        </p:txBody>
      </p:sp>
      <p:sp>
        <p:nvSpPr>
          <p:cNvPr id="4" name="Slide Number Placeholder 3"/>
          <p:cNvSpPr>
            <a:spLocks noGrp="1"/>
          </p:cNvSpPr>
          <p:nvPr>
            <p:ph type="sldNum" sz="quarter" idx="5"/>
          </p:nvPr>
        </p:nvSpPr>
        <p:spPr/>
        <p:txBody>
          <a:bodyPr/>
          <a:lstStyle/>
          <a:p>
            <a:fld id="{2958427E-58FC-470D-9087-15FD1EDB75BA}" type="slidenum">
              <a:rPr lang="en-US" smtClean="0"/>
              <a:t>6</a:t>
            </a:fld>
            <a:endParaRPr lang="en-US"/>
          </a:p>
        </p:txBody>
      </p:sp>
    </p:spTree>
    <p:extLst>
      <p:ext uri="{BB962C8B-B14F-4D97-AF65-F5344CB8AC3E}">
        <p14:creationId xmlns:p14="http://schemas.microsoft.com/office/powerpoint/2010/main" val="403410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F54BD898-5336-486C-84A7-7760150AC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C75964A-054F-4F3F-8CDD-97CBB44AD537}" type="slidenum">
              <a:rPr lang="en-US" altLang="en-US"/>
              <a:pPr eaLnBrk="1" hangingPunct="1">
                <a:spcBef>
                  <a:spcPct val="0"/>
                </a:spcBef>
              </a:pPr>
              <a:t>7</a:t>
            </a:fld>
            <a:endParaRPr lang="en-US" altLang="en-US"/>
          </a:p>
        </p:txBody>
      </p:sp>
      <p:sp>
        <p:nvSpPr>
          <p:cNvPr id="89091" name="Rectangle 2">
            <a:extLst>
              <a:ext uri="{FF2B5EF4-FFF2-40B4-BE49-F238E27FC236}">
                <a16:creationId xmlns:a16="http://schemas.microsoft.com/office/drawing/2014/main" id="{4E02717A-82C6-4F63-9ED8-4CFB9B1D5143}"/>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23B1C345-1C36-4893-8B2C-AFD46088D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ourier New" panose="02070309020205020404" pitchFamily="49" charset="0"/>
                <a:cs typeface="Arial" panose="020B0604020202020204" pitchFamily="34" charset="0"/>
              </a:rPr>
              <a:t>Small lot sizes result in houses close together and often tree removal. </a:t>
            </a:r>
            <a:r>
              <a:rPr lang="en-US" dirty="0"/>
              <a:t>No trees near the water or fish hotels. Limited wildlife habitat along shoreline. Habitat gone for frogs, kingfishers, loons and other shoreline animals. Grass attracts Canada geese and deer. </a:t>
            </a:r>
            <a:endParaRPr lang="en-US" altLang="en-US" dirty="0">
              <a:latin typeface="Courier New" panose="02070309020205020404" pitchFamily="49" charset="0"/>
              <a:cs typeface="Arial" panose="020B0604020202020204" pitchFamily="34" charset="0"/>
            </a:endParaRPr>
          </a:p>
          <a:p>
            <a:endParaRPr lang="en-US" altLang="en-US" dirty="0">
              <a:latin typeface="Courier New" panose="02070309020205020404" pitchFamily="49" charset="0"/>
              <a:cs typeface="Arial" panose="020B0604020202020204" pitchFamily="34" charset="0"/>
            </a:endParaRPr>
          </a:p>
          <a:p>
            <a:r>
              <a:rPr lang="en-US" altLang="en-US" dirty="0">
                <a:latin typeface="Courier New" panose="02070309020205020404" pitchFamily="49" charset="0"/>
                <a:cs typeface="Arial" panose="020B0604020202020204" pitchFamily="34" charset="0"/>
              </a:rPr>
              <a:t>Lake Redstone, Sauk County.  Approximately 75 foot lots. State standards are 65’ wide for </a:t>
            </a:r>
            <a:r>
              <a:rPr lang="en-US" altLang="en-US" dirty="0" err="1">
                <a:latin typeface="Courier New" panose="02070309020205020404" pitchFamily="49" charset="0"/>
                <a:cs typeface="Arial" panose="020B0604020202020204" pitchFamily="34" charset="0"/>
              </a:rPr>
              <a:t>sewered</a:t>
            </a:r>
            <a:r>
              <a:rPr lang="en-US" altLang="en-US" dirty="0">
                <a:latin typeface="Courier New" panose="02070309020205020404" pitchFamily="49" charset="0"/>
                <a:cs typeface="Arial" panose="020B0604020202020204" pitchFamily="34" charset="0"/>
              </a:rPr>
              <a:t> lots and 100’ for unsewered lots.</a:t>
            </a:r>
          </a:p>
          <a:p>
            <a:r>
              <a:rPr lang="en-US" altLang="en-US" dirty="0">
                <a:latin typeface="Courier New" panose="02070309020205020404" pitchFamily="49" charset="0"/>
                <a:cs typeface="Arial" panose="020B0604020202020204" pitchFamily="34" charset="0"/>
              </a:rPr>
              <a:t>Photo from Carmen Wagner</a:t>
            </a:r>
          </a:p>
          <a:p>
            <a:endParaRPr lang="en-US" altLang="en-US" dirty="0">
              <a:latin typeface="Courier New" panose="02070309020205020404" pitchFamily="49"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trees and shrubs along the shoreline to shade water and become future fish hotels. Soil eroding where trees are removed.</a:t>
            </a:r>
          </a:p>
          <a:p>
            <a:endParaRPr lang="en-US" dirty="0"/>
          </a:p>
          <a:p>
            <a:r>
              <a:rPr lang="en-US" dirty="0"/>
              <a:t>Lake Chippewa Campground https://www.lakechip.com/campsites.htm</a:t>
            </a:r>
          </a:p>
        </p:txBody>
      </p:sp>
      <p:sp>
        <p:nvSpPr>
          <p:cNvPr id="4" name="Slide Number Placeholder 3"/>
          <p:cNvSpPr>
            <a:spLocks noGrp="1"/>
          </p:cNvSpPr>
          <p:nvPr>
            <p:ph type="sldNum" sz="quarter" idx="5"/>
          </p:nvPr>
        </p:nvSpPr>
        <p:spPr/>
        <p:txBody>
          <a:bodyPr/>
          <a:lstStyle/>
          <a:p>
            <a:fld id="{2958427E-58FC-470D-9087-15FD1EDB75BA}" type="slidenum">
              <a:rPr lang="en-US" smtClean="0"/>
              <a:t>8</a:t>
            </a:fld>
            <a:endParaRPr lang="en-US"/>
          </a:p>
        </p:txBody>
      </p:sp>
    </p:spTree>
    <p:extLst>
      <p:ext uri="{BB962C8B-B14F-4D97-AF65-F5344CB8AC3E}">
        <p14:creationId xmlns:p14="http://schemas.microsoft.com/office/powerpoint/2010/main" val="9070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trees and shrubs along the shoreline to shade water and become future fish hotels. Soil eroding where trees are removed.</a:t>
            </a:r>
          </a:p>
          <a:p>
            <a:endParaRPr lang="en-US" dirty="0"/>
          </a:p>
          <a:p>
            <a:r>
              <a:rPr lang="en-US" dirty="0"/>
              <a:t>Jordan County Park https://www.stevenspointarea.com/listing/jordan-county-park/1012/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640D0-8675-4450-8044-79C23776E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87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trees and shrubs</a:t>
            </a:r>
            <a:r>
              <a:rPr lang="en-US" baseline="0" dirty="0"/>
              <a:t> with deep roots that hold soil in place and allow water and nutrients to soak in so they don’t cause algae blooms or low oxygen. Trees and shrubs also provide some shade for the ground and the water, keeping the water cooler. Trees and shrubs will eventually die and some will fall into the lake becoming fish hotels.</a:t>
            </a:r>
            <a:endParaRPr lang="en-US" dirty="0"/>
          </a:p>
        </p:txBody>
      </p:sp>
      <p:sp>
        <p:nvSpPr>
          <p:cNvPr id="4" name="Slide Number Placeholder 3"/>
          <p:cNvSpPr>
            <a:spLocks noGrp="1"/>
          </p:cNvSpPr>
          <p:nvPr>
            <p:ph type="sldNum" sz="quarter" idx="10"/>
          </p:nvPr>
        </p:nvSpPr>
        <p:spPr/>
        <p:txBody>
          <a:bodyPr/>
          <a:lstStyle/>
          <a:p>
            <a:fld id="{2958427E-58FC-470D-9087-15FD1EDB75BA}" type="slidenum">
              <a:rPr lang="en-US" smtClean="0"/>
              <a:t>10</a:t>
            </a:fld>
            <a:endParaRPr lang="en-US"/>
          </a:p>
        </p:txBody>
      </p:sp>
    </p:spTree>
    <p:extLst>
      <p:ext uri="{BB962C8B-B14F-4D97-AF65-F5344CB8AC3E}">
        <p14:creationId xmlns:p14="http://schemas.microsoft.com/office/powerpoint/2010/main" val="146788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07FD72-B114-4FAC-8A7B-153A8926C463}"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675244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7FD72-B114-4FAC-8A7B-153A8926C463}"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62509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7FD72-B114-4FAC-8A7B-153A8926C463}"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2783482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874306A-C77C-44BF-A162-60DEF0BF7C88}" type="slidenum">
              <a:rPr lang="en-US"/>
              <a:pPr>
                <a:defRPr/>
              </a:pPr>
              <a:t>‹#›</a:t>
            </a:fld>
            <a:endParaRPr lang="en-US"/>
          </a:p>
        </p:txBody>
      </p:sp>
    </p:spTree>
    <p:extLst>
      <p:ext uri="{BB962C8B-B14F-4D97-AF65-F5344CB8AC3E}">
        <p14:creationId xmlns:p14="http://schemas.microsoft.com/office/powerpoint/2010/main" val="3657474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602716A-3576-48BD-8CD8-E91E8750CDD5}" type="slidenum">
              <a:rPr lang="en-US" altLang="en-US"/>
              <a:pPr>
                <a:defRPr/>
              </a:pPr>
              <a:t>‹#›</a:t>
            </a:fld>
            <a:endParaRPr lang="en-US" altLang="en-US"/>
          </a:p>
        </p:txBody>
      </p:sp>
    </p:spTree>
    <p:extLst>
      <p:ext uri="{BB962C8B-B14F-4D97-AF65-F5344CB8AC3E}">
        <p14:creationId xmlns:p14="http://schemas.microsoft.com/office/powerpoint/2010/main" val="2312338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able Placeholder 2"/>
          <p:cNvSpPr>
            <a:spLocks noGrp="1"/>
          </p:cNvSpPr>
          <p:nvPr>
            <p:ph type="tbl" idx="1"/>
          </p:nvPr>
        </p:nvSpPr>
        <p:spPr>
          <a:xfrm>
            <a:off x="1066800" y="1981200"/>
            <a:ext cx="7543800" cy="4114800"/>
          </a:xfrm>
        </p:spPr>
        <p:txBody>
          <a:bodyPr/>
          <a:lstStyle/>
          <a:p>
            <a:pPr lvl="0"/>
            <a:endParaRPr lang="en-US" noProof="0"/>
          </a:p>
        </p:txBody>
      </p:sp>
      <p:sp>
        <p:nvSpPr>
          <p:cNvPr id="4" name="Rectangle 17">
            <a:extLst>
              <a:ext uri="{FF2B5EF4-FFF2-40B4-BE49-F238E27FC236}">
                <a16:creationId xmlns:a16="http://schemas.microsoft.com/office/drawing/2014/main" id="{7A66500C-7D31-49F5-BC14-F14C5A8820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8">
            <a:extLst>
              <a:ext uri="{FF2B5EF4-FFF2-40B4-BE49-F238E27FC236}">
                <a16:creationId xmlns:a16="http://schemas.microsoft.com/office/drawing/2014/main" id="{6982A23C-CDFD-4BCC-B67B-2ECAE72D81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9">
            <a:extLst>
              <a:ext uri="{FF2B5EF4-FFF2-40B4-BE49-F238E27FC236}">
                <a16:creationId xmlns:a16="http://schemas.microsoft.com/office/drawing/2014/main" id="{3DEB6D5A-EA95-4640-9162-7D04DD81385D}"/>
              </a:ext>
            </a:extLst>
          </p:cNvPr>
          <p:cNvSpPr>
            <a:spLocks noGrp="1" noChangeArrowheads="1"/>
          </p:cNvSpPr>
          <p:nvPr>
            <p:ph type="sldNum" sz="quarter" idx="12"/>
          </p:nvPr>
        </p:nvSpPr>
        <p:spPr>
          <a:ln/>
        </p:spPr>
        <p:txBody>
          <a:bodyPr/>
          <a:lstStyle>
            <a:lvl1pPr>
              <a:defRPr/>
            </a:lvl1pPr>
          </a:lstStyle>
          <a:p>
            <a:fld id="{440B0E4E-EC2A-429B-A92A-0307C7CC38FA}" type="slidenum">
              <a:rPr lang="en-US" altLang="en-US"/>
              <a:pPr/>
              <a:t>‹#›</a:t>
            </a:fld>
            <a:endParaRPr lang="en-US" altLang="en-US"/>
          </a:p>
        </p:txBody>
      </p:sp>
    </p:spTree>
    <p:extLst>
      <p:ext uri="{BB962C8B-B14F-4D97-AF65-F5344CB8AC3E}">
        <p14:creationId xmlns:p14="http://schemas.microsoft.com/office/powerpoint/2010/main" val="268620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07FD72-B114-4FAC-8A7B-153A8926C463}"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87920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07FD72-B114-4FAC-8A7B-153A8926C463}"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296076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07FD72-B114-4FAC-8A7B-153A8926C463}"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53488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07FD72-B114-4FAC-8A7B-153A8926C463}" type="datetimeFigureOut">
              <a:rPr lang="en-US" smtClean="0"/>
              <a:pPr/>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156516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07FD72-B114-4FAC-8A7B-153A8926C463}" type="datetimeFigureOut">
              <a:rPr lang="en-US" smtClean="0"/>
              <a:pPr/>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06114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7FD72-B114-4FAC-8A7B-153A8926C463}" type="datetimeFigureOut">
              <a:rPr lang="en-US" smtClean="0"/>
              <a:pPr/>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78593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7FD72-B114-4FAC-8A7B-153A8926C463}"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323389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07FD72-B114-4FAC-8A7B-153A8926C463}"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A152B-FCC0-41BD-920E-93FCF43282AF}" type="slidenum">
              <a:rPr lang="en-US" smtClean="0"/>
              <a:pPr/>
              <a:t>‹#›</a:t>
            </a:fld>
            <a:endParaRPr lang="en-US"/>
          </a:p>
        </p:txBody>
      </p:sp>
    </p:spTree>
    <p:extLst>
      <p:ext uri="{BB962C8B-B14F-4D97-AF65-F5344CB8AC3E}">
        <p14:creationId xmlns:p14="http://schemas.microsoft.com/office/powerpoint/2010/main" val="286785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7FD72-B114-4FAC-8A7B-153A8926C463}" type="datetimeFigureOut">
              <a:rPr lang="en-US" smtClean="0"/>
              <a:pPr/>
              <a:t>4/5/2021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A152B-FCC0-41BD-920E-93FCF43282AF}" type="slidenum">
              <a:rPr lang="en-US" smtClean="0"/>
              <a:pPr/>
              <a:t>‹#›</a:t>
            </a:fld>
            <a:endParaRPr lang="en-US"/>
          </a:p>
        </p:txBody>
      </p:sp>
    </p:spTree>
    <p:extLst>
      <p:ext uri="{BB962C8B-B14F-4D97-AF65-F5344CB8AC3E}">
        <p14:creationId xmlns:p14="http://schemas.microsoft.com/office/powerpoint/2010/main" val="762915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778D31D-78ED-4566-B8C8-F44AB230E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2522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AC4A6B-7489-4785-80AF-C806E6FF0BE8}"/>
              </a:ext>
            </a:extLst>
          </p:cNvPr>
          <p:cNvSpPr>
            <a:spLocks noGrp="1"/>
          </p:cNvSpPr>
          <p:nvPr>
            <p:ph type="title"/>
          </p:nvPr>
        </p:nvSpPr>
        <p:spPr>
          <a:xfrm>
            <a:off x="1483370" y="5734049"/>
            <a:ext cx="5168331" cy="1704975"/>
          </a:xfrm>
        </p:spPr>
        <p:txBody>
          <a:bodyPr>
            <a:normAutofit fontScale="90000"/>
          </a:bodyPr>
          <a:lstStyle/>
          <a:p>
            <a:r>
              <a:rPr lang="en-US" sz="6000" b="1" dirty="0">
                <a:solidFill>
                  <a:srgbClr val="002060"/>
                </a:solidFill>
              </a:rPr>
              <a:t>Shorelines</a:t>
            </a:r>
            <a:br>
              <a:rPr lang="en-US" sz="6000" b="1" dirty="0">
                <a:solidFill>
                  <a:srgbClr val="002060"/>
                </a:solidFill>
              </a:rPr>
            </a:br>
            <a:r>
              <a:rPr lang="en-US" sz="2200" b="1" dirty="0">
                <a:solidFill>
                  <a:srgbClr val="002060"/>
                </a:solidFill>
              </a:rPr>
              <a:t>Activity to go with </a:t>
            </a:r>
            <a:r>
              <a:rPr lang="en-US" sz="2200" b="1" i="1" dirty="0">
                <a:solidFill>
                  <a:srgbClr val="002060"/>
                </a:solidFill>
              </a:rPr>
              <a:t>Fish Hotel</a:t>
            </a:r>
            <a:br>
              <a:rPr lang="en-US" sz="4000" b="1" dirty="0">
                <a:solidFill>
                  <a:srgbClr val="002060"/>
                </a:solidFill>
              </a:rPr>
            </a:br>
            <a:br>
              <a:rPr lang="en-US" sz="3100" b="1" dirty="0">
                <a:solidFill>
                  <a:srgbClr val="002060"/>
                </a:solidFill>
              </a:rPr>
            </a:br>
            <a:br>
              <a:rPr lang="en-US" sz="4000" dirty="0"/>
            </a:br>
            <a:br>
              <a:rPr lang="en-US" sz="4000" dirty="0"/>
            </a:br>
            <a:br>
              <a:rPr lang="en-US" sz="2400" dirty="0"/>
            </a:br>
            <a:br>
              <a:rPr lang="en-US" sz="2400" dirty="0"/>
            </a:br>
            <a:br>
              <a:rPr lang="en-US" sz="4000" dirty="0"/>
            </a:br>
            <a:endParaRPr lang="en-US" sz="4000" dirty="0"/>
          </a:p>
        </p:txBody>
      </p:sp>
      <p:pic>
        <p:nvPicPr>
          <p:cNvPr id="19461" name="Picture 13">
            <a:extLst>
              <a:ext uri="{FF2B5EF4-FFF2-40B4-BE49-F238E27FC236}">
                <a16:creationId xmlns:a16="http://schemas.microsoft.com/office/drawing/2014/main" id="{0C02BADE-FEB4-4348-B3DF-84F897D697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555" y="6355319"/>
            <a:ext cx="2630291" cy="5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a:extLst>
              <a:ext uri="{FF2B5EF4-FFF2-40B4-BE49-F238E27FC236}">
                <a16:creationId xmlns:a16="http://schemas.microsoft.com/office/drawing/2014/main" id="{BBCF870E-B04A-4761-B9C3-A8F8DF6EC9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2430" y="6355319"/>
            <a:ext cx="1782660" cy="52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599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5" name="Online Image Placeholder 4"/>
          <p:cNvPicPr>
            <a:picLocks noGrp="1" noChangeAspect="1"/>
          </p:cNvPicPr>
          <p:nvPr>
            <p:ph type="clipArt" sz="half" idx="2"/>
          </p:nvPr>
        </p:nvPicPr>
        <p:blipFill>
          <a:blip r:embed="rId3" cstate="print">
            <a:extLst>
              <a:ext uri="{28A0092B-C50C-407E-A947-70E740481C1C}">
                <a14:useLocalDpi xmlns:a14="http://schemas.microsoft.com/office/drawing/2010/main" val="0"/>
              </a:ext>
            </a:extLst>
          </a:blip>
          <a:stretch>
            <a:fillRect/>
          </a:stretch>
        </p:blipFill>
        <p:spPr>
          <a:xfrm>
            <a:off x="154690" y="533400"/>
            <a:ext cx="8684510" cy="5683624"/>
          </a:xfrm>
        </p:spPr>
      </p:pic>
      <p:sp>
        <p:nvSpPr>
          <p:cNvPr id="7" name="Oval Callout 3">
            <a:extLst>
              <a:ext uri="{FF2B5EF4-FFF2-40B4-BE49-F238E27FC236}">
                <a16:creationId xmlns:a16="http://schemas.microsoft.com/office/drawing/2014/main" id="{9CA31694-5ECA-4AC8-9FED-618A139DC048}"/>
              </a:ext>
            </a:extLst>
          </p:cNvPr>
          <p:cNvSpPr/>
          <p:nvPr/>
        </p:nvSpPr>
        <p:spPr>
          <a:xfrm>
            <a:off x="6656070" y="3375212"/>
            <a:ext cx="1676400" cy="1905000"/>
          </a:xfrm>
          <a:prstGeom prst="wedgeEllipseCallout">
            <a:avLst>
              <a:gd name="adj1" fmla="val -53864"/>
              <a:gd name="adj2" fmla="val 771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extLst>
      <p:ext uri="{BB962C8B-B14F-4D97-AF65-F5344CB8AC3E}">
        <p14:creationId xmlns:p14="http://schemas.microsoft.com/office/powerpoint/2010/main" val="280383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C:\My Documents\free\DNR\ln1009\PHOTOS\photoscs\jpegs\ph001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ChangeArrowheads="1"/>
          </p:cNvSpPr>
          <p:nvPr/>
        </p:nvSpPr>
        <p:spPr bwMode="auto">
          <a:xfrm>
            <a:off x="914400" y="29718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65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cs typeface="Arial" charset="0"/>
              </a:defRPr>
            </a:lvl9pPr>
          </a:lstStyle>
          <a:p>
            <a:pPr eaLnBrk="1" hangingPunct="1">
              <a:buClr>
                <a:srgbClr val="FF3300"/>
              </a:buClr>
              <a:buSzPct val="50000"/>
              <a:buFont typeface="Monotype Sorts" pitchFamily="2" charset="2"/>
              <a:buChar char="l"/>
            </a:pPr>
            <a:endParaRPr lang="en-US" altLang="en-US">
              <a:solidFill>
                <a:srgbClr val="FFFF00"/>
              </a:solidFill>
              <a:latin typeface="Comic Sans MS" pitchFamily="66" charset="0"/>
            </a:endParaRPr>
          </a:p>
        </p:txBody>
      </p:sp>
    </p:spTree>
    <p:extLst>
      <p:ext uri="{BB962C8B-B14F-4D97-AF65-F5344CB8AC3E}">
        <p14:creationId xmlns:p14="http://schemas.microsoft.com/office/powerpoint/2010/main" val="210240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Image Placeholder 7" descr="A picture containing tree, outdoor, grass, plant&#10;&#10;Description automatically generated">
            <a:extLst>
              <a:ext uri="{FF2B5EF4-FFF2-40B4-BE49-F238E27FC236}">
                <a16:creationId xmlns:a16="http://schemas.microsoft.com/office/drawing/2014/main" id="{3B94AA66-1650-4DAC-8B7B-09E56A9777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91"/>
          <a:stretch/>
        </p:blipFill>
        <p:spPr>
          <a:xfrm>
            <a:off x="20" y="1"/>
            <a:ext cx="9143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p:spPr>
      </p:pic>
    </p:spTree>
    <p:extLst>
      <p:ext uri="{BB962C8B-B14F-4D97-AF65-F5344CB8AC3E}">
        <p14:creationId xmlns:p14="http://schemas.microsoft.com/office/powerpoint/2010/main" val="134305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E839-E79C-44E1-8F97-F7A2DD5F952E}"/>
              </a:ext>
            </a:extLst>
          </p:cNvPr>
          <p:cNvSpPr>
            <a:spLocks noGrp="1"/>
          </p:cNvSpPr>
          <p:nvPr>
            <p:ph type="title"/>
          </p:nvPr>
        </p:nvSpPr>
        <p:spPr/>
        <p:txBody>
          <a:bodyPr/>
          <a:lstStyle/>
          <a:p>
            <a:r>
              <a:rPr lang="en-US" dirty="0"/>
              <a:t>Park shoreline</a:t>
            </a:r>
          </a:p>
        </p:txBody>
      </p:sp>
      <p:sp>
        <p:nvSpPr>
          <p:cNvPr id="3" name="Text Placeholder 2">
            <a:extLst>
              <a:ext uri="{FF2B5EF4-FFF2-40B4-BE49-F238E27FC236}">
                <a16:creationId xmlns:a16="http://schemas.microsoft.com/office/drawing/2014/main" id="{B1CBD39A-1A58-4E6E-82AD-7C63554E23A7}"/>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793B9783-5259-4EDE-B12D-3F594C7032E1}"/>
              </a:ext>
            </a:extLst>
          </p:cNvPr>
          <p:cNvSpPr>
            <a:spLocks noGrp="1"/>
          </p:cNvSpPr>
          <p:nvPr>
            <p:ph type="clipArt" sz="half" idx="2"/>
          </p:nvPr>
        </p:nvSpPr>
        <p:spPr/>
      </p:sp>
      <p:pic>
        <p:nvPicPr>
          <p:cNvPr id="6" name="Picture 5">
            <a:extLst>
              <a:ext uri="{FF2B5EF4-FFF2-40B4-BE49-F238E27FC236}">
                <a16:creationId xmlns:a16="http://schemas.microsoft.com/office/drawing/2014/main" id="{A61C8F10-1FCE-4CD2-8C6A-1E5DF37F9C65}"/>
              </a:ext>
            </a:extLst>
          </p:cNvPr>
          <p:cNvPicPr>
            <a:picLocks noChangeAspect="1"/>
          </p:cNvPicPr>
          <p:nvPr/>
        </p:nvPicPr>
        <p:blipFill>
          <a:blip r:embed="rId3"/>
          <a:stretch>
            <a:fillRect/>
          </a:stretch>
        </p:blipFill>
        <p:spPr>
          <a:xfrm>
            <a:off x="-54196" y="1"/>
            <a:ext cx="10530343" cy="7028596"/>
          </a:xfrm>
          <a:prstGeom prst="rect">
            <a:avLst/>
          </a:prstGeom>
        </p:spPr>
      </p:pic>
    </p:spTree>
    <p:extLst>
      <p:ext uri="{BB962C8B-B14F-4D97-AF65-F5344CB8AC3E}">
        <p14:creationId xmlns:p14="http://schemas.microsoft.com/office/powerpoint/2010/main" val="2199864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876800" cy="1143000"/>
          </a:xfrm>
        </p:spPr>
        <p:txBody>
          <a:bodyPr>
            <a:normAutofit/>
          </a:bodyPr>
          <a:lstStyle/>
          <a:p>
            <a:r>
              <a:rPr lang="en-US" sz="3200" dirty="0"/>
              <a:t>Ways to help fish</a:t>
            </a:r>
          </a:p>
        </p:txBody>
      </p:sp>
      <p:sp>
        <p:nvSpPr>
          <p:cNvPr id="3" name="Content Placeholder 2"/>
          <p:cNvSpPr>
            <a:spLocks noGrp="1"/>
          </p:cNvSpPr>
          <p:nvPr>
            <p:ph idx="1"/>
          </p:nvPr>
        </p:nvSpPr>
        <p:spPr>
          <a:xfrm>
            <a:off x="228600" y="868362"/>
            <a:ext cx="4724400" cy="5105400"/>
          </a:xfrm>
        </p:spPr>
        <p:txBody>
          <a:bodyPr>
            <a:normAutofit/>
          </a:bodyPr>
          <a:lstStyle/>
          <a:p>
            <a:r>
              <a:rPr lang="en-US" sz="1800" dirty="0"/>
              <a:t>Leave trees, branches and water plants in the water.</a:t>
            </a:r>
          </a:p>
          <a:p>
            <a:endParaRPr lang="en-US" sz="800" dirty="0"/>
          </a:p>
          <a:p>
            <a:r>
              <a:rPr lang="en-US" sz="1800" dirty="0"/>
              <a:t>If a fallen tree is in the way, move it over.</a:t>
            </a:r>
          </a:p>
          <a:p>
            <a:endParaRPr lang="en-US" sz="800" dirty="0"/>
          </a:p>
          <a:p>
            <a:r>
              <a:rPr lang="en-US" sz="1800" dirty="0"/>
              <a:t>Leave trees along the shoreline. If there aren’t many trees, plant some. </a:t>
            </a:r>
          </a:p>
          <a:p>
            <a:endParaRPr lang="en-US" sz="800" dirty="0"/>
          </a:p>
          <a:p>
            <a:r>
              <a:rPr lang="en-US" sz="1800" dirty="0"/>
              <a:t>Enjoy the fish and other animals! Tell your friends about them.</a:t>
            </a:r>
          </a:p>
        </p:txBody>
      </p:sp>
      <p:pic>
        <p:nvPicPr>
          <p:cNvPr id="6" name="Picture 2" descr="C:\Users\lmarkham\Documents\2013 writing projects\benefits of trees in the water\Fish hotel illustrations\28_FishHotel_300dpi_16.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9" y="3733802"/>
            <a:ext cx="9144000" cy="3437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My Documents\free\DNR\ln1009\PHOTOS\photoscs\jpegs\ph001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7201"/>
            <a:ext cx="4038600" cy="303175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91483"/>
            <a:ext cx="4543346" cy="3519894"/>
          </a:xfrm>
          <a:prstGeom prst="rect">
            <a:avLst/>
          </a:prstGeom>
        </p:spPr>
      </p:pic>
    </p:spTree>
    <p:extLst>
      <p:ext uri="{BB962C8B-B14F-4D97-AF65-F5344CB8AC3E}">
        <p14:creationId xmlns:p14="http://schemas.microsoft.com/office/powerpoint/2010/main" val="36270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Aerial0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649" y="-2921911"/>
            <a:ext cx="14678542" cy="9779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003246" y="0"/>
            <a:ext cx="4670854" cy="1143000"/>
          </a:xfrm>
        </p:spPr>
        <p:txBody>
          <a:bodyPr>
            <a:normAutofit/>
          </a:bodyPr>
          <a:lstStyle/>
          <a:p>
            <a:r>
              <a:rPr lang="en-US" sz="3200" dirty="0"/>
              <a:t>Study results from northern Wisconsin</a:t>
            </a:r>
          </a:p>
        </p:txBody>
      </p:sp>
      <p:sp>
        <p:nvSpPr>
          <p:cNvPr id="3" name="Content Placeholder 2"/>
          <p:cNvSpPr>
            <a:spLocks noGrp="1"/>
          </p:cNvSpPr>
          <p:nvPr>
            <p:ph idx="1"/>
          </p:nvPr>
        </p:nvSpPr>
        <p:spPr>
          <a:xfrm>
            <a:off x="3454400" y="5291138"/>
            <a:ext cx="5930900" cy="1681120"/>
          </a:xfrm>
        </p:spPr>
        <p:txBody>
          <a:bodyPr>
            <a:noAutofit/>
          </a:bodyPr>
          <a:lstStyle/>
          <a:p>
            <a:pPr marL="0" indent="0">
              <a:buNone/>
            </a:pPr>
            <a:r>
              <a:rPr lang="en-US" sz="1900" dirty="0"/>
              <a:t>Where houses have been built along lakes, people have removed almost 9 out of 10 trees from the water</a:t>
            </a:r>
          </a:p>
          <a:p>
            <a:pPr marL="0" indent="0">
              <a:buNone/>
            </a:pPr>
            <a:endParaRPr lang="en-US" sz="800" dirty="0"/>
          </a:p>
          <a:p>
            <a:pPr marL="0" indent="0">
              <a:buNone/>
            </a:pPr>
            <a:r>
              <a:rPr lang="en-US" sz="1900" dirty="0"/>
              <a:t>We have many trees to replace in the water by planting trees along shorelines and letting fallen trees be</a:t>
            </a:r>
          </a:p>
        </p:txBody>
      </p:sp>
      <p:graphicFrame>
        <p:nvGraphicFramePr>
          <p:cNvPr id="5" name="Object 4"/>
          <p:cNvGraphicFramePr>
            <a:graphicFrameLocks noChangeAspect="1"/>
          </p:cNvGraphicFramePr>
          <p:nvPr/>
        </p:nvGraphicFramePr>
        <p:xfrm>
          <a:off x="3932238" y="1143000"/>
          <a:ext cx="4703762" cy="4148138"/>
        </p:xfrm>
        <a:graphic>
          <a:graphicData uri="http://schemas.openxmlformats.org/presentationml/2006/ole">
            <mc:AlternateContent xmlns:mc="http://schemas.openxmlformats.org/markup-compatibility/2006">
              <mc:Choice xmlns:v="urn:schemas-microsoft-com:vml" Requires="v">
                <p:oleObj name="Worksheet" r:id="rId4" imgW="4351074" imgH="3078552" progId="Excel.Sheet.12">
                  <p:embed/>
                </p:oleObj>
              </mc:Choice>
              <mc:Fallback>
                <p:oleObj name="Worksheet" r:id="rId4" imgW="4351074" imgH="3078552" progId="Excel.Sheet.12">
                  <p:embed/>
                  <p:pic>
                    <p:nvPicPr>
                      <p:cNvPr id="5" name="Object 4"/>
                      <p:cNvPicPr>
                        <a:picLocks noChangeAspect="1" noChangeArrowheads="1"/>
                      </p:cNvPicPr>
                      <p:nvPr/>
                    </p:nvPicPr>
                    <p:blipFill>
                      <a:blip r:embed="rId5"/>
                      <a:srcRect/>
                      <a:stretch>
                        <a:fillRect/>
                      </a:stretch>
                    </p:blipFill>
                    <p:spPr bwMode="auto">
                      <a:xfrm>
                        <a:off x="3932238" y="1143000"/>
                        <a:ext cx="4703762" cy="41481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5644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B61049F-4A21-4B12-B710-F04531EED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65" r="3" b="15496"/>
          <a:stretch/>
        </p:blipFill>
        <p:spPr bwMode="auto">
          <a:xfrm>
            <a:off x="20" y="-6235"/>
            <a:ext cx="244153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AD3451F-46B9-43E7-B399-F961540BD55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535"/>
          <a:stretch/>
        </p:blipFill>
        <p:spPr bwMode="auto">
          <a:xfrm>
            <a:off x="5536407" y="10"/>
            <a:ext cx="3607593"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3A36C2A-EB85-4018-B4B0-ED261BE364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87" r="12179" b="5"/>
          <a:stretch/>
        </p:blipFill>
        <p:spPr bwMode="auto">
          <a:xfrm>
            <a:off x="3506652"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A93F0DE8-E7D2-4880-95B0-ED59AD391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5063" b="3"/>
          <a:stretch/>
        </p:blipFill>
        <p:spPr bwMode="auto">
          <a:xfrm>
            <a:off x="20" y="2660089"/>
            <a:ext cx="534187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83"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14787" y="2660089"/>
            <a:ext cx="5129213"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C4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964373" y="4189864"/>
            <a:ext cx="3748015" cy="2163872"/>
          </a:xfrm>
        </p:spPr>
        <p:txBody>
          <a:bodyPr vert="horz" lIns="91440" tIns="45720" rIns="91440" bIns="45720" rtlCol="0" anchor="t">
            <a:normAutofit/>
          </a:bodyPr>
          <a:lstStyle/>
          <a:p>
            <a:pPr algn="r">
              <a:lnSpc>
                <a:spcPct val="90000"/>
              </a:lnSpc>
            </a:pPr>
            <a:r>
              <a:rPr lang="en-US" sz="2900" kern="1200">
                <a:solidFill>
                  <a:srgbClr val="FFFFFF"/>
                </a:solidFill>
                <a:latin typeface="+mj-lt"/>
                <a:ea typeface="+mj-ea"/>
                <a:cs typeface="+mj-cs"/>
              </a:rPr>
              <a:t>Looking for fish</a:t>
            </a:r>
            <a:br>
              <a:rPr lang="en-US" sz="2900" kern="1200">
                <a:solidFill>
                  <a:srgbClr val="FFFFFF"/>
                </a:solidFill>
                <a:latin typeface="+mj-lt"/>
                <a:ea typeface="+mj-ea"/>
                <a:cs typeface="+mj-cs"/>
              </a:rPr>
            </a:br>
            <a:br>
              <a:rPr lang="en-US" sz="2900" kern="1200">
                <a:solidFill>
                  <a:srgbClr val="FFFFFF"/>
                </a:solidFill>
                <a:latin typeface="+mj-lt"/>
                <a:ea typeface="+mj-ea"/>
                <a:cs typeface="+mj-cs"/>
              </a:rPr>
            </a:br>
            <a:br>
              <a:rPr lang="en-US" sz="2900" kern="1200">
                <a:solidFill>
                  <a:srgbClr val="FFFFFF"/>
                </a:solidFill>
                <a:latin typeface="+mj-lt"/>
                <a:ea typeface="+mj-ea"/>
                <a:cs typeface="+mj-cs"/>
              </a:rPr>
            </a:br>
            <a:br>
              <a:rPr lang="en-US" sz="2900" kern="1200">
                <a:solidFill>
                  <a:srgbClr val="FFFFFF"/>
                </a:solidFill>
                <a:latin typeface="+mj-lt"/>
                <a:ea typeface="+mj-ea"/>
                <a:cs typeface="+mj-cs"/>
              </a:rPr>
            </a:br>
            <a:endParaRPr lang="en-US" sz="2900" kern="1200">
              <a:solidFill>
                <a:srgbClr val="FFFFFF"/>
              </a:solidFill>
              <a:latin typeface="+mj-lt"/>
              <a:ea typeface="+mj-ea"/>
              <a:cs typeface="+mj-cs"/>
            </a:endParaRPr>
          </a:p>
        </p:txBody>
      </p:sp>
      <p:pic>
        <p:nvPicPr>
          <p:cNvPr id="2056" name="Picture 8">
            <a:extLst>
              <a:ext uri="{FF2B5EF4-FFF2-40B4-BE49-F238E27FC236}">
                <a16:creationId xmlns:a16="http://schemas.microsoft.com/office/drawing/2014/main" id="{3ED0463B-C561-4CFE-A2A1-E1AB153B42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553" r="-4" b="-4"/>
          <a:stretch/>
        </p:blipFill>
        <p:spPr bwMode="auto">
          <a:xfrm>
            <a:off x="1696476" y="10"/>
            <a:ext cx="2545457" cy="250283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6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a on spoon stock photo. Image of heap, isolated, white - 47733368">
            <a:extLst>
              <a:ext uri="{FF2B5EF4-FFF2-40B4-BE49-F238E27FC236}">
                <a16:creationId xmlns:a16="http://schemas.microsoft.com/office/drawing/2014/main" id="{59BC1D78-61E6-487C-8430-B22786251F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527" b="2"/>
          <a:stretch/>
        </p:blipFill>
        <p:spPr bwMode="auto">
          <a:xfrm>
            <a:off x="626364" y="2002117"/>
            <a:ext cx="3808629" cy="34080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34993" y="1753918"/>
            <a:ext cx="3977790" cy="4171568"/>
          </a:xfrm>
        </p:spPr>
        <p:txBody>
          <a:bodyPr anchor="ctr">
            <a:normAutofit/>
          </a:bodyPr>
          <a:lstStyle/>
          <a:p>
            <a:pPr marL="685800" marR="0" indent="0">
              <a:spcBef>
                <a:spcPts val="0"/>
              </a:spcBef>
              <a:spcAft>
                <a:spcPts val="0"/>
              </a:spcAft>
              <a:buNone/>
            </a:pPr>
            <a:endParaRPr lang="en-US" sz="1700" dirty="0"/>
          </a:p>
          <a:p>
            <a:pPr marL="685800" marR="0" indent="0">
              <a:spcBef>
                <a:spcPts val="0"/>
              </a:spcBef>
              <a:spcAft>
                <a:spcPts val="0"/>
              </a:spcAft>
              <a:buNone/>
            </a:pPr>
            <a:r>
              <a:rPr lang="en-US" dirty="0">
                <a:effectLst/>
                <a:latin typeface="Calibri" panose="020F0502020204030204" pitchFamily="34" charset="0"/>
                <a:ea typeface="Calibri" panose="020F0502020204030204" pitchFamily="34" charset="0"/>
              </a:rPr>
              <a:t>How big do you think a fish is when it hatches from its egg?</a:t>
            </a:r>
          </a:p>
          <a:p>
            <a:pPr marL="0" indent="0">
              <a:buNone/>
              <a:defRPr/>
            </a:pPr>
            <a:endParaRPr lang="en-US" sz="1700" dirty="0"/>
          </a:p>
          <a:p>
            <a:pPr>
              <a:defRPr/>
            </a:pPr>
            <a:endParaRPr lang="en-US" sz="1700" dirty="0"/>
          </a:p>
          <a:p>
            <a:pPr>
              <a:defRPr/>
            </a:pPr>
            <a:endParaRPr lang="en-US" sz="1700" dirty="0"/>
          </a:p>
        </p:txBody>
      </p:sp>
    </p:spTree>
    <p:extLst>
      <p:ext uri="{BB962C8B-B14F-4D97-AF65-F5344CB8AC3E}">
        <p14:creationId xmlns:p14="http://schemas.microsoft.com/office/powerpoint/2010/main" val="80396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88" y="2971800"/>
            <a:ext cx="8229600" cy="1143000"/>
          </a:xfrm>
        </p:spPr>
        <p:txBody>
          <a:bodyPr>
            <a:normAutofit fontScale="90000"/>
          </a:bodyPr>
          <a:lstStyle/>
          <a:p>
            <a:r>
              <a:rPr lang="en-US" dirty="0"/>
              <a:t>Do you think fish will survive along these shorelines?</a:t>
            </a:r>
            <a:br>
              <a:rPr lang="en-US" dirty="0"/>
            </a:br>
            <a:br>
              <a:rPr lang="en-US" dirty="0"/>
            </a:br>
            <a:r>
              <a:rPr lang="en-US" dirty="0"/>
              <a:t>Why or why not?</a:t>
            </a:r>
            <a:br>
              <a:rPr lang="en-US" dirty="0"/>
            </a:br>
            <a:br>
              <a:rPr lang="en-US" dirty="0"/>
            </a:br>
            <a:endParaRPr lang="en-US" dirty="0"/>
          </a:p>
        </p:txBody>
      </p:sp>
    </p:spTree>
    <p:extLst>
      <p:ext uri="{BB962C8B-B14F-4D97-AF65-F5344CB8AC3E}">
        <p14:creationId xmlns:p14="http://schemas.microsoft.com/office/powerpoint/2010/main" val="2577644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92100" y="-317500"/>
            <a:ext cx="8114921" cy="2006600"/>
          </a:xfrm>
        </p:spPr>
        <p:txBody>
          <a:bodyPr/>
          <a:lstStyle/>
          <a:p>
            <a:pPr algn="l">
              <a:defRPr/>
            </a:pPr>
            <a:r>
              <a:rPr lang="en-US" altLang="en-US" sz="3000" dirty="0">
                <a:latin typeface="Arial" pitchFamily="34" charset="0"/>
                <a:cs typeface="Times New Roman" pitchFamily="18" charset="0"/>
              </a:rPr>
              <a:t>When houses are built close to the water trees are removed, leading to fewer fish hotels</a:t>
            </a:r>
            <a:endParaRPr lang="en-US" altLang="en-US" sz="1800" dirty="0">
              <a:latin typeface="Arial" pitchFamily="34" charset="0"/>
              <a:cs typeface="Times New Roman" pitchFamily="18" charset="0"/>
            </a:endParaRPr>
          </a:p>
        </p:txBody>
      </p:sp>
      <p:pic>
        <p:nvPicPr>
          <p:cNvPr id="40963" name="Picture 3" descr="house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0" y="1306515"/>
            <a:ext cx="9144000" cy="555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val Callout 3"/>
          <p:cNvSpPr/>
          <p:nvPr/>
        </p:nvSpPr>
        <p:spPr>
          <a:xfrm>
            <a:off x="533400" y="4267200"/>
            <a:ext cx="1676400" cy="1905000"/>
          </a:xfrm>
          <a:prstGeom prst="wedgeEllipseCallout">
            <a:avLst>
              <a:gd name="adj1" fmla="val 71591"/>
              <a:gd name="adj2" fmla="val 70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extLst>
      <p:ext uri="{BB962C8B-B14F-4D97-AF65-F5344CB8AC3E}">
        <p14:creationId xmlns:p14="http://schemas.microsoft.com/office/powerpoint/2010/main" val="3323309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9E8E-8E17-4AE0-A69F-6F427CC3C5D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89558F5-4A45-4C89-8A31-88DC32F2CC92}"/>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9E3F6804-EFC6-4B35-A869-5F41716732B1}"/>
              </a:ext>
            </a:extLst>
          </p:cNvPr>
          <p:cNvSpPr>
            <a:spLocks noGrp="1"/>
          </p:cNvSpPr>
          <p:nvPr>
            <p:ph type="clipArt" sz="half" idx="2"/>
          </p:nvPr>
        </p:nvSpPr>
        <p:spPr/>
      </p:sp>
      <p:pic>
        <p:nvPicPr>
          <p:cNvPr id="5126" name="Picture 6" descr="Summer at Bradford Beach">
            <a:extLst>
              <a:ext uri="{FF2B5EF4-FFF2-40B4-BE49-F238E27FC236}">
                <a16:creationId xmlns:a16="http://schemas.microsoft.com/office/drawing/2014/main" id="{FA857236-D274-4A19-B6D2-87DE9E234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93087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3">
            <a:extLst>
              <a:ext uri="{FF2B5EF4-FFF2-40B4-BE49-F238E27FC236}">
                <a16:creationId xmlns:a16="http://schemas.microsoft.com/office/drawing/2014/main" id="{034B6823-8715-48F1-9F6B-9422AF3FCE4A}"/>
              </a:ext>
            </a:extLst>
          </p:cNvPr>
          <p:cNvSpPr/>
          <p:nvPr/>
        </p:nvSpPr>
        <p:spPr>
          <a:xfrm>
            <a:off x="7271376" y="762000"/>
            <a:ext cx="1676400" cy="1905000"/>
          </a:xfrm>
          <a:prstGeom prst="wedgeEllipseCallout">
            <a:avLst>
              <a:gd name="adj1" fmla="val 18409"/>
              <a:gd name="adj2" fmla="val 81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extLst>
      <p:ext uri="{BB962C8B-B14F-4D97-AF65-F5344CB8AC3E}">
        <p14:creationId xmlns:p14="http://schemas.microsoft.com/office/powerpoint/2010/main" val="200260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F443241D-46F2-4555-B99B-E4244EFA5729}"/>
              </a:ext>
            </a:extLst>
          </p:cNvPr>
          <p:cNvSpPr>
            <a:spLocks noGrp="1" noChangeArrowheads="1"/>
          </p:cNvSpPr>
          <p:nvPr>
            <p:ph type="title"/>
          </p:nvPr>
        </p:nvSpPr>
        <p:spPr>
          <a:xfrm>
            <a:off x="685800" y="-76200"/>
            <a:ext cx="7772400" cy="1143000"/>
          </a:xfrm>
        </p:spPr>
        <p:txBody>
          <a:bodyPr/>
          <a:lstStyle/>
          <a:p>
            <a:pPr>
              <a:defRPr/>
            </a:pPr>
            <a:r>
              <a:rPr lang="en-US" altLang="en-US"/>
              <a:t>75 foot wide lots</a:t>
            </a:r>
          </a:p>
        </p:txBody>
      </p:sp>
      <p:pic>
        <p:nvPicPr>
          <p:cNvPr id="28675" name="Picture 3" descr="sims_redstrone">
            <a:extLst>
              <a:ext uri="{FF2B5EF4-FFF2-40B4-BE49-F238E27FC236}">
                <a16:creationId xmlns:a16="http://schemas.microsoft.com/office/drawing/2014/main" id="{FFFB2359-B6C7-4648-B49A-A419204F5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65" y="0"/>
            <a:ext cx="10412865"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a:extLst>
              <a:ext uri="{FF2B5EF4-FFF2-40B4-BE49-F238E27FC236}">
                <a16:creationId xmlns:a16="http://schemas.microsoft.com/office/drawing/2014/main" id="{F16890C2-940D-418E-8203-6D3C9F623F9B}"/>
              </a:ext>
            </a:extLst>
          </p:cNvPr>
          <p:cNvSpPr/>
          <p:nvPr/>
        </p:nvSpPr>
        <p:spPr>
          <a:xfrm>
            <a:off x="7254240" y="3912870"/>
            <a:ext cx="1676400" cy="1905000"/>
          </a:xfrm>
          <a:prstGeom prst="wedgeEllipseCallout">
            <a:avLst>
              <a:gd name="adj1" fmla="val -87954"/>
              <a:gd name="adj2" fmla="val 45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E6DD-EF76-4193-A85E-52E343656F7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0AA5C35-E598-4EA6-B91E-DEBC51105A28}"/>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8BE34B86-D195-4D1F-9D99-83225724A620}"/>
              </a:ext>
            </a:extLst>
          </p:cNvPr>
          <p:cNvSpPr>
            <a:spLocks noGrp="1"/>
          </p:cNvSpPr>
          <p:nvPr>
            <p:ph type="clipArt" sz="half" idx="2"/>
          </p:nvPr>
        </p:nvSpPr>
        <p:spPr/>
      </p:sp>
      <p:pic>
        <p:nvPicPr>
          <p:cNvPr id="7170" name="Picture 2" descr="LAKE CHIPPEWA CAMPGROUND | Lakeshore Camping in Hayward, Wisconsin">
            <a:extLst>
              <a:ext uri="{FF2B5EF4-FFF2-40B4-BE49-F238E27FC236}">
                <a16:creationId xmlns:a16="http://schemas.microsoft.com/office/drawing/2014/main" id="{584CC270-FECB-4E1A-BC80-F1C57518F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40" y="1097280"/>
            <a:ext cx="12435840" cy="4663440"/>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3">
            <a:extLst>
              <a:ext uri="{FF2B5EF4-FFF2-40B4-BE49-F238E27FC236}">
                <a16:creationId xmlns:a16="http://schemas.microsoft.com/office/drawing/2014/main" id="{67073B41-5366-40B8-AE47-705506BF3477}"/>
              </a:ext>
            </a:extLst>
          </p:cNvPr>
          <p:cNvSpPr/>
          <p:nvPr/>
        </p:nvSpPr>
        <p:spPr>
          <a:xfrm>
            <a:off x="156210" y="2804160"/>
            <a:ext cx="1676400" cy="1905000"/>
          </a:xfrm>
          <a:prstGeom prst="wedgeEllipseCallout">
            <a:avLst>
              <a:gd name="adj1" fmla="val 18409"/>
              <a:gd name="adj2" fmla="val 81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extLst>
      <p:ext uri="{BB962C8B-B14F-4D97-AF65-F5344CB8AC3E}">
        <p14:creationId xmlns:p14="http://schemas.microsoft.com/office/powerpoint/2010/main" val="296008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6" name="Online Image Placeholder 5">
            <a:extLst>
              <a:ext uri="{FF2B5EF4-FFF2-40B4-BE49-F238E27FC236}">
                <a16:creationId xmlns:a16="http://schemas.microsoft.com/office/drawing/2014/main" id="{1C4501A5-120B-459B-A2E7-3088B78A0738}"/>
              </a:ext>
            </a:extLst>
          </p:cNvPr>
          <p:cNvSpPr>
            <a:spLocks noGrp="1"/>
          </p:cNvSpPr>
          <p:nvPr>
            <p:ph type="clipArt" sz="half" idx="2"/>
          </p:nvPr>
        </p:nvSpPr>
        <p:spPr/>
      </p:sp>
      <p:pic>
        <p:nvPicPr>
          <p:cNvPr id="3074" name="Picture 2">
            <a:extLst>
              <a:ext uri="{FF2B5EF4-FFF2-40B4-BE49-F238E27FC236}">
                <a16:creationId xmlns:a16="http://schemas.microsoft.com/office/drawing/2014/main" id="{15A01FAD-4279-4E65-B5D0-0503EAF2F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36"/>
            <a:ext cx="9144000" cy="687767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3">
            <a:extLst>
              <a:ext uri="{FF2B5EF4-FFF2-40B4-BE49-F238E27FC236}">
                <a16:creationId xmlns:a16="http://schemas.microsoft.com/office/drawing/2014/main" id="{62F8CF90-E40F-438B-ACAC-E6F6D0AE332A}"/>
              </a:ext>
            </a:extLst>
          </p:cNvPr>
          <p:cNvSpPr/>
          <p:nvPr/>
        </p:nvSpPr>
        <p:spPr>
          <a:xfrm>
            <a:off x="7467600" y="2667000"/>
            <a:ext cx="1676400" cy="1905000"/>
          </a:xfrm>
          <a:prstGeom prst="wedgeEllipseCallout">
            <a:avLst>
              <a:gd name="adj1" fmla="val -53864"/>
              <a:gd name="adj2" fmla="val 771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Could you survive as a fish here?</a:t>
            </a:r>
          </a:p>
        </p:txBody>
      </p:sp>
    </p:spTree>
    <p:extLst>
      <p:ext uri="{BB962C8B-B14F-4D97-AF65-F5344CB8AC3E}">
        <p14:creationId xmlns:p14="http://schemas.microsoft.com/office/powerpoint/2010/main" val="3304915645"/>
      </p:ext>
    </p:extLst>
  </p:cSld>
  <p:clrMapOvr>
    <a:masterClrMapping/>
  </p:clrMapOvr>
</p:sld>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36E9AC86174642B20E835789D8A787" ma:contentTypeVersion="2" ma:contentTypeDescription="Create a new document." ma:contentTypeScope="" ma:versionID="a751f8a25f549853a4c224d05dcbccd3">
  <xsd:schema xmlns:xsd="http://www.w3.org/2001/XMLSchema" xmlns:xs="http://www.w3.org/2001/XMLSchema" xmlns:p="http://schemas.microsoft.com/office/2006/metadata/properties" xmlns:ns1="http://schemas.microsoft.com/sharepoint/v3" xmlns:ns2="beaf5f31-8cd1-41e4-a47a-7a8ecc96f470" targetNamespace="http://schemas.microsoft.com/office/2006/metadata/properties" ma:root="true" ma:fieldsID="5322d691205687339a375eabd466c221" ns1:_="" ns2:_="">
    <xsd:import namespace="http://schemas.microsoft.com/sharepoint/v3"/>
    <xsd:import namespace="beaf5f31-8cd1-41e4-a47a-7a8ecc96f47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af5f31-8cd1-41e4-a47a-7a8ecc96f4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3DB397F-8E2A-42F2-B6FE-3F0D27B3B0FA}"/>
</file>

<file path=customXml/itemProps2.xml><?xml version="1.0" encoding="utf-8"?>
<ds:datastoreItem xmlns:ds="http://schemas.openxmlformats.org/officeDocument/2006/customXml" ds:itemID="{53234534-EB63-4656-B6A2-8569B1039CBA}"/>
</file>

<file path=customXml/itemProps3.xml><?xml version="1.0" encoding="utf-8"?>
<ds:datastoreItem xmlns:ds="http://schemas.openxmlformats.org/officeDocument/2006/customXml" ds:itemID="{79899C08-C62A-4173-BD4E-2A47AEA99A67}"/>
</file>

<file path=docProps/app.xml><?xml version="1.0" encoding="utf-8"?>
<Properties xmlns="http://schemas.openxmlformats.org/officeDocument/2006/extended-properties" xmlns:vt="http://schemas.openxmlformats.org/officeDocument/2006/docPropsVTypes">
  <TotalTime>1221</TotalTime>
  <Words>1092</Words>
  <Application>Microsoft Office PowerPoint</Application>
  <PresentationFormat>On-screen Show (4:3)</PresentationFormat>
  <Paragraphs>74</Paragraphs>
  <Slides>15</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Arial</vt:lpstr>
      <vt:lpstr>Calibri</vt:lpstr>
      <vt:lpstr>Comic Sans MS</vt:lpstr>
      <vt:lpstr>Courier New</vt:lpstr>
      <vt:lpstr>Monotype Sorts</vt:lpstr>
      <vt:lpstr>Times New Roman</vt:lpstr>
      <vt:lpstr>1_Office Theme</vt:lpstr>
      <vt:lpstr>Worksheet</vt:lpstr>
      <vt:lpstr>Shorelines Activity to go with Fish Hotel       </vt:lpstr>
      <vt:lpstr>Looking for fish    </vt:lpstr>
      <vt:lpstr>PowerPoint Presentation</vt:lpstr>
      <vt:lpstr>Do you think fish will survive along these shorelines?  Why or why not?  </vt:lpstr>
      <vt:lpstr>When houses are built close to the water trees are removed, leading to fewer fish hotels</vt:lpstr>
      <vt:lpstr>PowerPoint Presentation</vt:lpstr>
      <vt:lpstr>75 foot wide lots</vt:lpstr>
      <vt:lpstr>PowerPoint Presentation</vt:lpstr>
      <vt:lpstr>PowerPoint Presentation</vt:lpstr>
      <vt:lpstr>PowerPoint Presentation</vt:lpstr>
      <vt:lpstr>PowerPoint Presentation</vt:lpstr>
      <vt:lpstr>PowerPoint Presentation</vt:lpstr>
      <vt:lpstr>Park shoreline</vt:lpstr>
      <vt:lpstr>Ways to help fish</vt:lpstr>
      <vt:lpstr>Study results from northern Wisconsin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results from northern Wisconsin</dc:title>
  <dc:creator>Markham, Lynn</dc:creator>
  <cp:lastModifiedBy>Markham, Lynn</cp:lastModifiedBy>
  <cp:revision>14</cp:revision>
  <dcterms:created xsi:type="dcterms:W3CDTF">2020-08-07T21:00:56Z</dcterms:created>
  <dcterms:modified xsi:type="dcterms:W3CDTF">2021-04-06T14:43:53Z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0x0101002C36E9AC86174642B20E835789D8A787</vt:lpwstr>
  </property>
</Properties>
</file>