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s/slide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36.xml" ContentType="application/vnd.openxmlformats-officedocument.presentationml.slideLayout+xml"/>
  <Override PartName="/ppt/slideLayouts/slideLayout34.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3.xml" ContentType="application/vnd.openxmlformats-officedocument.presentationml.slideLayout+xml"/>
  <Override PartName="/ppt/slideLayouts/slideLayout35.xml" ContentType="application/vnd.openxmlformats-officedocument.presentationml.slideLayout+xml"/>
  <Override PartName="/ppt/slideLayouts/slideLayout32.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8" r:id="rId2"/>
    <p:sldMasterId id="2147483701" r:id="rId3"/>
  </p:sldMasterIdLst>
  <p:notesMasterIdLst>
    <p:notesMasterId r:id="rId19"/>
  </p:notesMasterIdLst>
  <p:handoutMasterIdLst>
    <p:handoutMasterId r:id="rId20"/>
  </p:handoutMasterIdLst>
  <p:sldIdLst>
    <p:sldId id="257" r:id="rId4"/>
    <p:sldId id="258" r:id="rId5"/>
    <p:sldId id="259" r:id="rId6"/>
    <p:sldId id="260" r:id="rId7"/>
    <p:sldId id="261" r:id="rId8"/>
    <p:sldId id="272" r:id="rId9"/>
    <p:sldId id="273" r:id="rId10"/>
    <p:sldId id="264" r:id="rId11"/>
    <p:sldId id="265" r:id="rId12"/>
    <p:sldId id="266" r:id="rId13"/>
    <p:sldId id="267" r:id="rId14"/>
    <p:sldId id="268" r:id="rId15"/>
    <p:sldId id="269" r:id="rId16"/>
    <p:sldId id="270" r:id="rId17"/>
    <p:sldId id="271" r:id="rId18"/>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97" autoAdjust="0"/>
    <p:restoredTop sz="70685" autoAdjust="0"/>
  </p:normalViewPr>
  <p:slideViewPr>
    <p:cSldViewPr snapToGrid="0">
      <p:cViewPr varScale="1">
        <p:scale>
          <a:sx n="60" d="100"/>
          <a:sy n="60" d="100"/>
        </p:scale>
        <p:origin x="1435" y="43"/>
      </p:cViewPr>
      <p:guideLst/>
    </p:cSldViewPr>
  </p:slideViewPr>
  <p:notesTextViewPr>
    <p:cViewPr>
      <p:scale>
        <a:sx n="1" d="1"/>
        <a:sy n="1" d="1"/>
      </p:scale>
      <p:origin x="0" y="0"/>
    </p:cViewPr>
  </p:notesTextViewPr>
  <p:sorterViewPr>
    <p:cViewPr varScale="1">
      <p:scale>
        <a:sx n="100" d="100"/>
        <a:sy n="100" d="100"/>
      </p:scale>
      <p:origin x="0" y="-188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26B57ED5-C959-48E9-924D-519CC9DC19B5}" type="datetimeFigureOut">
              <a:rPr lang="en-US" smtClean="0"/>
              <a:t>10/17/2018</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0C97242F-09EC-4261-9429-FBFF1F170E0A}" type="slidenum">
              <a:rPr lang="en-US" smtClean="0"/>
              <a:t>‹#›</a:t>
            </a:fld>
            <a:endParaRPr lang="en-US"/>
          </a:p>
        </p:txBody>
      </p:sp>
    </p:spTree>
    <p:extLst>
      <p:ext uri="{BB962C8B-B14F-4D97-AF65-F5344CB8AC3E}">
        <p14:creationId xmlns:p14="http://schemas.microsoft.com/office/powerpoint/2010/main" val="1794840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7DFD99E6-1E3C-4789-A557-E5BA65B69DCD}" type="datetimeFigureOut">
              <a:rPr lang="en-US" smtClean="0"/>
              <a:t>10/17/2018</a:t>
            </a:fld>
            <a:endParaRPr lang="en-US"/>
          </a:p>
        </p:txBody>
      </p:sp>
      <p:sp>
        <p:nvSpPr>
          <p:cNvPr id="4" name="Slide Image Placeholder 3"/>
          <p:cNvSpPr>
            <a:spLocks noGrp="1" noRot="1" noChangeAspect="1"/>
          </p:cNvSpPr>
          <p:nvPr>
            <p:ph type="sldImg" idx="2"/>
          </p:nvPr>
        </p:nvSpPr>
        <p:spPr>
          <a:xfrm>
            <a:off x="13382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50D5CB6-7BDE-44A0-B8BC-6F5E7D72A42E}" type="slidenum">
              <a:rPr lang="en-US" smtClean="0"/>
              <a:t>‹#›</a:t>
            </a:fld>
            <a:endParaRPr lang="en-US"/>
          </a:p>
        </p:txBody>
      </p:sp>
    </p:spTree>
    <p:extLst>
      <p:ext uri="{BB962C8B-B14F-4D97-AF65-F5344CB8AC3E}">
        <p14:creationId xmlns:p14="http://schemas.microsoft.com/office/powerpoint/2010/main" val="352046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9F887A67-4630-4C21-95E7-96418D16A1BB}" type="slidenum">
              <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1</a:t>
            </a:fld>
            <a:endParaRPr kumimoji="0" lang="en-US" altLang="en-US" sz="1200" b="0" i="0" u="none" strike="noStrike" kern="1200" cap="none" spc="0" normalizeH="0" baseline="0" noProof="0" smtClean="0">
              <a:ln>
                <a:noFill/>
              </a:ln>
              <a:solidFill>
                <a:srgbClr val="000000"/>
              </a:solidFill>
              <a:effectLst/>
              <a:uLnTx/>
              <a:uFillTx/>
              <a:latin typeface="Arial" charset="0"/>
              <a:ea typeface="+mn-ea"/>
              <a:cs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xfrm>
            <a:off x="914400" y="4416425"/>
            <a:ext cx="502920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CN" b="1" smtClean="0">
                <a:solidFill>
                  <a:schemeClr val="tx2"/>
                </a:solidFill>
                <a:latin typeface="Univers" pitchFamily="34" charset="0"/>
              </a:rPr>
              <a:t>Variance transfers with property</a:t>
            </a:r>
          </a:p>
          <a:p>
            <a:pPr eaLnBrk="1" hangingPunct="1"/>
            <a:r>
              <a:rPr lang="en-US" altLang="zh-CN" smtClean="0">
                <a:solidFill>
                  <a:schemeClr val="tx2"/>
                </a:solidFill>
                <a:latin typeface="Univers" pitchFamily="34" charset="0"/>
              </a:rPr>
              <a:t>Because a property rather than its owner may qualify for a variance (unique property limitations test), a variance transfers with the property to subsequent owners.</a:t>
            </a:r>
            <a:r>
              <a:rPr lang="en-US" altLang="zh-CN" u="sng" smtClean="0">
                <a:solidFill>
                  <a:srgbClr val="800080"/>
                </a:solidFill>
                <a:latin typeface="Univers" pitchFamily="34" charset="0"/>
              </a:rPr>
              <a:t>[i]</a:t>
            </a:r>
            <a:r>
              <a:rPr lang="en-US" altLang="zh-CN" i="1" smtClean="0">
                <a:solidFill>
                  <a:schemeClr val="tx2"/>
                </a:solidFill>
                <a:latin typeface="Univers" pitchFamily="34" charset="0"/>
              </a:rPr>
              <a:t> </a:t>
            </a:r>
            <a:endParaRPr lang="en-US" altLang="zh-CN" smtClean="0">
              <a:solidFill>
                <a:schemeClr val="tx2"/>
              </a:solidFill>
              <a:latin typeface="Univers" pitchFamily="34" charset="0"/>
            </a:endParaRPr>
          </a:p>
          <a:p>
            <a:pPr eaLnBrk="1" hangingPunct="1"/>
            <a:r>
              <a:rPr lang="en-US" altLang="zh-CN" smtClean="0">
                <a:solidFill>
                  <a:schemeClr val="tx2"/>
                </a:solidFill>
                <a:latin typeface="Comic Sans MS" pitchFamily="66" charset="0"/>
              </a:rPr>
              <a:t/>
            </a:r>
            <a:br>
              <a:rPr lang="en-US" altLang="zh-CN" smtClean="0">
                <a:solidFill>
                  <a:schemeClr val="tx2"/>
                </a:solidFill>
                <a:latin typeface="Comic Sans MS" pitchFamily="66" charset="0"/>
              </a:rPr>
            </a:br>
            <a:r>
              <a:rPr lang="en-US" altLang="zh-CN" u="sng" smtClean="0">
                <a:solidFill>
                  <a:srgbClr val="800080"/>
                </a:solidFill>
                <a:latin typeface="Univers" pitchFamily="34" charset="0"/>
              </a:rPr>
              <a:t>[i]</a:t>
            </a:r>
            <a:r>
              <a:rPr lang="en-US" altLang="zh-CN" smtClean="0">
                <a:solidFill>
                  <a:schemeClr val="tx2"/>
                </a:solidFill>
                <a:latin typeface="Univers" pitchFamily="34" charset="0"/>
              </a:rPr>
              <a:t> </a:t>
            </a:r>
            <a:r>
              <a:rPr lang="en-US" altLang="zh-CN" i="1" smtClean="0">
                <a:solidFill>
                  <a:schemeClr val="tx2"/>
                </a:solidFill>
                <a:latin typeface="Univers" pitchFamily="34" charset="0"/>
              </a:rPr>
              <a:t>Goldberg v. City of Milwaukee Bd. of Zoning App.</a:t>
            </a:r>
            <a:r>
              <a:rPr lang="en-US" altLang="zh-CN" smtClean="0">
                <a:solidFill>
                  <a:schemeClr val="tx2"/>
                </a:solidFill>
                <a:latin typeface="Univers" pitchFamily="34" charset="0"/>
              </a:rPr>
              <a:t>, 115 Wis. 2d 517, 523-24, 340 N.W. 2d 458 (Ct. App. 1983)</a:t>
            </a:r>
          </a:p>
          <a:p>
            <a:pPr eaLnBrk="1" hangingPunct="1"/>
            <a:r>
              <a:rPr lang="en-US" altLang="en-US" smtClean="0"/>
              <a:t>-------------------------------------------------------------------------------------------------------</a:t>
            </a:r>
          </a:p>
          <a:p>
            <a:pPr eaLnBrk="1" hangingPunct="1"/>
            <a:r>
              <a:rPr lang="en-US" altLang="zh-CN" b="1" smtClean="0">
                <a:solidFill>
                  <a:schemeClr val="tx2"/>
                </a:solidFill>
                <a:latin typeface="Comic Sans MS" pitchFamily="66" charset="0"/>
              </a:rPr>
              <a:t>Nonconformity:</a:t>
            </a:r>
            <a:r>
              <a:rPr lang="en-US" altLang="zh-CN" smtClean="0">
                <a:solidFill>
                  <a:schemeClr val="tx2"/>
                </a:solidFill>
                <a:latin typeface="Comic Sans MS" pitchFamily="66" charset="0"/>
              </a:rPr>
              <a:t>  To be nonconforming a structure must be legally constructed and predate the standard with which it does not comply. Nonconforming structure provisions should not be applied to structures granted variances (e.g. 50% rule and variations).</a:t>
            </a:r>
          </a:p>
          <a:p>
            <a:pPr eaLnBrk="1" hangingPunct="1"/>
            <a:r>
              <a:rPr lang="en-US" altLang="zh-CN" b="1" smtClean="0">
                <a:latin typeface="Comic Sans MS" pitchFamily="66" charset="0"/>
              </a:rPr>
              <a:t>Transfer:</a:t>
            </a:r>
            <a:r>
              <a:rPr lang="en-US" altLang="zh-CN" i="1" smtClean="0">
                <a:latin typeface="Comic Sans MS" pitchFamily="66" charset="0"/>
              </a:rPr>
              <a:t>  </a:t>
            </a:r>
            <a:r>
              <a:rPr lang="en-US" altLang="zh-CN" smtClean="0">
                <a:latin typeface="Comic Sans MS" pitchFamily="66" charset="0"/>
              </a:rPr>
              <a:t>A </a:t>
            </a:r>
            <a:r>
              <a:rPr lang="en-US" altLang="zh-CN" smtClean="0">
                <a:solidFill>
                  <a:schemeClr val="tx2"/>
                </a:solidFill>
                <a:latin typeface="Comic Sans MS" pitchFamily="66" charset="0"/>
              </a:rPr>
              <a:t>variance transfers with a property</a:t>
            </a:r>
            <a:r>
              <a:rPr lang="en-US" altLang="zh-CN" smtClean="0">
                <a:latin typeface="Comic Sans MS" pitchFamily="66" charset="0"/>
              </a:rPr>
              <a:t> to subsequent owners because, under the unique property limitations test, a property rather than its owner may qualify for a variance.</a:t>
            </a:r>
            <a:endParaRPr lang="en-US" altLang="en-US" smtClean="0">
              <a:latin typeface="Comic Sans MS" pitchFamily="66" charset="0"/>
            </a:endParaRPr>
          </a:p>
        </p:txBody>
      </p:sp>
    </p:spTree>
    <p:extLst>
      <p:ext uri="{BB962C8B-B14F-4D97-AF65-F5344CB8AC3E}">
        <p14:creationId xmlns:p14="http://schemas.microsoft.com/office/powerpoint/2010/main" val="3403383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2472" eaLnBrk="0" hangingPunct="0">
              <a:spcBef>
                <a:spcPct val="30000"/>
              </a:spcBef>
              <a:defRPr sz="1100">
                <a:solidFill>
                  <a:schemeClr val="tx1"/>
                </a:solidFill>
                <a:latin typeface="Arial" pitchFamily="34" charset="0"/>
              </a:defRPr>
            </a:lvl1pPr>
            <a:lvl2pPr marL="693747" indent="-267288" defTabSz="902472" eaLnBrk="0" hangingPunct="0">
              <a:spcBef>
                <a:spcPct val="30000"/>
              </a:spcBef>
              <a:defRPr sz="1100">
                <a:solidFill>
                  <a:schemeClr val="tx1"/>
                </a:solidFill>
                <a:latin typeface="Arial" pitchFamily="34" charset="0"/>
              </a:defRPr>
            </a:lvl2pPr>
            <a:lvl3pPr marL="1070653" indent="-213230" defTabSz="902472" eaLnBrk="0" hangingPunct="0">
              <a:spcBef>
                <a:spcPct val="30000"/>
              </a:spcBef>
              <a:defRPr sz="1100">
                <a:solidFill>
                  <a:schemeClr val="tx1"/>
                </a:solidFill>
                <a:latin typeface="Arial" pitchFamily="34" charset="0"/>
              </a:defRPr>
            </a:lvl3pPr>
            <a:lvl4pPr marL="1497112" indent="-213230" defTabSz="902472" eaLnBrk="0" hangingPunct="0">
              <a:spcBef>
                <a:spcPct val="30000"/>
              </a:spcBef>
              <a:defRPr sz="1100">
                <a:solidFill>
                  <a:schemeClr val="tx1"/>
                </a:solidFill>
                <a:latin typeface="Arial" pitchFamily="34" charset="0"/>
              </a:defRPr>
            </a:lvl4pPr>
            <a:lvl5pPr marL="1925072" indent="-213230" defTabSz="902472" eaLnBrk="0" hangingPunct="0">
              <a:spcBef>
                <a:spcPct val="30000"/>
              </a:spcBef>
              <a:defRPr sz="1100">
                <a:solidFill>
                  <a:schemeClr val="tx1"/>
                </a:solidFill>
                <a:latin typeface="Arial" pitchFamily="34" charset="0"/>
              </a:defRPr>
            </a:lvl5pPr>
            <a:lvl6pPr marL="2357538" indent="-213230" defTabSz="902472" eaLnBrk="0" fontAlgn="base" hangingPunct="0">
              <a:spcBef>
                <a:spcPct val="30000"/>
              </a:spcBef>
              <a:spcAft>
                <a:spcPct val="0"/>
              </a:spcAft>
              <a:defRPr sz="1100">
                <a:solidFill>
                  <a:schemeClr val="tx1"/>
                </a:solidFill>
                <a:latin typeface="Arial" pitchFamily="34" charset="0"/>
              </a:defRPr>
            </a:lvl6pPr>
            <a:lvl7pPr marL="2790003" indent="-213230" defTabSz="902472" eaLnBrk="0" fontAlgn="base" hangingPunct="0">
              <a:spcBef>
                <a:spcPct val="30000"/>
              </a:spcBef>
              <a:spcAft>
                <a:spcPct val="0"/>
              </a:spcAft>
              <a:defRPr sz="1100">
                <a:solidFill>
                  <a:schemeClr val="tx1"/>
                </a:solidFill>
                <a:latin typeface="Arial" pitchFamily="34" charset="0"/>
              </a:defRPr>
            </a:lvl7pPr>
            <a:lvl8pPr marL="3222468" indent="-213230" defTabSz="902472" eaLnBrk="0" fontAlgn="base" hangingPunct="0">
              <a:spcBef>
                <a:spcPct val="30000"/>
              </a:spcBef>
              <a:spcAft>
                <a:spcPct val="0"/>
              </a:spcAft>
              <a:defRPr sz="1100">
                <a:solidFill>
                  <a:schemeClr val="tx1"/>
                </a:solidFill>
                <a:latin typeface="Arial" pitchFamily="34" charset="0"/>
              </a:defRPr>
            </a:lvl8pPr>
            <a:lvl9pPr marL="3654934" indent="-213230" defTabSz="902472" eaLnBrk="0" fontAlgn="base" hangingPunct="0">
              <a:spcBef>
                <a:spcPct val="30000"/>
              </a:spcBef>
              <a:spcAft>
                <a:spcPct val="0"/>
              </a:spcAft>
              <a:defRPr sz="1100">
                <a:solidFill>
                  <a:schemeClr val="tx1"/>
                </a:solidFill>
                <a:latin typeface="Arial" pitchFamily="34" charset="0"/>
              </a:defRPr>
            </a:lvl9pPr>
          </a:lstStyle>
          <a:p>
            <a:pPr marL="0" marR="0" lvl="0" indent="0" algn="r" defTabSz="902472" rtl="0" eaLnBrk="1" fontAlgn="auto" latinLnBrk="0" hangingPunct="1">
              <a:lnSpc>
                <a:spcPct val="100000"/>
              </a:lnSpc>
              <a:spcBef>
                <a:spcPct val="0"/>
              </a:spcBef>
              <a:spcAft>
                <a:spcPts val="0"/>
              </a:spcAft>
              <a:buClrTx/>
              <a:buSzTx/>
              <a:buFontTx/>
              <a:buNone/>
              <a:tabLst/>
              <a:defRPr/>
            </a:pPr>
            <a:fld id="{40CB6A0C-7261-411B-A678-1DAA30344D61}" type="slidenum">
              <a:rPr kumimoji="0" lang="en-US" alt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02472" rtl="0" eaLnBrk="1" fontAlgn="auto" latinLnBrk="0" hangingPunct="1">
                <a:lnSpc>
                  <a:spcPct val="100000"/>
                </a:lnSpc>
                <a:spcBef>
                  <a:spcPct val="0"/>
                </a:spcBef>
                <a:spcAft>
                  <a:spcPts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cs typeface="Arial" pitchFamily="34" charset="0"/>
              </a:rPr>
              <a:t>To get counties with no standards higher than state standards, I combined maps.</a:t>
            </a:r>
          </a:p>
          <a:p>
            <a:r>
              <a:rPr lang="en-US" altLang="en-US" smtClean="0">
                <a:cs typeface="Arial" pitchFamily="34" charset="0"/>
              </a:rPr>
              <a:t>For counties that had no standards stricter than the state minimums, I counted 17 counties=24%. The counties were:</a:t>
            </a:r>
          </a:p>
          <a:p>
            <a:r>
              <a:rPr lang="en-US" altLang="en-US" smtClean="0">
                <a:cs typeface="Arial" pitchFamily="34" charset="0"/>
              </a:rPr>
              <a:t>Polk</a:t>
            </a:r>
          </a:p>
          <a:p>
            <a:r>
              <a:rPr lang="en-US" altLang="en-US" smtClean="0">
                <a:cs typeface="Arial" pitchFamily="34" charset="0"/>
              </a:rPr>
              <a:t>Dunn</a:t>
            </a:r>
          </a:p>
          <a:p>
            <a:r>
              <a:rPr lang="en-US" altLang="en-US" smtClean="0">
                <a:cs typeface="Arial" pitchFamily="34" charset="0"/>
              </a:rPr>
              <a:t>Pepin</a:t>
            </a:r>
          </a:p>
          <a:p>
            <a:r>
              <a:rPr lang="en-US" altLang="en-US" smtClean="0">
                <a:cs typeface="Arial" pitchFamily="34" charset="0"/>
              </a:rPr>
              <a:t>Buffalo</a:t>
            </a:r>
          </a:p>
          <a:p>
            <a:r>
              <a:rPr lang="en-US" altLang="en-US" smtClean="0">
                <a:cs typeface="Arial" pitchFamily="34" charset="0"/>
              </a:rPr>
              <a:t>Taylor</a:t>
            </a:r>
          </a:p>
          <a:p>
            <a:r>
              <a:rPr lang="en-US" altLang="en-US" smtClean="0">
                <a:cs typeface="Arial" pitchFamily="34" charset="0"/>
              </a:rPr>
              <a:t>Clark</a:t>
            </a:r>
          </a:p>
          <a:p>
            <a:r>
              <a:rPr lang="en-US" altLang="en-US" smtClean="0">
                <a:cs typeface="Arial" pitchFamily="34" charset="0"/>
              </a:rPr>
              <a:t>Wood</a:t>
            </a:r>
          </a:p>
          <a:p>
            <a:r>
              <a:rPr lang="en-US" altLang="en-US" smtClean="0">
                <a:cs typeface="Arial" pitchFamily="34" charset="0"/>
              </a:rPr>
              <a:t>Adams</a:t>
            </a:r>
          </a:p>
          <a:p>
            <a:r>
              <a:rPr lang="en-US" altLang="en-US" smtClean="0">
                <a:cs typeface="Arial" pitchFamily="34" charset="0"/>
              </a:rPr>
              <a:t>Green Lake</a:t>
            </a:r>
          </a:p>
          <a:p>
            <a:r>
              <a:rPr lang="en-US" altLang="en-US" smtClean="0">
                <a:cs typeface="Arial" pitchFamily="34" charset="0"/>
              </a:rPr>
              <a:t>Columbia</a:t>
            </a:r>
          </a:p>
          <a:p>
            <a:r>
              <a:rPr lang="en-US" altLang="en-US" smtClean="0">
                <a:cs typeface="Arial" pitchFamily="34" charset="0"/>
              </a:rPr>
              <a:t>Fond du Lac</a:t>
            </a:r>
          </a:p>
          <a:p>
            <a:r>
              <a:rPr lang="en-US" altLang="en-US" smtClean="0">
                <a:cs typeface="Arial" pitchFamily="34" charset="0"/>
              </a:rPr>
              <a:t>Washington</a:t>
            </a:r>
          </a:p>
          <a:p>
            <a:r>
              <a:rPr lang="en-US" altLang="en-US" smtClean="0">
                <a:cs typeface="Arial" pitchFamily="34" charset="0"/>
              </a:rPr>
              <a:t>Green</a:t>
            </a:r>
          </a:p>
          <a:p>
            <a:r>
              <a:rPr lang="en-US" altLang="en-US" smtClean="0">
                <a:cs typeface="Arial" pitchFamily="34" charset="0"/>
              </a:rPr>
              <a:t>Vernon</a:t>
            </a:r>
          </a:p>
          <a:p>
            <a:r>
              <a:rPr lang="en-US" altLang="en-US" smtClean="0">
                <a:cs typeface="Arial" pitchFamily="34" charset="0"/>
              </a:rPr>
              <a:t>Crawford</a:t>
            </a:r>
          </a:p>
          <a:p>
            <a:r>
              <a:rPr lang="en-US" altLang="en-US" smtClean="0">
                <a:cs typeface="Arial" pitchFamily="34" charset="0"/>
              </a:rPr>
              <a:t>Richland</a:t>
            </a:r>
          </a:p>
          <a:p>
            <a:r>
              <a:rPr lang="en-US" altLang="en-US" smtClean="0">
                <a:cs typeface="Arial" pitchFamily="34" charset="0"/>
              </a:rPr>
              <a:t>Grant</a:t>
            </a:r>
          </a:p>
          <a:p>
            <a:pPr eaLnBrk="1" hangingPunct="1"/>
            <a:endParaRPr lang="en-US" altLang="en-US" smtClean="0">
              <a:cs typeface="Arial" pitchFamily="34" charset="0"/>
            </a:endParaRPr>
          </a:p>
        </p:txBody>
      </p:sp>
    </p:spTree>
    <p:extLst>
      <p:ext uri="{BB962C8B-B14F-4D97-AF65-F5344CB8AC3E}">
        <p14:creationId xmlns:p14="http://schemas.microsoft.com/office/powerpoint/2010/main" val="2244930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28663" indent="-279400" defTabSz="931863">
              <a:spcBef>
                <a:spcPct val="30000"/>
              </a:spcBef>
              <a:defRPr sz="1200">
                <a:solidFill>
                  <a:schemeClr val="tx1"/>
                </a:solidFill>
                <a:latin typeface="Arial" panose="020B0604020202020204" pitchFamily="34" charset="0"/>
                <a:cs typeface="Arial" panose="020B0604020202020204" pitchFamily="34" charset="0"/>
              </a:defRPr>
            </a:lvl2pPr>
            <a:lvl3pPr marL="1120775" indent="-223838" defTabSz="931863">
              <a:spcBef>
                <a:spcPct val="30000"/>
              </a:spcBef>
              <a:defRPr sz="1200">
                <a:solidFill>
                  <a:schemeClr val="tx1"/>
                </a:solidFill>
                <a:latin typeface="Arial" panose="020B0604020202020204" pitchFamily="34" charset="0"/>
                <a:cs typeface="Arial" panose="020B0604020202020204" pitchFamily="34" charset="0"/>
              </a:defRPr>
            </a:lvl3pPr>
            <a:lvl4pPr marL="1570038" indent="-223838" defTabSz="931863">
              <a:spcBef>
                <a:spcPct val="30000"/>
              </a:spcBef>
              <a:defRPr sz="1200">
                <a:solidFill>
                  <a:schemeClr val="tx1"/>
                </a:solidFill>
                <a:latin typeface="Arial" panose="020B0604020202020204" pitchFamily="34" charset="0"/>
                <a:cs typeface="Arial" panose="020B0604020202020204" pitchFamily="34" charset="0"/>
              </a:defRPr>
            </a:lvl4pPr>
            <a:lvl5pPr marL="2017713" indent="-223838" defTabSz="931863">
              <a:spcBef>
                <a:spcPct val="30000"/>
              </a:spcBef>
              <a:defRPr sz="1200">
                <a:solidFill>
                  <a:schemeClr val="tx1"/>
                </a:solidFill>
                <a:latin typeface="Arial" panose="020B0604020202020204" pitchFamily="34" charset="0"/>
                <a:cs typeface="Arial" panose="020B0604020202020204" pitchFamily="34" charset="0"/>
              </a:defRPr>
            </a:lvl5pPr>
            <a:lvl6pPr marL="2474913" indent="-223838"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32113" indent="-223838"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389313" indent="-223838"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46513" indent="-223838"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0F97AAEF-4543-422F-8F4D-9C8986306B1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6083" name="Rectangle 2"/>
          <p:cNvSpPr>
            <a:spLocks noGrp="1" noRot="1" noChangeAspect="1" noChangeArrowheads="1" noTextEdit="1"/>
          </p:cNvSpPr>
          <p:nvPr>
            <p:ph type="sldImg"/>
          </p:nvPr>
        </p:nvSpPr>
        <p:spPr>
          <a:xfrm>
            <a:off x="1073150" y="704850"/>
            <a:ext cx="4708525" cy="3532188"/>
          </a:xfrm>
          <a:ln/>
        </p:spPr>
      </p:sp>
      <p:sp>
        <p:nvSpPr>
          <p:cNvPr id="46084" name="Rectangle 3"/>
          <p:cNvSpPr>
            <a:spLocks noGrp="1" noChangeArrowheads="1"/>
          </p:cNvSpPr>
          <p:nvPr>
            <p:ph type="body" idx="1"/>
          </p:nvPr>
        </p:nvSpPr>
        <p:spPr>
          <a:xfrm>
            <a:off x="914400" y="4488419"/>
            <a:ext cx="5029200" cy="425439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Arial" panose="020B0604020202020204" pitchFamily="34" charset="0"/>
                <a:cs typeface="Arial" panose="020B0604020202020204" pitchFamily="34" charset="0"/>
              </a:rPr>
              <a:t>Impervious surfaces are hard, manmade surfaces such as rooftops, driveways, roads, parking areas and patios.</a:t>
            </a:r>
          </a:p>
          <a:p>
            <a:pPr eaLnBrk="1" hangingPunct="1"/>
            <a:endParaRPr lang="en-US" altLang="en-US" i="1" smtClean="0">
              <a:latin typeface="Arial" panose="020B0604020202020204" pitchFamily="34" charset="0"/>
              <a:cs typeface="Arial" panose="020B0604020202020204" pitchFamily="34" charset="0"/>
            </a:endParaRPr>
          </a:p>
          <a:p>
            <a:pPr eaLnBrk="1" hangingPunct="1"/>
            <a:r>
              <a:rPr lang="en-US" altLang="en-US" smtClean="0">
                <a:latin typeface="Arial" panose="020B0604020202020204" pitchFamily="34" charset="0"/>
                <a:cs typeface="Arial" panose="020B0604020202020204" pitchFamily="34" charset="0"/>
              </a:rPr>
              <a:t>With hard surfaces, rain and melting snow can no longer soak into the ground, which increases the amount water that runs off the land carrying pollutants to lakes and streams. Impervious surfaces also decrease the amount of rain and snow that becomes groundwater, which reduces the cool water entering lakes and streams during dry periods.</a:t>
            </a:r>
          </a:p>
        </p:txBody>
      </p:sp>
    </p:spTree>
    <p:extLst>
      <p:ext uri="{BB962C8B-B14F-4D97-AF65-F5344CB8AC3E}">
        <p14:creationId xmlns:p14="http://schemas.microsoft.com/office/powerpoint/2010/main" val="72591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ChangeArrowheads="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Arial" panose="020B0604020202020204" pitchFamily="34" charset="0"/>
                <a:cs typeface="Arial" panose="020B0604020202020204" pitchFamily="34" charset="0"/>
              </a:rPr>
              <a:t>Now let’s talk about why more impervious surface results in fewer fish.</a:t>
            </a: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Impervious surfaces cause rain and snow to run off rather than soak into the ground and become our groundwater. Greater runoff from impervious surfaces lead to larger and more frequent floods during wet periods. The flip side is because the water runs off during storms, it doesn’t soak into the ground. This leads to lower stream flows and warmer water temperatures during dry periods, which is hard on fish.</a:t>
            </a: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Notes: Left photo from Boscobel, WI, June 2013.. Right photo from Root River, WI</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31863">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31863">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31863">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31863">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94960518-165F-42E9-AF13-13C2A269C5D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644178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As you know, a paved parking lot can get pretty hot on a summer day. When water runs off hot pavement or shingles it makes the water in lakes and streams hotter for the fish</a:t>
            </a:r>
          </a:p>
          <a:p>
            <a:endParaRPr lang="en-US" altLang="en-US" smtClean="0"/>
          </a:p>
          <a:p>
            <a:r>
              <a:rPr lang="en-US" altLang="en-US" smtClean="0"/>
              <a:t>Runoff from impervious surfaces carries more nutrients from soil and fertilizers into our waters. This results in less oxygen in the water, which fish need to survive. </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260280A6-40D6-45A7-ABD9-D954E8C341E2}"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1289742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Note: Smallmouth bass are </a:t>
            </a:r>
            <a:r>
              <a:rPr lang="en-US" altLang="en-US" dirty="0" err="1" smtClean="0"/>
              <a:t>centrarchids</a:t>
            </a:r>
            <a:r>
              <a:rPr lang="en-US" altLang="en-US" dirty="0" smtClean="0"/>
              <a:t> and do maintain their nests, so are less affected by sedimentation.</a:t>
            </a:r>
          </a:p>
        </p:txBody>
      </p:sp>
      <p:sp>
        <p:nvSpPr>
          <p:cNvPr id="1290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cs typeface="Arial" charset="0"/>
              </a:defRPr>
            </a:lvl1pPr>
            <a:lvl2pPr marL="742950" indent="-285750" eaLnBrk="0" hangingPunct="0">
              <a:spcBef>
                <a:spcPct val="30000"/>
              </a:spcBef>
              <a:defRPr sz="1200">
                <a:solidFill>
                  <a:schemeClr val="tx1"/>
                </a:solidFill>
                <a:latin typeface="Arial" charset="0"/>
                <a:cs typeface="Arial" charset="0"/>
              </a:defRPr>
            </a:lvl2pPr>
            <a:lvl3pPr marL="1143000" indent="-228600" eaLnBrk="0" hangingPunct="0">
              <a:spcBef>
                <a:spcPct val="30000"/>
              </a:spcBef>
              <a:defRPr sz="1200">
                <a:solidFill>
                  <a:schemeClr val="tx1"/>
                </a:solidFill>
                <a:latin typeface="Arial" charset="0"/>
                <a:cs typeface="Arial" charset="0"/>
              </a:defRPr>
            </a:lvl3pPr>
            <a:lvl4pPr marL="1600200" indent="-228600" eaLnBrk="0" hangingPunct="0">
              <a:spcBef>
                <a:spcPct val="30000"/>
              </a:spcBef>
              <a:defRPr sz="1200">
                <a:solidFill>
                  <a:schemeClr val="tx1"/>
                </a:solidFill>
                <a:latin typeface="Arial" charset="0"/>
                <a:cs typeface="Arial" charset="0"/>
              </a:defRPr>
            </a:lvl4pPr>
            <a:lvl5pPr marL="2057400" indent="-228600" eaLnBrk="0" hangingPunct="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8096A8BF-2DA3-44F2-9079-1D6EE4E7DF05}" type="slidenum">
              <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auto" latinLnBrk="0" hangingPunct="1">
                <a:lnSpc>
                  <a:spcPct val="100000"/>
                </a:lnSpc>
                <a:spcBef>
                  <a:spcPct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Tree>
    <p:extLst>
      <p:ext uri="{BB962C8B-B14F-4D97-AF65-F5344CB8AC3E}">
        <p14:creationId xmlns:p14="http://schemas.microsoft.com/office/powerpoint/2010/main" val="2318100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1225">
              <a:spcBef>
                <a:spcPct val="30000"/>
              </a:spcBef>
              <a:defRPr sz="1200">
                <a:solidFill>
                  <a:schemeClr val="tx1"/>
                </a:solidFill>
                <a:latin typeface="Times New Roman" panose="02020603050405020304" pitchFamily="18" charset="0"/>
                <a:cs typeface="Arial" panose="020B0604020202020204" pitchFamily="34" charset="0"/>
              </a:defRPr>
            </a:lvl1pPr>
            <a:lvl2pPr marL="701675" indent="-269875" defTabSz="911225">
              <a:spcBef>
                <a:spcPct val="30000"/>
              </a:spcBef>
              <a:defRPr sz="1200">
                <a:solidFill>
                  <a:schemeClr val="tx1"/>
                </a:solidFill>
                <a:latin typeface="Times New Roman" panose="02020603050405020304" pitchFamily="18" charset="0"/>
                <a:cs typeface="Arial" panose="020B0604020202020204" pitchFamily="34" charset="0"/>
              </a:defRPr>
            </a:lvl2pPr>
            <a:lvl3pPr marL="1081088" indent="-215900" defTabSz="911225">
              <a:spcBef>
                <a:spcPct val="30000"/>
              </a:spcBef>
              <a:defRPr sz="1200">
                <a:solidFill>
                  <a:schemeClr val="tx1"/>
                </a:solidFill>
                <a:latin typeface="Times New Roman" panose="02020603050405020304" pitchFamily="18" charset="0"/>
                <a:cs typeface="Arial" panose="020B0604020202020204" pitchFamily="34" charset="0"/>
              </a:defRPr>
            </a:lvl3pPr>
            <a:lvl4pPr marL="1512888" indent="-215900" defTabSz="911225">
              <a:spcBef>
                <a:spcPct val="30000"/>
              </a:spcBef>
              <a:defRPr sz="1200">
                <a:solidFill>
                  <a:schemeClr val="tx1"/>
                </a:solidFill>
                <a:latin typeface="Times New Roman" panose="02020603050405020304" pitchFamily="18" charset="0"/>
                <a:cs typeface="Arial" panose="020B0604020202020204" pitchFamily="34" charset="0"/>
              </a:defRPr>
            </a:lvl4pPr>
            <a:lvl5pPr marL="1944688" indent="-215900" defTabSz="911225">
              <a:spcBef>
                <a:spcPct val="30000"/>
              </a:spcBef>
              <a:defRPr sz="1200">
                <a:solidFill>
                  <a:schemeClr val="tx1"/>
                </a:solidFill>
                <a:latin typeface="Times New Roman" panose="02020603050405020304" pitchFamily="18" charset="0"/>
                <a:cs typeface="Arial" panose="020B0604020202020204" pitchFamily="34" charset="0"/>
              </a:defRPr>
            </a:lvl5pPr>
            <a:lvl6pPr marL="2401888" indent="-215900" defTabSz="9112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6pPr>
            <a:lvl7pPr marL="2859088" indent="-215900" defTabSz="9112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7pPr>
            <a:lvl8pPr marL="3316288" indent="-215900" defTabSz="9112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8pPr>
            <a:lvl9pPr marL="3773488" indent="-215900" defTabSz="911225" eaLnBrk="0" fontAlgn="base" hangingPunct="0">
              <a:spcBef>
                <a:spcPct val="30000"/>
              </a:spcBef>
              <a:spcAft>
                <a:spcPct val="0"/>
              </a:spcAft>
              <a:defRPr sz="1200">
                <a:solidFill>
                  <a:schemeClr val="tx1"/>
                </a:solidFill>
                <a:latin typeface="Times New Roman" panose="02020603050405020304" pitchFamily="18"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CB1D7567-9A1F-48AB-88CC-AB57311F9BDB}"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7651" name="Rectangle 2"/>
          <p:cNvSpPr>
            <a:spLocks noGrp="1" noRot="1" noChangeAspect="1" noChangeArrowheads="1" noTextEdit="1"/>
          </p:cNvSpPr>
          <p:nvPr>
            <p:ph type="sldImg"/>
          </p:nvPr>
        </p:nvSpPr>
        <p:spPr>
          <a:xfrm>
            <a:off x="1066800" y="706438"/>
            <a:ext cx="4725988" cy="3546475"/>
          </a:xfrm>
          <a:solidFill>
            <a:srgbClr val="FFFFFF"/>
          </a:solidFill>
          <a:ln/>
        </p:spPr>
      </p:sp>
      <p:sp>
        <p:nvSpPr>
          <p:cNvPr id="27652" name="Rectangle 3"/>
          <p:cNvSpPr>
            <a:spLocks noGrp="1" noChangeArrowheads="1"/>
          </p:cNvSpPr>
          <p:nvPr>
            <p:ph type="body" idx="1"/>
          </p:nvPr>
        </p:nvSpPr>
        <p:spPr>
          <a:xfrm>
            <a:off x="914400" y="4490032"/>
            <a:ext cx="5029200" cy="4254394"/>
          </a:xfrm>
          <a:solidFill>
            <a:srgbClr val="FFFFFF"/>
          </a:solidFill>
          <a:ln>
            <a:solidFill>
              <a:srgbClr val="000000"/>
            </a:solidFill>
            <a:miter lim="800000"/>
            <a:headEnd/>
            <a:tailEnd/>
          </a:ln>
        </p:spPr>
        <p:txBody>
          <a:bodyPr/>
          <a:lstStyle/>
          <a:p>
            <a:r>
              <a:rPr lang="en-US" altLang="en-US" smtClean="0">
                <a:latin typeface="Arial" panose="020B0604020202020204" pitchFamily="34" charset="0"/>
                <a:cs typeface="Arial" panose="020B0604020202020204" pitchFamily="34" charset="0"/>
              </a:rPr>
              <a:t>On this slide, you see the results of a study of 47 warm water streams in Wisconsin.</a:t>
            </a: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When the watershed, the area that drains to the stream was less than 8% impervious, the researchers found a large number of fish and fish species. More impervious surfaces resulted in less fish. The same trend was found in a study of 164 WI lakes. When impervious surfaces were over 12%, crappies, perch northern pike and largemouth bass were eliminated. Current impervious surface standards allow impervious surfaces up to 15% on all lots and as high as 60% on some lots.</a:t>
            </a: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Let’s talk for a minute about northern pike. Why do they disappear when impervious surfaces are above 12%? There’s an old fishmen’s myth that northern pike lose their teeth in August, because they won’t bite on anything. So they sent the fish biologists to check that one out, and it’s a myth. They do still have their teeth in August. What we’ve learned is Northern pike hunt by sight, so when more impervious surfaces wash more soil into lakes and streams the water gets cloudy and it’s hard for the pike to see the fish they eat. We’ve also learned Northern pike are very tolerant of cold water and even low oxygen, but not heat. In the summer of 2012, hundreds of northern pike died in central and southern Wisconsin due to water temperatures at the surfaces of some lakes that reached 90 degrees. </a:t>
            </a: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From Wang, Lyons et al., JAWRA, 36:5, 1173-1189, 2000</a:t>
            </a:r>
          </a:p>
          <a:p>
            <a:r>
              <a:rPr lang="en-US" altLang="en-US" smtClean="0">
                <a:latin typeface="Arial" panose="020B0604020202020204" pitchFamily="34" charset="0"/>
                <a:cs typeface="Arial" panose="020B0604020202020204" pitchFamily="34" charset="0"/>
              </a:rPr>
              <a:t>From warmwater streams</a:t>
            </a:r>
          </a:p>
          <a:p>
            <a:endParaRPr lang="en-US" altLang="en-US" smtClean="0">
              <a:latin typeface="Arial" panose="020B0604020202020204" pitchFamily="34" charset="0"/>
              <a:cs typeface="Arial" panose="020B0604020202020204" pitchFamily="34" charset="0"/>
            </a:endParaRPr>
          </a:p>
          <a:p>
            <a:r>
              <a:rPr lang="en-US" altLang="en-US" smtClean="0">
                <a:latin typeface="Arial" panose="020B0604020202020204" pitchFamily="34" charset="0"/>
                <a:cs typeface="Arial" panose="020B0604020202020204" pitchFamily="34" charset="0"/>
              </a:rPr>
              <a:t>In a study of 164 Wisconsin lakes, researchers found that both the number of fish species and the number of small-bodied intolerant fishes was lower in when there were higher levels of impervious surfaces within 330 ft of the water or within the entire watershed of the lake, when adjusted for lake type and location in the watershed. Intolerant fish are species that are sensitive to diminished water quality, sedimentation, and other forms of habitat degradation.   Garrison, Paul et al. Implementation and interpretation of lakes assessment data for the Upper Midwest. Final report to the U.S. EPA. Grant No. X7-83254601. November 2008. pp.47-48</a:t>
            </a:r>
          </a:p>
          <a:p>
            <a:endParaRPr lang="en-US" altLang="en-US"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7902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ChangeArrowheads="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kern="1200" dirty="0" smtClean="0">
                <a:solidFill>
                  <a:schemeClr val="tx1"/>
                </a:solidFill>
                <a:effectLst/>
                <a:latin typeface="+mn-lt"/>
                <a:ea typeface="+mn-ea"/>
                <a:cs typeface="+mn-cs"/>
              </a:rPr>
              <a:t>Northern pike</a:t>
            </a:r>
            <a:r>
              <a:rPr lang="en-US" sz="1200" b="0" i="0" kern="1200" baseline="0" dirty="0" smtClean="0">
                <a:solidFill>
                  <a:schemeClr val="tx1"/>
                </a:solidFill>
                <a:effectLst/>
                <a:latin typeface="+mn-lt"/>
                <a:ea typeface="+mn-ea"/>
                <a:cs typeface="+mn-cs"/>
              </a:rPr>
              <a:t> and walleye are </a:t>
            </a:r>
            <a:r>
              <a:rPr lang="en-US" sz="1200" b="0" i="0" kern="1200" baseline="0" dirty="0" err="1" smtClean="0">
                <a:solidFill>
                  <a:schemeClr val="tx1"/>
                </a:solidFill>
                <a:effectLst/>
                <a:latin typeface="+mn-lt"/>
                <a:ea typeface="+mn-ea"/>
                <a:cs typeface="+mn-cs"/>
              </a:rPr>
              <a:t>coolwater</a:t>
            </a:r>
            <a:r>
              <a:rPr lang="en-US" sz="1200" b="0" i="0" kern="1200" baseline="0" dirty="0" smtClean="0">
                <a:solidFill>
                  <a:schemeClr val="tx1"/>
                </a:solidFill>
                <a:effectLst/>
                <a:latin typeface="+mn-lt"/>
                <a:ea typeface="+mn-ea"/>
                <a:cs typeface="+mn-cs"/>
              </a:rPr>
              <a:t> species. Lyons, 2009 at https://onlinelibrary.wiley.com/doi/pdf/10.1577/M08-118.1</a:t>
            </a:r>
          </a:p>
          <a:p>
            <a:endParaRPr lang="en-US" altLang="en-US" sz="1200" b="0" i="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created the speech bubbles next to the dead pike photo</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because many people did call the DNR about these fish kills. DNR staff went out and collected water samples and analyzed for many contaminants. They found that the only contaminant was heat. The surface temperature on some of these lakes was 90 degrees – too hot for northern pike</a:t>
            </a:r>
            <a:r>
              <a:rPr lang="en-US" sz="1200" kern="1200" baseline="0" dirty="0" smtClean="0">
                <a:solidFill>
                  <a:schemeClr val="tx1"/>
                </a:solidFill>
                <a:effectLst/>
                <a:latin typeface="+mn-lt"/>
                <a:ea typeface="+mn-ea"/>
                <a:cs typeface="+mn-cs"/>
              </a:rPr>
              <a:t> to survive.</a:t>
            </a:r>
            <a:r>
              <a:rPr lang="en-US" sz="1200" kern="1200" dirty="0" smtClean="0">
                <a:solidFill>
                  <a:schemeClr val="tx1"/>
                </a:solidFill>
                <a:effectLst/>
                <a:latin typeface="+mn-lt"/>
                <a:ea typeface="+mn-ea"/>
                <a:cs typeface="+mn-cs"/>
              </a:rPr>
              <a:t> </a:t>
            </a:r>
          </a:p>
          <a:p>
            <a:endParaRPr lang="en-US" altLang="en-US" sz="1200" kern="1200" dirty="0" smtClean="0">
              <a:solidFill>
                <a:schemeClr val="tx1"/>
              </a:solidFill>
              <a:effectLst/>
              <a:latin typeface="+mn-lt"/>
              <a:ea typeface="+mn-ea"/>
              <a:cs typeface="+mn-cs"/>
            </a:endParaRPr>
          </a:p>
          <a:p>
            <a:r>
              <a:rPr lang="en-US" altLang="en-US" dirty="0" smtClean="0">
                <a:latin typeface="Arial" panose="020B0604020202020204" pitchFamily="34" charset="0"/>
                <a:cs typeface="Arial" panose="020B0604020202020204" pitchFamily="34" charset="0"/>
              </a:rPr>
              <a:t>2012 </a:t>
            </a:r>
            <a:r>
              <a:rPr lang="en-US" altLang="en-US" dirty="0" smtClean="0">
                <a:latin typeface="Arial" panose="020B0604020202020204" pitchFamily="34" charset="0"/>
                <a:cs typeface="Arial" panose="020B0604020202020204" pitchFamily="34" charset="0"/>
              </a:rPr>
              <a:t>map shows 15 counties</a:t>
            </a:r>
            <a:r>
              <a:rPr lang="en-US" altLang="en-US" baseline="0" dirty="0" smtClean="0">
                <a:latin typeface="Arial" panose="020B0604020202020204" pitchFamily="34" charset="0"/>
                <a:cs typeface="Arial" panose="020B0604020202020204" pitchFamily="34" charset="0"/>
              </a:rPr>
              <a:t> with northern pike kills </a:t>
            </a:r>
            <a:r>
              <a:rPr lang="en-US" altLang="en-US" dirty="0" smtClean="0">
                <a:latin typeface="Arial" panose="020B0604020202020204" pitchFamily="34" charset="0"/>
                <a:cs typeface="Arial" panose="020B0604020202020204" pitchFamily="34" charset="0"/>
              </a:rPr>
              <a:t>based on this fish kill list http://dnr.wi.gov/topic/fishing/documents/2012FishKillSummaries.pdf </a:t>
            </a:r>
          </a:p>
          <a:p>
            <a:endParaRPr lang="en-US" altLang="en-US" dirty="0" smtClean="0">
              <a:latin typeface="Arial" panose="020B0604020202020204" pitchFamily="34" charset="0"/>
              <a:cs typeface="Arial" panose="020B0604020202020204" pitchFamily="34" charset="0"/>
            </a:endParaRPr>
          </a:p>
          <a:p>
            <a:r>
              <a:rPr lang="en-US" altLang="en-US" dirty="0" smtClean="0">
                <a:latin typeface="Arial" panose="020B0604020202020204" pitchFamily="34" charset="0"/>
                <a:cs typeface="Arial" panose="020B0604020202020204" pitchFamily="34" charset="0"/>
              </a:rPr>
              <a:t>Dead northern</a:t>
            </a:r>
            <a:r>
              <a:rPr lang="en-US" altLang="en-US" baseline="0" dirty="0" smtClean="0">
                <a:latin typeface="Arial" panose="020B0604020202020204" pitchFamily="34" charset="0"/>
                <a:cs typeface="Arial" panose="020B0604020202020204" pitchFamily="34" charset="0"/>
              </a:rPr>
              <a:t> photo from July 9, 2012 article “Dead </a:t>
            </a:r>
            <a:r>
              <a:rPr lang="en-US" altLang="en-US" baseline="0" dirty="0" err="1" smtClean="0">
                <a:latin typeface="Arial" panose="020B0604020202020204" pitchFamily="34" charset="0"/>
                <a:cs typeface="Arial" panose="020B0604020202020204" pitchFamily="34" charset="0"/>
              </a:rPr>
              <a:t>northerns</a:t>
            </a:r>
            <a:r>
              <a:rPr lang="en-US" altLang="en-US" baseline="0" dirty="0" smtClean="0">
                <a:latin typeface="Arial" panose="020B0604020202020204" pitchFamily="34" charset="0"/>
                <a:cs typeface="Arial" panose="020B0604020202020204" pitchFamily="34" charset="0"/>
              </a:rPr>
              <a:t> line shores” in MN https://www.albertleatribune.com/2012/07/dead-northerns-line-shores/ </a:t>
            </a:r>
            <a:endParaRPr lang="en-US" altLang="en-US" dirty="0" smtClean="0">
              <a:latin typeface="Arial" panose="020B0604020202020204" pitchFamily="34" charset="0"/>
              <a:cs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64D27B1-35C7-4131-AE5C-EF833970A78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79916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90"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1229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a:extLst>
              <a:ext uri="{FF2B5EF4-FFF2-40B4-BE49-F238E27FC236}">
                <a16:creationId xmlns:a16="http://schemas.microsoft.com/office/drawing/2014/main" id="{95811979-D4B9-4CA3-A53C-F73C6DCEA6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6FFB7E-D357-4626-BB17-053CCC166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7C2DDC-B221-447D-A707-8D1ABA80A832}"/>
              </a:ext>
            </a:extLst>
          </p:cNvPr>
          <p:cNvSpPr>
            <a:spLocks noGrp="1" noChangeArrowheads="1"/>
          </p:cNvSpPr>
          <p:nvPr>
            <p:ph type="sldNum" sz="quarter" idx="12"/>
          </p:nvPr>
        </p:nvSpPr>
        <p:spPr>
          <a:ln/>
        </p:spPr>
        <p:txBody>
          <a:bodyPr/>
          <a:lstStyle>
            <a:lvl1pPr>
              <a:defRPr/>
            </a:lvl1pPr>
          </a:lstStyle>
          <a:p>
            <a:pPr>
              <a:defRPr/>
            </a:pPr>
            <a:fld id="{4FA24FCA-B2B1-423F-A564-4D1024AA229C}" type="slidenum">
              <a:rPr lang="en-US"/>
              <a:pPr>
                <a:defRPr/>
              </a:pPr>
              <a:t>‹#›</a:t>
            </a:fld>
            <a:endParaRPr lang="en-US"/>
          </a:p>
        </p:txBody>
      </p:sp>
    </p:spTree>
    <p:extLst>
      <p:ext uri="{BB962C8B-B14F-4D97-AF65-F5344CB8AC3E}">
        <p14:creationId xmlns:p14="http://schemas.microsoft.com/office/powerpoint/2010/main" val="137461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811979-D4B9-4CA3-A53C-F73C6DCEA6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6FFB7E-D357-4626-BB17-053CCC166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7C2DDC-B221-447D-A707-8D1ABA80A832}"/>
              </a:ext>
            </a:extLst>
          </p:cNvPr>
          <p:cNvSpPr>
            <a:spLocks noGrp="1" noChangeArrowheads="1"/>
          </p:cNvSpPr>
          <p:nvPr>
            <p:ph type="sldNum" sz="quarter" idx="12"/>
          </p:nvPr>
        </p:nvSpPr>
        <p:spPr>
          <a:ln/>
        </p:spPr>
        <p:txBody>
          <a:bodyPr/>
          <a:lstStyle>
            <a:lvl1pPr>
              <a:defRPr/>
            </a:lvl1pPr>
          </a:lstStyle>
          <a:p>
            <a:pPr>
              <a:defRPr/>
            </a:pPr>
            <a:fld id="{57B1B620-F2E7-4E74-B592-9FAD8610FA7C}" type="slidenum">
              <a:rPr lang="en-US"/>
              <a:pPr>
                <a:defRPr/>
              </a:pPr>
              <a:t>‹#›</a:t>
            </a:fld>
            <a:endParaRPr lang="en-US"/>
          </a:p>
        </p:txBody>
      </p:sp>
    </p:spTree>
    <p:extLst>
      <p:ext uri="{BB962C8B-B14F-4D97-AF65-F5344CB8AC3E}">
        <p14:creationId xmlns:p14="http://schemas.microsoft.com/office/powerpoint/2010/main" val="1632874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811979-D4B9-4CA3-A53C-F73C6DCEA6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6FFB7E-D357-4626-BB17-053CCC166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7C2DDC-B221-447D-A707-8D1ABA80A832}"/>
              </a:ext>
            </a:extLst>
          </p:cNvPr>
          <p:cNvSpPr>
            <a:spLocks noGrp="1" noChangeArrowheads="1"/>
          </p:cNvSpPr>
          <p:nvPr>
            <p:ph type="sldNum" sz="quarter" idx="12"/>
          </p:nvPr>
        </p:nvSpPr>
        <p:spPr>
          <a:ln/>
        </p:spPr>
        <p:txBody>
          <a:bodyPr/>
          <a:lstStyle>
            <a:lvl1pPr>
              <a:defRPr/>
            </a:lvl1pPr>
          </a:lstStyle>
          <a:p>
            <a:pPr>
              <a:defRPr/>
            </a:pPr>
            <a:fld id="{13CB70BD-8CA0-4DCC-90E1-51959FA113B8}" type="slidenum">
              <a:rPr lang="en-US"/>
              <a:pPr>
                <a:defRPr/>
              </a:pPr>
              <a:t>‹#›</a:t>
            </a:fld>
            <a:endParaRPr lang="en-US"/>
          </a:p>
        </p:txBody>
      </p:sp>
    </p:spTree>
    <p:extLst>
      <p:ext uri="{BB962C8B-B14F-4D97-AF65-F5344CB8AC3E}">
        <p14:creationId xmlns:p14="http://schemas.microsoft.com/office/powerpoint/2010/main" val="3269133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5811979-D4B9-4CA3-A53C-F73C6DCEA6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6FFB7E-D357-4626-BB17-053CCC166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7C2DDC-B221-447D-A707-8D1ABA80A832}"/>
              </a:ext>
            </a:extLst>
          </p:cNvPr>
          <p:cNvSpPr>
            <a:spLocks noGrp="1" noChangeArrowheads="1"/>
          </p:cNvSpPr>
          <p:nvPr>
            <p:ph type="sldNum" sz="quarter" idx="12"/>
          </p:nvPr>
        </p:nvSpPr>
        <p:spPr>
          <a:ln/>
        </p:spPr>
        <p:txBody>
          <a:bodyPr/>
          <a:lstStyle>
            <a:lvl1pPr>
              <a:defRPr/>
            </a:lvl1pPr>
          </a:lstStyle>
          <a:p>
            <a:pPr>
              <a:defRPr/>
            </a:pPr>
            <a:fld id="{FA598CD8-7E3D-4D11-8D08-F704A17CACDF}" type="slidenum">
              <a:rPr lang="en-US"/>
              <a:pPr>
                <a:defRPr/>
              </a:pPr>
              <a:t>‹#›</a:t>
            </a:fld>
            <a:endParaRPr lang="en-US"/>
          </a:p>
        </p:txBody>
      </p:sp>
    </p:spTree>
    <p:extLst>
      <p:ext uri="{BB962C8B-B14F-4D97-AF65-F5344CB8AC3E}">
        <p14:creationId xmlns:p14="http://schemas.microsoft.com/office/powerpoint/2010/main" val="3016917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40386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95811979-D4B9-4CA3-A53C-F73C6DCEA6FA}"/>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056FFB7E-D357-4626-BB17-053CCC166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F37C2DDC-B221-447D-A707-8D1ABA80A832}"/>
              </a:ext>
            </a:extLst>
          </p:cNvPr>
          <p:cNvSpPr>
            <a:spLocks noGrp="1" noChangeArrowheads="1"/>
          </p:cNvSpPr>
          <p:nvPr>
            <p:ph type="sldNum" sz="quarter" idx="12"/>
          </p:nvPr>
        </p:nvSpPr>
        <p:spPr>
          <a:ln/>
        </p:spPr>
        <p:txBody>
          <a:bodyPr/>
          <a:lstStyle>
            <a:lvl1pPr>
              <a:defRPr/>
            </a:lvl1pPr>
          </a:lstStyle>
          <a:p>
            <a:pPr>
              <a:defRPr/>
            </a:pPr>
            <a:fld id="{CC5E598F-FD01-447C-ADAD-8B28595879A2}" type="slidenum">
              <a:rPr lang="en-US"/>
              <a:pPr>
                <a:defRPr/>
              </a:pPr>
              <a:t>‹#›</a:t>
            </a:fld>
            <a:endParaRPr lang="en-US"/>
          </a:p>
        </p:txBody>
      </p:sp>
    </p:spTree>
    <p:extLst>
      <p:ext uri="{BB962C8B-B14F-4D97-AF65-F5344CB8AC3E}">
        <p14:creationId xmlns:p14="http://schemas.microsoft.com/office/powerpoint/2010/main" val="3265248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381000"/>
            <a:ext cx="82296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95811979-D4B9-4CA3-A53C-F73C6DCEA6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56FFB7E-D357-4626-BB17-053CCC166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37C2DDC-B221-447D-A707-8D1ABA80A832}"/>
              </a:ext>
            </a:extLst>
          </p:cNvPr>
          <p:cNvSpPr>
            <a:spLocks noGrp="1" noChangeArrowheads="1"/>
          </p:cNvSpPr>
          <p:nvPr>
            <p:ph type="sldNum" sz="quarter" idx="12"/>
          </p:nvPr>
        </p:nvSpPr>
        <p:spPr>
          <a:ln/>
        </p:spPr>
        <p:txBody>
          <a:bodyPr/>
          <a:lstStyle>
            <a:lvl1pPr>
              <a:defRPr/>
            </a:lvl1pPr>
          </a:lstStyle>
          <a:p>
            <a:pPr>
              <a:defRPr/>
            </a:pPr>
            <a:fld id="{C8A648A6-D43A-4B70-A8CB-1FA856FC0F0E}" type="slidenum">
              <a:rPr lang="en-US"/>
              <a:pPr>
                <a:defRPr/>
              </a:pPr>
              <a:t>‹#›</a:t>
            </a:fld>
            <a:endParaRPr lang="en-US"/>
          </a:p>
        </p:txBody>
      </p:sp>
    </p:spTree>
    <p:extLst>
      <p:ext uri="{BB962C8B-B14F-4D97-AF65-F5344CB8AC3E}">
        <p14:creationId xmlns:p14="http://schemas.microsoft.com/office/powerpoint/2010/main" val="5036782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a:p>
        </p:txBody>
      </p:sp>
      <p:sp>
        <p:nvSpPr>
          <p:cNvPr id="5" name="Rectangle 4">
            <a:extLst>
              <a:ext uri="{FF2B5EF4-FFF2-40B4-BE49-F238E27FC236}">
                <a16:creationId xmlns:a16="http://schemas.microsoft.com/office/drawing/2014/main" id="{95811979-D4B9-4CA3-A53C-F73C6DCEA6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6FFB7E-D357-4626-BB17-053CCC166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7C2DDC-B221-447D-A707-8D1ABA80A832}"/>
              </a:ext>
            </a:extLst>
          </p:cNvPr>
          <p:cNvSpPr>
            <a:spLocks noGrp="1" noChangeArrowheads="1"/>
          </p:cNvSpPr>
          <p:nvPr>
            <p:ph type="sldNum" sz="quarter" idx="12"/>
          </p:nvPr>
        </p:nvSpPr>
        <p:spPr>
          <a:ln/>
        </p:spPr>
        <p:txBody>
          <a:bodyPr/>
          <a:lstStyle>
            <a:lvl1pPr>
              <a:defRPr/>
            </a:lvl1pPr>
          </a:lstStyle>
          <a:p>
            <a:pPr>
              <a:defRPr/>
            </a:pPr>
            <a:fld id="{9882B739-A2A7-47D1-8182-BAB398E73E35}" type="slidenum">
              <a:rPr lang="en-US"/>
              <a:pPr>
                <a:defRPr/>
              </a:pPr>
              <a:t>‹#›</a:t>
            </a:fld>
            <a:endParaRPr lang="en-US"/>
          </a:p>
        </p:txBody>
      </p:sp>
    </p:spTree>
    <p:extLst>
      <p:ext uri="{BB962C8B-B14F-4D97-AF65-F5344CB8AC3E}">
        <p14:creationId xmlns:p14="http://schemas.microsoft.com/office/powerpoint/2010/main" val="7354734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AA6FDB56-3458-4A64-958C-D01D53765F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E51404-E9A4-48E6-A904-14FA5407E6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830389-709C-4BFD-97E3-0FB64750805B}"/>
              </a:ext>
            </a:extLst>
          </p:cNvPr>
          <p:cNvSpPr>
            <a:spLocks noGrp="1" noChangeArrowheads="1"/>
          </p:cNvSpPr>
          <p:nvPr>
            <p:ph type="sldNum" sz="quarter" idx="12"/>
          </p:nvPr>
        </p:nvSpPr>
        <p:spPr>
          <a:ln/>
        </p:spPr>
        <p:txBody>
          <a:bodyPr/>
          <a:lstStyle>
            <a:lvl1pPr>
              <a:defRPr/>
            </a:lvl1pPr>
          </a:lstStyle>
          <a:p>
            <a:pPr>
              <a:defRPr/>
            </a:pPr>
            <a:fld id="{644F78D2-FC4F-4912-8E07-DEAF3AEFA1B5}" type="slidenum">
              <a:rPr lang="en-US"/>
              <a:pPr>
                <a:defRPr/>
              </a:pPr>
              <a:t>‹#›</a:t>
            </a:fld>
            <a:endParaRPr lang="en-US"/>
          </a:p>
        </p:txBody>
      </p:sp>
    </p:spTree>
    <p:extLst>
      <p:ext uri="{BB962C8B-B14F-4D97-AF65-F5344CB8AC3E}">
        <p14:creationId xmlns:p14="http://schemas.microsoft.com/office/powerpoint/2010/main" val="1983362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A6FDB56-3458-4A64-958C-D01D53765F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E51404-E9A4-48E6-A904-14FA5407E6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830389-709C-4BFD-97E3-0FB64750805B}"/>
              </a:ext>
            </a:extLst>
          </p:cNvPr>
          <p:cNvSpPr>
            <a:spLocks noGrp="1" noChangeArrowheads="1"/>
          </p:cNvSpPr>
          <p:nvPr>
            <p:ph type="sldNum" sz="quarter" idx="12"/>
          </p:nvPr>
        </p:nvSpPr>
        <p:spPr>
          <a:ln/>
        </p:spPr>
        <p:txBody>
          <a:bodyPr/>
          <a:lstStyle>
            <a:lvl1pPr>
              <a:defRPr/>
            </a:lvl1pPr>
          </a:lstStyle>
          <a:p>
            <a:pPr>
              <a:defRPr/>
            </a:pPr>
            <a:fld id="{16F0B143-8EF4-4976-B184-39723323B033}" type="slidenum">
              <a:rPr lang="en-US"/>
              <a:pPr>
                <a:defRPr/>
              </a:pPr>
              <a:t>‹#›</a:t>
            </a:fld>
            <a:endParaRPr lang="en-US"/>
          </a:p>
        </p:txBody>
      </p:sp>
    </p:spTree>
    <p:extLst>
      <p:ext uri="{BB962C8B-B14F-4D97-AF65-F5344CB8AC3E}">
        <p14:creationId xmlns:p14="http://schemas.microsoft.com/office/powerpoint/2010/main" val="1207310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A6FDB56-3458-4A64-958C-D01D53765F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E51404-E9A4-48E6-A904-14FA5407E6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830389-709C-4BFD-97E3-0FB64750805B}"/>
              </a:ext>
            </a:extLst>
          </p:cNvPr>
          <p:cNvSpPr>
            <a:spLocks noGrp="1" noChangeArrowheads="1"/>
          </p:cNvSpPr>
          <p:nvPr>
            <p:ph type="sldNum" sz="quarter" idx="12"/>
          </p:nvPr>
        </p:nvSpPr>
        <p:spPr>
          <a:ln/>
        </p:spPr>
        <p:txBody>
          <a:bodyPr/>
          <a:lstStyle>
            <a:lvl1pPr>
              <a:defRPr/>
            </a:lvl1pPr>
          </a:lstStyle>
          <a:p>
            <a:pPr>
              <a:defRPr/>
            </a:pPr>
            <a:fld id="{C189379D-ED70-4544-BCE6-0E6D3F07BE41}" type="slidenum">
              <a:rPr lang="en-US"/>
              <a:pPr>
                <a:defRPr/>
              </a:pPr>
              <a:t>‹#›</a:t>
            </a:fld>
            <a:endParaRPr lang="en-US"/>
          </a:p>
        </p:txBody>
      </p:sp>
    </p:spTree>
    <p:extLst>
      <p:ext uri="{BB962C8B-B14F-4D97-AF65-F5344CB8AC3E}">
        <p14:creationId xmlns:p14="http://schemas.microsoft.com/office/powerpoint/2010/main" val="3942939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A6FDB56-3458-4A64-958C-D01D53765F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0E51404-E9A4-48E6-A904-14FA5407E6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F830389-709C-4BFD-97E3-0FB64750805B}"/>
              </a:ext>
            </a:extLst>
          </p:cNvPr>
          <p:cNvSpPr>
            <a:spLocks noGrp="1" noChangeArrowheads="1"/>
          </p:cNvSpPr>
          <p:nvPr>
            <p:ph type="sldNum" sz="quarter" idx="12"/>
          </p:nvPr>
        </p:nvSpPr>
        <p:spPr>
          <a:ln/>
        </p:spPr>
        <p:txBody>
          <a:bodyPr/>
          <a:lstStyle>
            <a:lvl1pPr>
              <a:defRPr/>
            </a:lvl1pPr>
          </a:lstStyle>
          <a:p>
            <a:pPr>
              <a:defRPr/>
            </a:pPr>
            <a:fld id="{C213B7D5-D856-446F-A975-C0B7C546DD4F}" type="slidenum">
              <a:rPr lang="en-US"/>
              <a:pPr>
                <a:defRPr/>
              </a:pPr>
              <a:t>‹#›</a:t>
            </a:fld>
            <a:endParaRPr lang="en-US"/>
          </a:p>
        </p:txBody>
      </p:sp>
    </p:spTree>
    <p:extLst>
      <p:ext uri="{BB962C8B-B14F-4D97-AF65-F5344CB8AC3E}">
        <p14:creationId xmlns:p14="http://schemas.microsoft.com/office/powerpoint/2010/main" val="3000410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5811979-D4B9-4CA3-A53C-F73C6DCEA6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6FFB7E-D357-4626-BB17-053CCC166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7C2DDC-B221-447D-A707-8D1ABA80A832}"/>
              </a:ext>
            </a:extLst>
          </p:cNvPr>
          <p:cNvSpPr>
            <a:spLocks noGrp="1" noChangeArrowheads="1"/>
          </p:cNvSpPr>
          <p:nvPr>
            <p:ph type="sldNum" sz="quarter" idx="12"/>
          </p:nvPr>
        </p:nvSpPr>
        <p:spPr>
          <a:ln/>
        </p:spPr>
        <p:txBody>
          <a:bodyPr/>
          <a:lstStyle>
            <a:lvl1pPr>
              <a:defRPr/>
            </a:lvl1pPr>
          </a:lstStyle>
          <a:p>
            <a:pPr>
              <a:defRPr/>
            </a:pPr>
            <a:fld id="{716AF3AE-E29A-4A85-819E-E6DE3B4EFD92}" type="slidenum">
              <a:rPr lang="en-US"/>
              <a:pPr>
                <a:defRPr/>
              </a:pPr>
              <a:t>‹#›</a:t>
            </a:fld>
            <a:endParaRPr lang="en-US"/>
          </a:p>
        </p:txBody>
      </p:sp>
    </p:spTree>
    <p:extLst>
      <p:ext uri="{BB962C8B-B14F-4D97-AF65-F5344CB8AC3E}">
        <p14:creationId xmlns:p14="http://schemas.microsoft.com/office/powerpoint/2010/main" val="1859533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A6FDB56-3458-4A64-958C-D01D53765FE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0E51404-E9A4-48E6-A904-14FA5407E6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F830389-709C-4BFD-97E3-0FB64750805B}"/>
              </a:ext>
            </a:extLst>
          </p:cNvPr>
          <p:cNvSpPr>
            <a:spLocks noGrp="1" noChangeArrowheads="1"/>
          </p:cNvSpPr>
          <p:nvPr>
            <p:ph type="sldNum" sz="quarter" idx="12"/>
          </p:nvPr>
        </p:nvSpPr>
        <p:spPr>
          <a:ln/>
        </p:spPr>
        <p:txBody>
          <a:bodyPr/>
          <a:lstStyle>
            <a:lvl1pPr>
              <a:defRPr/>
            </a:lvl1pPr>
          </a:lstStyle>
          <a:p>
            <a:pPr>
              <a:defRPr/>
            </a:pPr>
            <a:fld id="{E32DE899-5A15-4236-B7A6-79B88F40CBA8}" type="slidenum">
              <a:rPr lang="en-US"/>
              <a:pPr>
                <a:defRPr/>
              </a:pPr>
              <a:t>‹#›</a:t>
            </a:fld>
            <a:endParaRPr lang="en-US"/>
          </a:p>
        </p:txBody>
      </p:sp>
    </p:spTree>
    <p:extLst>
      <p:ext uri="{BB962C8B-B14F-4D97-AF65-F5344CB8AC3E}">
        <p14:creationId xmlns:p14="http://schemas.microsoft.com/office/powerpoint/2010/main" val="12942667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A6FDB56-3458-4A64-958C-D01D53765FE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0E51404-E9A4-48E6-A904-14FA5407E6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F830389-709C-4BFD-97E3-0FB64750805B}"/>
              </a:ext>
            </a:extLst>
          </p:cNvPr>
          <p:cNvSpPr>
            <a:spLocks noGrp="1" noChangeArrowheads="1"/>
          </p:cNvSpPr>
          <p:nvPr>
            <p:ph type="sldNum" sz="quarter" idx="12"/>
          </p:nvPr>
        </p:nvSpPr>
        <p:spPr>
          <a:ln/>
        </p:spPr>
        <p:txBody>
          <a:bodyPr/>
          <a:lstStyle>
            <a:lvl1pPr>
              <a:defRPr/>
            </a:lvl1pPr>
          </a:lstStyle>
          <a:p>
            <a:pPr>
              <a:defRPr/>
            </a:pPr>
            <a:fld id="{A0F665F4-5C91-4B3C-B0A0-C92EB24421D9}" type="slidenum">
              <a:rPr lang="en-US"/>
              <a:pPr>
                <a:defRPr/>
              </a:pPr>
              <a:t>‹#›</a:t>
            </a:fld>
            <a:endParaRPr lang="en-US"/>
          </a:p>
        </p:txBody>
      </p:sp>
    </p:spTree>
    <p:extLst>
      <p:ext uri="{BB962C8B-B14F-4D97-AF65-F5344CB8AC3E}">
        <p14:creationId xmlns:p14="http://schemas.microsoft.com/office/powerpoint/2010/main" val="2909354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A6FDB56-3458-4A64-958C-D01D53765FE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40E51404-E9A4-48E6-A904-14FA5407E6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F830389-709C-4BFD-97E3-0FB64750805B}"/>
              </a:ext>
            </a:extLst>
          </p:cNvPr>
          <p:cNvSpPr>
            <a:spLocks noGrp="1" noChangeArrowheads="1"/>
          </p:cNvSpPr>
          <p:nvPr>
            <p:ph type="sldNum" sz="quarter" idx="12"/>
          </p:nvPr>
        </p:nvSpPr>
        <p:spPr>
          <a:ln/>
        </p:spPr>
        <p:txBody>
          <a:bodyPr/>
          <a:lstStyle>
            <a:lvl1pPr>
              <a:defRPr/>
            </a:lvl1pPr>
          </a:lstStyle>
          <a:p>
            <a:pPr>
              <a:defRPr/>
            </a:pPr>
            <a:fld id="{982C87A9-61EB-43EA-AAFE-8C6097B85499}" type="slidenum">
              <a:rPr lang="en-US"/>
              <a:pPr>
                <a:defRPr/>
              </a:pPr>
              <a:t>‹#›</a:t>
            </a:fld>
            <a:endParaRPr lang="en-US"/>
          </a:p>
        </p:txBody>
      </p:sp>
    </p:spTree>
    <p:extLst>
      <p:ext uri="{BB962C8B-B14F-4D97-AF65-F5344CB8AC3E}">
        <p14:creationId xmlns:p14="http://schemas.microsoft.com/office/powerpoint/2010/main" val="24619318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A6FDB56-3458-4A64-958C-D01D53765F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0E51404-E9A4-48E6-A904-14FA5407E6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F830389-709C-4BFD-97E3-0FB64750805B}"/>
              </a:ext>
            </a:extLst>
          </p:cNvPr>
          <p:cNvSpPr>
            <a:spLocks noGrp="1" noChangeArrowheads="1"/>
          </p:cNvSpPr>
          <p:nvPr>
            <p:ph type="sldNum" sz="quarter" idx="12"/>
          </p:nvPr>
        </p:nvSpPr>
        <p:spPr>
          <a:ln/>
        </p:spPr>
        <p:txBody>
          <a:bodyPr/>
          <a:lstStyle>
            <a:lvl1pPr>
              <a:defRPr/>
            </a:lvl1pPr>
          </a:lstStyle>
          <a:p>
            <a:pPr>
              <a:defRPr/>
            </a:pPr>
            <a:fld id="{DD393258-EED0-4C70-99B1-29AA58196F03}" type="slidenum">
              <a:rPr lang="en-US"/>
              <a:pPr>
                <a:defRPr/>
              </a:pPr>
              <a:t>‹#›</a:t>
            </a:fld>
            <a:endParaRPr lang="en-US"/>
          </a:p>
        </p:txBody>
      </p:sp>
    </p:spTree>
    <p:extLst>
      <p:ext uri="{BB962C8B-B14F-4D97-AF65-F5344CB8AC3E}">
        <p14:creationId xmlns:p14="http://schemas.microsoft.com/office/powerpoint/2010/main" val="1336857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AA6FDB56-3458-4A64-958C-D01D53765FE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0E51404-E9A4-48E6-A904-14FA5407E6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F830389-709C-4BFD-97E3-0FB64750805B}"/>
              </a:ext>
            </a:extLst>
          </p:cNvPr>
          <p:cNvSpPr>
            <a:spLocks noGrp="1" noChangeArrowheads="1"/>
          </p:cNvSpPr>
          <p:nvPr>
            <p:ph type="sldNum" sz="quarter" idx="12"/>
          </p:nvPr>
        </p:nvSpPr>
        <p:spPr>
          <a:ln/>
        </p:spPr>
        <p:txBody>
          <a:bodyPr/>
          <a:lstStyle>
            <a:lvl1pPr>
              <a:defRPr/>
            </a:lvl1pPr>
          </a:lstStyle>
          <a:p>
            <a:pPr>
              <a:defRPr/>
            </a:pPr>
            <a:fld id="{50D6D7D0-7425-41B9-B1DE-ECC69799FB5E}" type="slidenum">
              <a:rPr lang="en-US"/>
              <a:pPr>
                <a:defRPr/>
              </a:pPr>
              <a:t>‹#›</a:t>
            </a:fld>
            <a:endParaRPr lang="en-US"/>
          </a:p>
        </p:txBody>
      </p:sp>
    </p:spTree>
    <p:extLst>
      <p:ext uri="{BB962C8B-B14F-4D97-AF65-F5344CB8AC3E}">
        <p14:creationId xmlns:p14="http://schemas.microsoft.com/office/powerpoint/2010/main" val="9123495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A6FDB56-3458-4A64-958C-D01D53765F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E51404-E9A4-48E6-A904-14FA5407E6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830389-709C-4BFD-97E3-0FB64750805B}"/>
              </a:ext>
            </a:extLst>
          </p:cNvPr>
          <p:cNvSpPr>
            <a:spLocks noGrp="1" noChangeArrowheads="1"/>
          </p:cNvSpPr>
          <p:nvPr>
            <p:ph type="sldNum" sz="quarter" idx="12"/>
          </p:nvPr>
        </p:nvSpPr>
        <p:spPr>
          <a:ln/>
        </p:spPr>
        <p:txBody>
          <a:bodyPr/>
          <a:lstStyle>
            <a:lvl1pPr>
              <a:defRPr/>
            </a:lvl1pPr>
          </a:lstStyle>
          <a:p>
            <a:pPr>
              <a:defRPr/>
            </a:pPr>
            <a:fld id="{D7902846-8C3F-4982-AFCF-BFC61EE11A1B}" type="slidenum">
              <a:rPr lang="en-US"/>
              <a:pPr>
                <a:defRPr/>
              </a:pPr>
              <a:t>‹#›</a:t>
            </a:fld>
            <a:endParaRPr lang="en-US"/>
          </a:p>
        </p:txBody>
      </p:sp>
    </p:spTree>
    <p:extLst>
      <p:ext uri="{BB962C8B-B14F-4D97-AF65-F5344CB8AC3E}">
        <p14:creationId xmlns:p14="http://schemas.microsoft.com/office/powerpoint/2010/main" val="6208579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A6FDB56-3458-4A64-958C-D01D53765FE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0E51404-E9A4-48E6-A904-14FA5407E6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F830389-709C-4BFD-97E3-0FB64750805B}"/>
              </a:ext>
            </a:extLst>
          </p:cNvPr>
          <p:cNvSpPr>
            <a:spLocks noGrp="1" noChangeArrowheads="1"/>
          </p:cNvSpPr>
          <p:nvPr>
            <p:ph type="sldNum" sz="quarter" idx="12"/>
          </p:nvPr>
        </p:nvSpPr>
        <p:spPr>
          <a:ln/>
        </p:spPr>
        <p:txBody>
          <a:bodyPr/>
          <a:lstStyle>
            <a:lvl1pPr>
              <a:defRPr/>
            </a:lvl1pPr>
          </a:lstStyle>
          <a:p>
            <a:pPr>
              <a:defRPr/>
            </a:pPr>
            <a:fld id="{E73952B8-96A1-4389-A41A-6C3B5BDFEC74}" type="slidenum">
              <a:rPr lang="en-US"/>
              <a:pPr>
                <a:defRPr/>
              </a:pPr>
              <a:t>‹#›</a:t>
            </a:fld>
            <a:endParaRPr lang="en-US"/>
          </a:p>
        </p:txBody>
      </p:sp>
    </p:spTree>
    <p:extLst>
      <p:ext uri="{BB962C8B-B14F-4D97-AF65-F5344CB8AC3E}">
        <p14:creationId xmlns:p14="http://schemas.microsoft.com/office/powerpoint/2010/main" val="3894904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A6FDB56-3458-4A64-958C-D01D53765FE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0E51404-E9A4-48E6-A904-14FA5407E62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F830389-709C-4BFD-97E3-0FB64750805B}"/>
              </a:ext>
            </a:extLst>
          </p:cNvPr>
          <p:cNvSpPr>
            <a:spLocks noGrp="1" noChangeArrowheads="1"/>
          </p:cNvSpPr>
          <p:nvPr>
            <p:ph type="sldNum" sz="quarter" idx="12"/>
          </p:nvPr>
        </p:nvSpPr>
        <p:spPr>
          <a:ln/>
        </p:spPr>
        <p:txBody>
          <a:bodyPr/>
          <a:lstStyle>
            <a:lvl1pPr>
              <a:defRPr/>
            </a:lvl1pPr>
          </a:lstStyle>
          <a:p>
            <a:pPr>
              <a:defRPr/>
            </a:pPr>
            <a:fld id="{E2EF67A9-B377-4A02-8FF6-A6F21DAF5FD9}" type="slidenum">
              <a:rPr lang="en-US"/>
              <a:pPr>
                <a:defRPr/>
              </a:pPr>
              <a:t>‹#›</a:t>
            </a:fld>
            <a:endParaRPr lang="en-US"/>
          </a:p>
        </p:txBody>
      </p:sp>
    </p:spTree>
    <p:extLst>
      <p:ext uri="{BB962C8B-B14F-4D97-AF65-F5344CB8AC3E}">
        <p14:creationId xmlns:p14="http://schemas.microsoft.com/office/powerpoint/2010/main" val="33401347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B5DD7F-736A-47F8-95F7-66D317E9C514}" type="slidenum">
              <a:rPr lang="en-US"/>
              <a:pPr>
                <a:defRPr/>
              </a:pPr>
              <a:t>‹#›</a:t>
            </a:fld>
            <a:endParaRPr lang="en-US"/>
          </a:p>
        </p:txBody>
      </p:sp>
    </p:spTree>
    <p:extLst>
      <p:ext uri="{BB962C8B-B14F-4D97-AF65-F5344CB8AC3E}">
        <p14:creationId xmlns:p14="http://schemas.microsoft.com/office/powerpoint/2010/main" val="28543550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1A3126-2992-4535-9BE5-78C641E46B3D}" type="slidenum">
              <a:rPr lang="en-US"/>
              <a:pPr>
                <a:defRPr/>
              </a:pPr>
              <a:t>‹#›</a:t>
            </a:fld>
            <a:endParaRPr lang="en-US"/>
          </a:p>
        </p:txBody>
      </p:sp>
    </p:spTree>
    <p:extLst>
      <p:ext uri="{BB962C8B-B14F-4D97-AF65-F5344CB8AC3E}">
        <p14:creationId xmlns:p14="http://schemas.microsoft.com/office/powerpoint/2010/main" val="1121813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5811979-D4B9-4CA3-A53C-F73C6DCEA6F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56FFB7E-D357-4626-BB17-053CCC166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37C2DDC-B221-447D-A707-8D1ABA80A832}"/>
              </a:ext>
            </a:extLst>
          </p:cNvPr>
          <p:cNvSpPr>
            <a:spLocks noGrp="1" noChangeArrowheads="1"/>
          </p:cNvSpPr>
          <p:nvPr>
            <p:ph type="sldNum" sz="quarter" idx="12"/>
          </p:nvPr>
        </p:nvSpPr>
        <p:spPr>
          <a:ln/>
        </p:spPr>
        <p:txBody>
          <a:bodyPr/>
          <a:lstStyle>
            <a:lvl1pPr>
              <a:defRPr/>
            </a:lvl1pPr>
          </a:lstStyle>
          <a:p>
            <a:pPr>
              <a:defRPr/>
            </a:pPr>
            <a:fld id="{7D268C13-FFBD-4116-922D-9655619C8354}" type="slidenum">
              <a:rPr lang="en-US"/>
              <a:pPr>
                <a:defRPr/>
              </a:pPr>
              <a:t>‹#›</a:t>
            </a:fld>
            <a:endParaRPr lang="en-US"/>
          </a:p>
        </p:txBody>
      </p:sp>
    </p:spTree>
    <p:extLst>
      <p:ext uri="{BB962C8B-B14F-4D97-AF65-F5344CB8AC3E}">
        <p14:creationId xmlns:p14="http://schemas.microsoft.com/office/powerpoint/2010/main" val="26002002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F9ADF8-6B00-4C1F-B8E6-4D95D88FA8CE}" type="slidenum">
              <a:rPr lang="en-US"/>
              <a:pPr>
                <a:defRPr/>
              </a:pPr>
              <a:t>‹#›</a:t>
            </a:fld>
            <a:endParaRPr lang="en-US"/>
          </a:p>
        </p:txBody>
      </p:sp>
    </p:spTree>
    <p:extLst>
      <p:ext uri="{BB962C8B-B14F-4D97-AF65-F5344CB8AC3E}">
        <p14:creationId xmlns:p14="http://schemas.microsoft.com/office/powerpoint/2010/main" val="1459727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B7C1F4-7B21-497D-8292-E9423543F0E5}" type="slidenum">
              <a:rPr lang="en-US"/>
              <a:pPr>
                <a:defRPr/>
              </a:pPr>
              <a:t>‹#›</a:t>
            </a:fld>
            <a:endParaRPr lang="en-US"/>
          </a:p>
        </p:txBody>
      </p:sp>
    </p:spTree>
    <p:extLst>
      <p:ext uri="{BB962C8B-B14F-4D97-AF65-F5344CB8AC3E}">
        <p14:creationId xmlns:p14="http://schemas.microsoft.com/office/powerpoint/2010/main" val="27516567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6E273E4-6A4C-4FEA-B9D7-D052B10DDFBA}" type="slidenum">
              <a:rPr lang="en-US"/>
              <a:pPr>
                <a:defRPr/>
              </a:pPr>
              <a:t>‹#›</a:t>
            </a:fld>
            <a:endParaRPr lang="en-US"/>
          </a:p>
        </p:txBody>
      </p:sp>
    </p:spTree>
    <p:extLst>
      <p:ext uri="{BB962C8B-B14F-4D97-AF65-F5344CB8AC3E}">
        <p14:creationId xmlns:p14="http://schemas.microsoft.com/office/powerpoint/2010/main" val="1135310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FCE666-907D-4E03-98D5-1D844762CC7E}" type="slidenum">
              <a:rPr lang="en-US"/>
              <a:pPr>
                <a:defRPr/>
              </a:pPr>
              <a:t>‹#›</a:t>
            </a:fld>
            <a:endParaRPr lang="en-US"/>
          </a:p>
        </p:txBody>
      </p:sp>
    </p:spTree>
    <p:extLst>
      <p:ext uri="{BB962C8B-B14F-4D97-AF65-F5344CB8AC3E}">
        <p14:creationId xmlns:p14="http://schemas.microsoft.com/office/powerpoint/2010/main" val="3952300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A41FF60-A4FB-4971-A085-0C9B4D763C99}" type="slidenum">
              <a:rPr lang="en-US"/>
              <a:pPr>
                <a:defRPr/>
              </a:pPr>
              <a:t>‹#›</a:t>
            </a:fld>
            <a:endParaRPr lang="en-US"/>
          </a:p>
        </p:txBody>
      </p:sp>
    </p:spTree>
    <p:extLst>
      <p:ext uri="{BB962C8B-B14F-4D97-AF65-F5344CB8AC3E}">
        <p14:creationId xmlns:p14="http://schemas.microsoft.com/office/powerpoint/2010/main" val="32481017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6F6008-DE7B-47C0-B8C9-49BFE85C446A}" type="slidenum">
              <a:rPr lang="en-US"/>
              <a:pPr>
                <a:defRPr/>
              </a:pPr>
              <a:t>‹#›</a:t>
            </a:fld>
            <a:endParaRPr lang="en-US"/>
          </a:p>
        </p:txBody>
      </p:sp>
    </p:spTree>
    <p:extLst>
      <p:ext uri="{BB962C8B-B14F-4D97-AF65-F5344CB8AC3E}">
        <p14:creationId xmlns:p14="http://schemas.microsoft.com/office/powerpoint/2010/main" val="39245968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CA140F-9247-4C3D-8483-55E3A6C60412}" type="slidenum">
              <a:rPr lang="en-US"/>
              <a:pPr>
                <a:defRPr/>
              </a:pPr>
              <a:t>‹#›</a:t>
            </a:fld>
            <a:endParaRPr lang="en-US"/>
          </a:p>
        </p:txBody>
      </p:sp>
    </p:spTree>
    <p:extLst>
      <p:ext uri="{BB962C8B-B14F-4D97-AF65-F5344CB8AC3E}">
        <p14:creationId xmlns:p14="http://schemas.microsoft.com/office/powerpoint/2010/main" val="22690288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E68B68-5EA0-46A4-AF48-86899F856FA1}" type="slidenum">
              <a:rPr lang="en-US"/>
              <a:pPr>
                <a:defRPr/>
              </a:pPr>
              <a:t>‹#›</a:t>
            </a:fld>
            <a:endParaRPr lang="en-US"/>
          </a:p>
        </p:txBody>
      </p:sp>
    </p:spTree>
    <p:extLst>
      <p:ext uri="{BB962C8B-B14F-4D97-AF65-F5344CB8AC3E}">
        <p14:creationId xmlns:p14="http://schemas.microsoft.com/office/powerpoint/2010/main" val="2334342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274524-94B3-48A6-BFB6-6B47567F7B08}" type="slidenum">
              <a:rPr lang="en-US"/>
              <a:pPr>
                <a:defRPr/>
              </a:pPr>
              <a:t>‹#›</a:t>
            </a:fld>
            <a:endParaRPr lang="en-US"/>
          </a:p>
        </p:txBody>
      </p:sp>
    </p:spTree>
    <p:extLst>
      <p:ext uri="{BB962C8B-B14F-4D97-AF65-F5344CB8AC3E}">
        <p14:creationId xmlns:p14="http://schemas.microsoft.com/office/powerpoint/2010/main" val="8657578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531A0F7-8409-403A-A60F-8015D91B7C13}" type="slidenum">
              <a:rPr lang="en-US"/>
              <a:pPr>
                <a:defRPr/>
              </a:pPr>
              <a:t>‹#›</a:t>
            </a:fld>
            <a:endParaRPr lang="en-US"/>
          </a:p>
        </p:txBody>
      </p:sp>
    </p:spTree>
    <p:extLst>
      <p:ext uri="{BB962C8B-B14F-4D97-AF65-F5344CB8AC3E}">
        <p14:creationId xmlns:p14="http://schemas.microsoft.com/office/powerpoint/2010/main" val="3921058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95811979-D4B9-4CA3-A53C-F73C6DCEA6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6FFB7E-D357-4626-BB17-053CCC166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7C2DDC-B221-447D-A707-8D1ABA80A832}"/>
              </a:ext>
            </a:extLst>
          </p:cNvPr>
          <p:cNvSpPr>
            <a:spLocks noGrp="1" noChangeArrowheads="1"/>
          </p:cNvSpPr>
          <p:nvPr>
            <p:ph type="sldNum" sz="quarter" idx="12"/>
          </p:nvPr>
        </p:nvSpPr>
        <p:spPr>
          <a:ln/>
        </p:spPr>
        <p:txBody>
          <a:bodyPr/>
          <a:lstStyle>
            <a:lvl1pPr>
              <a:defRPr/>
            </a:lvl1pPr>
          </a:lstStyle>
          <a:p>
            <a:pPr>
              <a:defRPr/>
            </a:pPr>
            <a:fld id="{496EE340-7954-47FE-9F7E-32C47C07D25A}" type="slidenum">
              <a:rPr lang="en-US"/>
              <a:pPr>
                <a:defRPr/>
              </a:pPr>
              <a:t>‹#›</a:t>
            </a:fld>
            <a:endParaRPr lang="en-US"/>
          </a:p>
        </p:txBody>
      </p:sp>
    </p:spTree>
    <p:extLst>
      <p:ext uri="{BB962C8B-B14F-4D97-AF65-F5344CB8AC3E}">
        <p14:creationId xmlns:p14="http://schemas.microsoft.com/office/powerpoint/2010/main" val="5744763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5811979-D4B9-4CA3-A53C-F73C6DCEA6F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56FFB7E-D357-4626-BB17-053CCC166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37C2DDC-B221-447D-A707-8D1ABA80A832}"/>
              </a:ext>
            </a:extLst>
          </p:cNvPr>
          <p:cNvSpPr>
            <a:spLocks noGrp="1" noChangeArrowheads="1"/>
          </p:cNvSpPr>
          <p:nvPr>
            <p:ph type="sldNum" sz="quarter" idx="12"/>
          </p:nvPr>
        </p:nvSpPr>
        <p:spPr>
          <a:ln/>
        </p:spPr>
        <p:txBody>
          <a:bodyPr/>
          <a:lstStyle>
            <a:lvl1pPr>
              <a:defRPr/>
            </a:lvl1pPr>
          </a:lstStyle>
          <a:p>
            <a:pPr>
              <a:defRPr/>
            </a:pPr>
            <a:fld id="{60050B43-0535-41B4-9391-3FAE515D6A11}" type="slidenum">
              <a:rPr lang="en-US"/>
              <a:pPr>
                <a:defRPr/>
              </a:pPr>
              <a:t>‹#›</a:t>
            </a:fld>
            <a:endParaRPr lang="en-US"/>
          </a:p>
        </p:txBody>
      </p:sp>
    </p:spTree>
    <p:extLst>
      <p:ext uri="{BB962C8B-B14F-4D97-AF65-F5344CB8AC3E}">
        <p14:creationId xmlns:p14="http://schemas.microsoft.com/office/powerpoint/2010/main" val="3619710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5811979-D4B9-4CA3-A53C-F73C6DCEA6F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56FFB7E-D357-4626-BB17-053CCC166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37C2DDC-B221-447D-A707-8D1ABA80A832}"/>
              </a:ext>
            </a:extLst>
          </p:cNvPr>
          <p:cNvSpPr>
            <a:spLocks noGrp="1" noChangeArrowheads="1"/>
          </p:cNvSpPr>
          <p:nvPr>
            <p:ph type="sldNum" sz="quarter" idx="12"/>
          </p:nvPr>
        </p:nvSpPr>
        <p:spPr>
          <a:ln/>
        </p:spPr>
        <p:txBody>
          <a:bodyPr/>
          <a:lstStyle>
            <a:lvl1pPr>
              <a:defRPr/>
            </a:lvl1pPr>
          </a:lstStyle>
          <a:p>
            <a:pPr>
              <a:defRPr/>
            </a:pPr>
            <a:fld id="{04258121-A2CB-4231-A38A-2DFCA2C4FA5C}" type="slidenum">
              <a:rPr lang="en-US"/>
              <a:pPr>
                <a:defRPr/>
              </a:pPr>
              <a:t>‹#›</a:t>
            </a:fld>
            <a:endParaRPr lang="en-US"/>
          </a:p>
        </p:txBody>
      </p:sp>
    </p:spTree>
    <p:extLst>
      <p:ext uri="{BB962C8B-B14F-4D97-AF65-F5344CB8AC3E}">
        <p14:creationId xmlns:p14="http://schemas.microsoft.com/office/powerpoint/2010/main" val="17597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5811979-D4B9-4CA3-A53C-F73C6DCEA6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056FFB7E-D357-4626-BB17-053CCC166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37C2DDC-B221-447D-A707-8D1ABA80A832}"/>
              </a:ext>
            </a:extLst>
          </p:cNvPr>
          <p:cNvSpPr>
            <a:spLocks noGrp="1" noChangeArrowheads="1"/>
          </p:cNvSpPr>
          <p:nvPr>
            <p:ph type="sldNum" sz="quarter" idx="12"/>
          </p:nvPr>
        </p:nvSpPr>
        <p:spPr>
          <a:ln/>
        </p:spPr>
        <p:txBody>
          <a:bodyPr/>
          <a:lstStyle>
            <a:lvl1pPr>
              <a:defRPr/>
            </a:lvl1pPr>
          </a:lstStyle>
          <a:p>
            <a:pPr>
              <a:defRPr/>
            </a:pPr>
            <a:fld id="{D60255D7-C48F-4643-A7BA-E7F51B6B0D54}" type="slidenum">
              <a:rPr lang="en-US"/>
              <a:pPr>
                <a:defRPr/>
              </a:pPr>
              <a:t>‹#›</a:t>
            </a:fld>
            <a:endParaRPr lang="en-US"/>
          </a:p>
        </p:txBody>
      </p:sp>
    </p:spTree>
    <p:extLst>
      <p:ext uri="{BB962C8B-B14F-4D97-AF65-F5344CB8AC3E}">
        <p14:creationId xmlns:p14="http://schemas.microsoft.com/office/powerpoint/2010/main" val="2115841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5811979-D4B9-4CA3-A53C-F73C6DCEA6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6FFB7E-D357-4626-BB17-053CCC166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7C2DDC-B221-447D-A707-8D1ABA80A832}"/>
              </a:ext>
            </a:extLst>
          </p:cNvPr>
          <p:cNvSpPr>
            <a:spLocks noGrp="1" noChangeArrowheads="1"/>
          </p:cNvSpPr>
          <p:nvPr>
            <p:ph type="sldNum" sz="quarter" idx="12"/>
          </p:nvPr>
        </p:nvSpPr>
        <p:spPr>
          <a:ln/>
        </p:spPr>
        <p:txBody>
          <a:bodyPr/>
          <a:lstStyle>
            <a:lvl1pPr>
              <a:defRPr/>
            </a:lvl1pPr>
          </a:lstStyle>
          <a:p>
            <a:pPr>
              <a:defRPr/>
            </a:pPr>
            <a:fld id="{714B3F0B-DEB4-42AB-9742-7E16029E1599}" type="slidenum">
              <a:rPr lang="en-US"/>
              <a:pPr>
                <a:defRPr/>
              </a:pPr>
              <a:t>‹#›</a:t>
            </a:fld>
            <a:endParaRPr lang="en-US"/>
          </a:p>
        </p:txBody>
      </p:sp>
    </p:spTree>
    <p:extLst>
      <p:ext uri="{BB962C8B-B14F-4D97-AF65-F5344CB8AC3E}">
        <p14:creationId xmlns:p14="http://schemas.microsoft.com/office/powerpoint/2010/main" val="3052967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5811979-D4B9-4CA3-A53C-F73C6DCEA6F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56FFB7E-D357-4626-BB17-053CCC16640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37C2DDC-B221-447D-A707-8D1ABA80A832}"/>
              </a:ext>
            </a:extLst>
          </p:cNvPr>
          <p:cNvSpPr>
            <a:spLocks noGrp="1" noChangeArrowheads="1"/>
          </p:cNvSpPr>
          <p:nvPr>
            <p:ph type="sldNum" sz="quarter" idx="12"/>
          </p:nvPr>
        </p:nvSpPr>
        <p:spPr>
          <a:ln/>
        </p:spPr>
        <p:txBody>
          <a:bodyPr/>
          <a:lstStyle>
            <a:lvl1pPr>
              <a:defRPr/>
            </a:lvl1pPr>
          </a:lstStyle>
          <a:p>
            <a:pPr>
              <a:defRPr/>
            </a:pPr>
            <a:fld id="{45288024-0CE2-4F5B-BE0B-C6C2A51EFC0F}" type="slidenum">
              <a:rPr lang="en-US"/>
              <a:pPr>
                <a:defRPr/>
              </a:pPr>
              <a:t>‹#›</a:t>
            </a:fld>
            <a:endParaRPr lang="en-US"/>
          </a:p>
        </p:txBody>
      </p:sp>
    </p:spTree>
    <p:extLst>
      <p:ext uri="{BB962C8B-B14F-4D97-AF65-F5344CB8AC3E}">
        <p14:creationId xmlns:p14="http://schemas.microsoft.com/office/powerpoint/2010/main" val="1953165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3BD76B4-DA3F-4BB7-B0D2-9484982C6DFE}"/>
              </a:ext>
            </a:extLst>
          </p:cNvPr>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a:extLst>
              <a:ext uri="{FF2B5EF4-FFF2-40B4-BE49-F238E27FC236}">
                <a16:creationId xmlns:a16="http://schemas.microsoft.com/office/drawing/2014/main" id="{41B10747-543C-4252-A5D7-27B4BA6F5847}"/>
              </a:ext>
            </a:extLst>
          </p:cNvPr>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a:extLst>
              <a:ext uri="{FF2B5EF4-FFF2-40B4-BE49-F238E27FC236}">
                <a16:creationId xmlns:a16="http://schemas.microsoft.com/office/drawing/2014/main" id="{95811979-D4B9-4CA3-A53C-F73C6DCEA6FA}"/>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cs typeface="Arial" charset="0"/>
              </a:defRPr>
            </a:lvl1pPr>
          </a:lstStyle>
          <a:p>
            <a:pPr>
              <a:defRPr/>
            </a:pPr>
            <a:endParaRPr lang="en-US"/>
          </a:p>
        </p:txBody>
      </p:sp>
      <p:sp>
        <p:nvSpPr>
          <p:cNvPr id="11269" name="Rectangle 5">
            <a:extLst>
              <a:ext uri="{FF2B5EF4-FFF2-40B4-BE49-F238E27FC236}">
                <a16:creationId xmlns:a16="http://schemas.microsoft.com/office/drawing/2014/main" id="{056FFB7E-D357-4626-BB17-053CCC16640E}"/>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cs typeface="Arial" charset="0"/>
              </a:defRPr>
            </a:lvl1pPr>
          </a:lstStyle>
          <a:p>
            <a:pPr>
              <a:defRPr/>
            </a:pPr>
            <a:endParaRPr lang="en-US"/>
          </a:p>
        </p:txBody>
      </p:sp>
      <p:sp>
        <p:nvSpPr>
          <p:cNvPr id="11270" name="Rectangle 6">
            <a:extLst>
              <a:ext uri="{FF2B5EF4-FFF2-40B4-BE49-F238E27FC236}">
                <a16:creationId xmlns:a16="http://schemas.microsoft.com/office/drawing/2014/main" id="{F37C2DDC-B221-447D-A707-8D1ABA80A832}"/>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cs typeface="Arial" charset="0"/>
              </a:defRPr>
            </a:lvl1pPr>
          </a:lstStyle>
          <a:p>
            <a:pPr>
              <a:defRPr/>
            </a:pPr>
            <a:fld id="{15AAF6FC-541E-4F0C-9B9D-44BED503F6B1}" type="slidenum">
              <a:rPr lang="en-US"/>
              <a:pPr>
                <a:defRPr/>
              </a:pPr>
              <a:t>‹#›</a:t>
            </a:fld>
            <a:endParaRPr lang="en-US"/>
          </a:p>
        </p:txBody>
      </p:sp>
    </p:spTree>
    <p:extLst>
      <p:ext uri="{BB962C8B-B14F-4D97-AF65-F5344CB8AC3E}">
        <p14:creationId xmlns:p14="http://schemas.microsoft.com/office/powerpoint/2010/main" val="2897822614"/>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6596" name="Rectangle 4">
            <a:extLst>
              <a:ext uri="{FF2B5EF4-FFF2-40B4-BE49-F238E27FC236}">
                <a16:creationId xmlns:a16="http://schemas.microsoft.com/office/drawing/2014/main" id="{AA6FDB56-3458-4A64-958C-D01D53765FEB}"/>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a:defRPr/>
            </a:pPr>
            <a:endParaRPr lang="en-US"/>
          </a:p>
        </p:txBody>
      </p:sp>
      <p:sp>
        <p:nvSpPr>
          <p:cNvPr id="1006597" name="Rectangle 5">
            <a:extLst>
              <a:ext uri="{FF2B5EF4-FFF2-40B4-BE49-F238E27FC236}">
                <a16:creationId xmlns:a16="http://schemas.microsoft.com/office/drawing/2014/main" id="{40E51404-E9A4-48E6-A904-14FA5407E62A}"/>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a:defRPr/>
            </a:pPr>
            <a:endParaRPr lang="en-US"/>
          </a:p>
        </p:txBody>
      </p:sp>
      <p:sp>
        <p:nvSpPr>
          <p:cNvPr id="1006598" name="Rectangle 6">
            <a:extLst>
              <a:ext uri="{FF2B5EF4-FFF2-40B4-BE49-F238E27FC236}">
                <a16:creationId xmlns:a16="http://schemas.microsoft.com/office/drawing/2014/main" id="{1F830389-709C-4BFD-97E3-0FB64750805B}"/>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a:defRPr/>
            </a:pPr>
            <a:fld id="{F036595B-0538-4FE9-A7F1-2E9B3909ED06}" type="slidenum">
              <a:rPr lang="en-US"/>
              <a:pPr>
                <a:defRPr/>
              </a:pPr>
              <a:t>‹#›</a:t>
            </a:fld>
            <a:endParaRPr lang="en-US"/>
          </a:p>
        </p:txBody>
      </p:sp>
    </p:spTree>
    <p:extLst>
      <p:ext uri="{BB962C8B-B14F-4D97-AF65-F5344CB8AC3E}">
        <p14:creationId xmlns:p14="http://schemas.microsoft.com/office/powerpoint/2010/main" val="65525913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065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Arial" charset="0"/>
              </a:defRPr>
            </a:lvl1pPr>
          </a:lstStyle>
          <a:p>
            <a:pPr fontAlgn="base">
              <a:spcBef>
                <a:spcPct val="0"/>
              </a:spcBef>
              <a:spcAft>
                <a:spcPct val="0"/>
              </a:spcAft>
              <a:defRPr/>
            </a:pPr>
            <a:endParaRPr lang="en-US"/>
          </a:p>
        </p:txBody>
      </p:sp>
      <p:sp>
        <p:nvSpPr>
          <p:cNvPr id="10065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Arial" charset="0"/>
              </a:defRPr>
            </a:lvl1pPr>
          </a:lstStyle>
          <a:p>
            <a:pPr fontAlgn="base">
              <a:spcBef>
                <a:spcPct val="0"/>
              </a:spcBef>
              <a:spcAft>
                <a:spcPct val="0"/>
              </a:spcAft>
              <a:defRPr/>
            </a:pPr>
            <a:endParaRPr lang="en-US"/>
          </a:p>
        </p:txBody>
      </p:sp>
      <p:sp>
        <p:nvSpPr>
          <p:cNvPr id="10065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Arial" charset="0"/>
              </a:defRPr>
            </a:lvl1pPr>
          </a:lstStyle>
          <a:p>
            <a:pPr fontAlgn="base">
              <a:spcBef>
                <a:spcPct val="0"/>
              </a:spcBef>
              <a:spcAft>
                <a:spcPct val="0"/>
              </a:spcAft>
              <a:defRPr/>
            </a:pPr>
            <a:fld id="{E62EAD82-CDD6-4AF7-B513-CEF49A1101E0}"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992856383"/>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hyperlink" Target="http://www.google.com/url?sa=i&amp;rct=j&amp;q=&amp;esrc=s&amp;frm=1&amp;source=images&amp;cd=&amp;cad=rja&amp;uact=8&amp;ved=0CAcQjRw&amp;url=http://wisconsinmuskyfishingguide.com/northern-wisconsin-fishing-trips/musky-trips/2012-musky-photos/&amp;ei=G1w1VbmgNMmYyASApIHwBA&amp;bvm=bv.91071109,d.cGU&amp;psig=AFQjCNGMDHG2R7JoCLiwGnSQ7N26y7pK1Q&amp;ust=1429646598950782" TargetMode="External"/><Relationship Id="rId5" Type="http://schemas.openxmlformats.org/officeDocument/2006/relationships/image" Target="../media/image3.jpeg"/><Relationship Id="rId4" Type="http://schemas.openxmlformats.org/officeDocument/2006/relationships/hyperlink" Target="http://www.google.com/url?sa=i&amp;rct=j&amp;q=&amp;esrc=s&amp;frm=1&amp;source=images&amp;cd=&amp;cad=rja&amp;uact=8&amp;ved=0CAcQjRw&amp;url=http://www.phdinparenting.com/blog/2012/7/13/water-safety-keeping-kids-safe-when-you-live-near-a-lake.html&amp;ei=bF41VYDqMoaTyASm9IHYBQ&amp;bvm=bv.91071109,d.cGU&amp;psig=AFQjCNGYB218GNAvPKqJj3KBM38chffndg&amp;ust=1429646874288016"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hyperlink" Target="https://www.youtube.com/watch?v=0kVgYpESQ_w&amp;t=93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tiff"/><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google.com/url?sa=i&amp;source=images&amp;cd=&amp;cad=rja&amp;docid=YVSZEbrE_jC9sM&amp;tbnid=Vk97SC4by3TJaM:&amp;ved=0CAgQjRwwAA&amp;url=http://www.blueplanetbiomes.org/desert.htm&amp;ei=VaVZUbK5B9TxqAHKwICgCw&amp;psig=AFQjCNH0YTlO5jRFiRL6CCwd-kQH20YeVA&amp;ust=1364915925190530" TargetMode="Externa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EFp5btHSUC7pyM&amp;tbnid=9FL_XYofuDs4KM:&amp;ved=0CAUQjRw&amp;url=http://www.mwnews.net/html/flood_2013.html&amp;ei=bdjRUfPGHKHJygGe3oCABQ&amp;bvm=bv.48572450,d.aWc&amp;psig=AFQjCNE0wJzqqdxHlpm-8_xUEDLVXx-hOw&amp;ust=1372793302130504"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hyperlink" Target="http://www.google.com/url?sa=i&amp;source=images&amp;cd=&amp;cad=rja&amp;docid=h7Ob0re_Fay_cM&amp;tbnid=DYBBAAC_rkvjdM:&amp;ved=0CAgQjRwwAA&amp;url=http://illinoiswisconsinfishing.blogspot.com/2010/09/salmon-fishing-racine-county-wi.html&amp;ei=WdrRUbvbH6rwyAHHoYHQBQ&amp;psig=AFQjCNEj_B74S459QlL_9azNe7Bhfmkg7w&amp;ust=1372793817579310" TargetMode="Externa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docid=qbocnrzcfVt1oM&amp;tbnid=5dIILNl0GVcs3M:&amp;ved=0CAUQjRw&amp;url=http://www.forciersguideservice.com/pages/gallery/lake-petenwell-flowage-wisconsin-northern-pike-forcier-s-guide-service25.php&amp;ei=6K_AUaXIDYLfrAGx84BQ&amp;bvm=bv.47883778,d.aWc&amp;psig=AFQjCNHQtyLnxF5YBdBw7IyRPgRamHGRxw&amp;ust=1371668243661253"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buClr>
                <a:schemeClr val="tx2"/>
              </a:buClr>
              <a:defRPr/>
            </a:pPr>
            <a:r>
              <a:rPr lang="en-US" altLang="zh-CN" sz="3200" dirty="0" smtClean="0">
                <a:latin typeface="+mn-lt"/>
              </a:rPr>
              <a:t>We have shoreland zoning </a:t>
            </a:r>
            <a:r>
              <a:rPr lang="en-US" altLang="zh-CN" sz="3200" dirty="0" smtClean="0">
                <a:latin typeface="+mn-lt"/>
              </a:rPr>
              <a:t>rules in WI </a:t>
            </a:r>
            <a:r>
              <a:rPr lang="en-US" altLang="zh-CN" sz="3200" dirty="0" smtClean="0">
                <a:latin typeface="+mn-lt"/>
              </a:rPr>
              <a:t>to…</a:t>
            </a:r>
            <a:r>
              <a:rPr lang="en-US" sz="3200" dirty="0" smtClean="0">
                <a:latin typeface="+mn-lt"/>
              </a:rPr>
              <a:t/>
            </a:r>
            <a:br>
              <a:rPr lang="en-US" sz="3200" dirty="0" smtClean="0">
                <a:latin typeface="+mn-lt"/>
              </a:rPr>
            </a:br>
            <a:endParaRPr lang="en-US" sz="3200" dirty="0" smtClean="0">
              <a:latin typeface="+mn-lt"/>
            </a:endParaRPr>
          </a:p>
        </p:txBody>
      </p:sp>
      <p:sp>
        <p:nvSpPr>
          <p:cNvPr id="29699" name="Rectangle 3"/>
          <p:cNvSpPr>
            <a:spLocks noGrp="1" noChangeArrowheads="1"/>
          </p:cNvSpPr>
          <p:nvPr>
            <p:ph type="body" sz="half" idx="1"/>
          </p:nvPr>
        </p:nvSpPr>
        <p:spPr>
          <a:xfrm>
            <a:off x="533400" y="1371600"/>
            <a:ext cx="3810000" cy="4495800"/>
          </a:xfrm>
        </p:spPr>
        <p:txBody>
          <a:bodyPr>
            <a:normAutofit lnSpcReduction="10000"/>
          </a:bodyPr>
          <a:lstStyle/>
          <a:p>
            <a:pPr eaLnBrk="1" hangingPunct="1">
              <a:defRPr/>
            </a:pPr>
            <a:r>
              <a:rPr lang="en-US" sz="2800" dirty="0" smtClean="0"/>
              <a:t>Protect lakes and streams</a:t>
            </a:r>
          </a:p>
          <a:p>
            <a:pPr eaLnBrk="1" hangingPunct="1">
              <a:defRPr/>
            </a:pPr>
            <a:endParaRPr lang="en-US" sz="900" dirty="0"/>
          </a:p>
          <a:p>
            <a:pPr eaLnBrk="1" hangingPunct="1">
              <a:defRPr/>
            </a:pPr>
            <a:r>
              <a:rPr lang="en-US" sz="2800" dirty="0" smtClean="0"/>
              <a:t>Prevent and control water pollution </a:t>
            </a:r>
          </a:p>
          <a:p>
            <a:pPr eaLnBrk="1" hangingPunct="1">
              <a:defRPr/>
            </a:pPr>
            <a:endParaRPr lang="en-US" sz="800" dirty="0" smtClean="0"/>
          </a:p>
          <a:p>
            <a:pPr eaLnBrk="1" hangingPunct="1">
              <a:defRPr/>
            </a:pPr>
            <a:r>
              <a:rPr lang="en-US" sz="2800" dirty="0" smtClean="0"/>
              <a:t>Protect spawning grounds, fish and aquatic life</a:t>
            </a:r>
          </a:p>
          <a:p>
            <a:pPr eaLnBrk="1" hangingPunct="1">
              <a:defRPr/>
            </a:pPr>
            <a:endParaRPr lang="en-US" sz="800" dirty="0" smtClean="0"/>
          </a:p>
          <a:p>
            <a:pPr eaLnBrk="1" hangingPunct="1">
              <a:defRPr/>
            </a:pPr>
            <a:r>
              <a:rPr lang="en-US" sz="2800" dirty="0" smtClean="0"/>
              <a:t>Reserve shore cover and natural beauty</a:t>
            </a:r>
          </a:p>
        </p:txBody>
      </p:sp>
      <p:pic>
        <p:nvPicPr>
          <p:cNvPr id="5018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400550"/>
            <a:ext cx="32766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2" name="Picture 11" descr="http://s3.media.squarespace.com/production/1892222/19210459/wp-content/uploads/2011/07/015.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3775" y="1219200"/>
            <a:ext cx="361315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3" name="Picture 9" descr="http://wisconsinmuskyfishingguide.com/wp-content/uploads/2013/02/DSCF3051.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8787" y="2965451"/>
            <a:ext cx="3197225" cy="239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5281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ext Box 2"/>
          <p:cNvSpPr txBox="1">
            <a:spLocks noChangeArrowheads="1"/>
          </p:cNvSpPr>
          <p:nvPr/>
        </p:nvSpPr>
        <p:spPr bwMode="auto">
          <a:xfrm>
            <a:off x="228600" y="533400"/>
            <a:ext cx="4495800" cy="2193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80808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dirty="0">
              <a:ln>
                <a:noFill/>
              </a:ln>
              <a:solidFill>
                <a:srgbClr val="80808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smtClean="0">
                <a:ln>
                  <a:noFill/>
                </a:ln>
                <a:solidFill>
                  <a:srgbClr val="0000FF"/>
                </a:solidFill>
                <a:effectLst/>
                <a:uLnTx/>
                <a:uFillTx/>
                <a:latin typeface="Arial"/>
                <a:ea typeface="+mn-ea"/>
                <a:cs typeface="Arial"/>
              </a:rPr>
              <a:t>7% </a:t>
            </a:r>
            <a:r>
              <a:rPr kumimoji="0" lang="en-US" altLang="en-US" sz="2000" b="1" i="0" u="none" strike="noStrike" kern="1200" cap="none" spc="0" normalizeH="0" baseline="0" noProof="0" dirty="0" smtClean="0">
                <a:ln>
                  <a:noFill/>
                </a:ln>
                <a:solidFill>
                  <a:srgbClr val="0000FF"/>
                </a:solidFill>
                <a:effectLst/>
                <a:uLnTx/>
                <a:uFillTx/>
                <a:latin typeface="Arial"/>
                <a:ea typeface="+mn-ea"/>
                <a:cs typeface="Arial"/>
              </a:rPr>
              <a:t>of </a:t>
            </a:r>
            <a:r>
              <a:rPr kumimoji="0" lang="en-US" altLang="en-US" sz="2000" b="1" i="0" u="none" strike="noStrike" kern="1200" cap="none" spc="0" normalizeH="0" baseline="0" noProof="0" dirty="0">
                <a:ln>
                  <a:noFill/>
                </a:ln>
                <a:solidFill>
                  <a:srgbClr val="0000FF"/>
                </a:solidFill>
                <a:effectLst/>
                <a:uLnTx/>
                <a:uFillTx/>
                <a:latin typeface="Arial"/>
                <a:ea typeface="+mn-ea"/>
                <a:cs typeface="Arial"/>
              </a:rPr>
              <a:t>20,000 sq. ft. </a:t>
            </a:r>
            <a:r>
              <a:rPr kumimoji="0" lang="en-US" altLang="en-US" sz="2000" b="1" i="0" u="none" strike="noStrike" kern="1200" cap="none" spc="0" normalizeH="0" baseline="0" noProof="0" dirty="0" smtClean="0">
                <a:ln>
                  <a:noFill/>
                </a:ln>
                <a:solidFill>
                  <a:srgbClr val="0000FF"/>
                </a:solidFill>
                <a:effectLst/>
                <a:uLnTx/>
                <a:uFillTx/>
                <a:latin typeface="Arial"/>
                <a:ea typeface="+mn-ea"/>
                <a:cs typeface="Arial"/>
              </a:rPr>
              <a:t>lot impervious</a:t>
            </a:r>
            <a:endParaRPr kumimoji="0" lang="en-US" altLang="en-US" sz="1600" b="1" i="0" u="none" strike="noStrike" kern="1200" cap="none" spc="0" normalizeH="0" baseline="0" noProof="0" dirty="0">
              <a:ln>
                <a:noFill/>
              </a:ln>
              <a:solidFill>
                <a:srgbClr val="80808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Arial"/>
              <a:ea typeface="+mn-ea"/>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0000FF"/>
              </a:solidFill>
              <a:effectLst/>
              <a:uLnTx/>
              <a:uFillTx/>
              <a:latin typeface="Arial"/>
              <a:ea typeface="+mn-ea"/>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smtClean="0">
                <a:ln>
                  <a:noFill/>
                </a:ln>
                <a:solidFill>
                  <a:srgbClr val="000000"/>
                </a:solidFill>
                <a:effectLst/>
                <a:uLnTx/>
                <a:uFillTx/>
                <a:latin typeface="Arial"/>
                <a:ea typeface="+mn-ea"/>
                <a:cs typeface="Arial"/>
              </a:rPr>
              <a:t>1000 </a:t>
            </a:r>
            <a:r>
              <a:rPr kumimoji="0" lang="en-US" altLang="en-US" sz="2000" b="1" i="0" u="none" strike="noStrike" kern="1200" cap="none" spc="0" normalizeH="0" baseline="0" noProof="0" dirty="0">
                <a:ln>
                  <a:noFill/>
                </a:ln>
                <a:solidFill>
                  <a:srgbClr val="000000"/>
                </a:solidFill>
                <a:effectLst/>
                <a:uLnTx/>
                <a:uFillTx/>
                <a:latin typeface="Arial"/>
                <a:ea typeface="+mn-ea"/>
                <a:cs typeface="Arial"/>
              </a:rPr>
              <a:t>sq. ft. house footprint</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sng" strike="noStrike" kern="1200" cap="none" spc="0" normalizeH="0" baseline="0" noProof="0" dirty="0" smtClean="0">
                <a:ln>
                  <a:noFill/>
                </a:ln>
                <a:solidFill>
                  <a:srgbClr val="000000"/>
                </a:solidFill>
                <a:effectLst/>
                <a:uLnTx/>
                <a:uFillTx/>
                <a:latin typeface="Arial"/>
                <a:ea typeface="+mn-ea"/>
                <a:cs typeface="Arial"/>
              </a:rPr>
              <a:t>400 </a:t>
            </a:r>
            <a:r>
              <a:rPr kumimoji="0" lang="en-US" altLang="en-US" sz="2000" b="1" i="0" u="sng" strike="noStrike" kern="1200" cap="none" spc="0" normalizeH="0" baseline="0" noProof="0" dirty="0">
                <a:ln>
                  <a:noFill/>
                </a:ln>
                <a:solidFill>
                  <a:srgbClr val="000000"/>
                </a:solidFill>
                <a:effectLst/>
                <a:uLnTx/>
                <a:uFillTx/>
                <a:latin typeface="Arial"/>
                <a:ea typeface="+mn-ea"/>
                <a:cs typeface="Arial"/>
              </a:rPr>
              <a:t>sq. ft. driveway</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smtClean="0">
                <a:ln>
                  <a:noFill/>
                </a:ln>
                <a:solidFill>
                  <a:srgbClr val="000000"/>
                </a:solidFill>
                <a:effectLst/>
                <a:uLnTx/>
                <a:uFillTx/>
                <a:latin typeface="Arial"/>
                <a:ea typeface="+mn-ea"/>
                <a:cs typeface="Arial"/>
              </a:rPr>
              <a:t>1400 </a:t>
            </a:r>
            <a:r>
              <a:rPr kumimoji="0" lang="en-US" altLang="en-US" sz="2000" b="1" i="0" u="none" strike="noStrike" kern="1200" cap="none" spc="0" normalizeH="0" baseline="0" noProof="0" dirty="0">
                <a:ln>
                  <a:noFill/>
                </a:ln>
                <a:solidFill>
                  <a:srgbClr val="000000"/>
                </a:solidFill>
                <a:effectLst/>
                <a:uLnTx/>
                <a:uFillTx/>
                <a:latin typeface="Arial"/>
                <a:ea typeface="+mn-ea"/>
                <a:cs typeface="Arial"/>
              </a:rPr>
              <a:t>sq. ft. total</a:t>
            </a: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dirty="0">
              <a:ln>
                <a:noFill/>
              </a:ln>
              <a:solidFill>
                <a:srgbClr val="000000"/>
              </a:solidFill>
              <a:effectLst/>
              <a:uLnTx/>
              <a:uFillTx/>
              <a:latin typeface="Arial"/>
              <a:ea typeface="+mn-ea"/>
              <a:cs typeface="Arial"/>
            </a:endParaRPr>
          </a:p>
        </p:txBody>
      </p:sp>
      <p:sp>
        <p:nvSpPr>
          <p:cNvPr id="361475" name="Rectangle 3"/>
          <p:cNvSpPr>
            <a:spLocks noChangeArrowheads="1"/>
          </p:cNvSpPr>
          <p:nvPr/>
        </p:nvSpPr>
        <p:spPr bwMode="auto">
          <a:xfrm>
            <a:off x="5146675" y="309563"/>
            <a:ext cx="3030538" cy="6051550"/>
          </a:xfrm>
          <a:prstGeom prst="rect">
            <a:avLst/>
          </a:prstGeom>
          <a:gradFill rotWithShape="0">
            <a:gsLst>
              <a:gs pos="0">
                <a:srgbClr val="00AC00"/>
              </a:gs>
              <a:gs pos="50000">
                <a:srgbClr val="99CC00"/>
              </a:gs>
              <a:gs pos="100000">
                <a:srgbClr val="00AC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478" name="AutoShape 6"/>
          <p:cNvSpPr>
            <a:spLocks noChangeArrowheads="1"/>
          </p:cNvSpPr>
          <p:nvPr/>
        </p:nvSpPr>
        <p:spPr bwMode="auto">
          <a:xfrm>
            <a:off x="6248400" y="2090738"/>
            <a:ext cx="193675" cy="195262"/>
          </a:xfrm>
          <a:prstGeom prst="cloudCallout">
            <a:avLst>
              <a:gd name="adj1" fmla="val 29167"/>
              <a:gd name="adj2" fmla="val 15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79" name="AutoShape 7"/>
          <p:cNvSpPr>
            <a:spLocks noChangeArrowheads="1"/>
          </p:cNvSpPr>
          <p:nvPr/>
        </p:nvSpPr>
        <p:spPr bwMode="auto">
          <a:xfrm>
            <a:off x="6934200" y="1219200"/>
            <a:ext cx="193675" cy="195263"/>
          </a:xfrm>
          <a:prstGeom prst="cloudCallout">
            <a:avLst>
              <a:gd name="adj1" fmla="val -242625"/>
              <a:gd name="adj2" fmla="val 495528"/>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0" name="AutoShape 8"/>
          <p:cNvSpPr>
            <a:spLocks noChangeArrowheads="1"/>
          </p:cNvSpPr>
          <p:nvPr/>
        </p:nvSpPr>
        <p:spPr bwMode="auto">
          <a:xfrm>
            <a:off x="7286625" y="1219200"/>
            <a:ext cx="257175" cy="195263"/>
          </a:xfrm>
          <a:prstGeom prst="cloudCallout">
            <a:avLst>
              <a:gd name="adj1" fmla="val -6250"/>
              <a:gd name="adj2" fmla="val -3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1" name="AutoShape 9"/>
          <p:cNvSpPr>
            <a:spLocks noChangeArrowheads="1"/>
          </p:cNvSpPr>
          <p:nvPr/>
        </p:nvSpPr>
        <p:spPr bwMode="auto">
          <a:xfrm>
            <a:off x="7192963" y="2514600"/>
            <a:ext cx="579437" cy="585788"/>
          </a:xfrm>
          <a:prstGeom prst="cloudCallout">
            <a:avLst>
              <a:gd name="adj1" fmla="val 25000"/>
              <a:gd name="adj2" fmla="val -46111"/>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2" name="AutoShape 10"/>
          <p:cNvSpPr>
            <a:spLocks noChangeArrowheads="1"/>
          </p:cNvSpPr>
          <p:nvPr/>
        </p:nvSpPr>
        <p:spPr bwMode="auto">
          <a:xfrm>
            <a:off x="5146675" y="1187450"/>
            <a:ext cx="515938" cy="488950"/>
          </a:xfrm>
          <a:prstGeom prst="cloudCallout">
            <a:avLst>
              <a:gd name="adj1" fmla="val -46875"/>
              <a:gd name="adj2" fmla="val 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3" name="AutoShape 11"/>
          <p:cNvSpPr>
            <a:spLocks noChangeArrowheads="1"/>
          </p:cNvSpPr>
          <p:nvPr/>
        </p:nvSpPr>
        <p:spPr bwMode="auto">
          <a:xfrm>
            <a:off x="5146675" y="796925"/>
            <a:ext cx="322263" cy="390525"/>
          </a:xfrm>
          <a:prstGeom prst="cloudCallout">
            <a:avLst>
              <a:gd name="adj1" fmla="val 30000"/>
              <a:gd name="adj2" fmla="val 43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4" name="AutoShape 12"/>
          <p:cNvSpPr>
            <a:spLocks noChangeArrowheads="1"/>
          </p:cNvSpPr>
          <p:nvPr/>
        </p:nvSpPr>
        <p:spPr bwMode="auto">
          <a:xfrm>
            <a:off x="5081588" y="211138"/>
            <a:ext cx="515937" cy="390525"/>
          </a:xfrm>
          <a:prstGeom prst="cloudCallout">
            <a:avLst>
              <a:gd name="adj1" fmla="val 31250"/>
              <a:gd name="adj2" fmla="val 1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5" name="AutoShape 13"/>
          <p:cNvSpPr>
            <a:spLocks noChangeArrowheads="1"/>
          </p:cNvSpPr>
          <p:nvPr/>
        </p:nvSpPr>
        <p:spPr bwMode="auto">
          <a:xfrm>
            <a:off x="6242050" y="1187450"/>
            <a:ext cx="193675" cy="195263"/>
          </a:xfrm>
          <a:prstGeom prst="cloudCallout">
            <a:avLst>
              <a:gd name="adj1" fmla="val 25000"/>
              <a:gd name="adj2" fmla="val 75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6" name="AutoShape 14"/>
          <p:cNvSpPr>
            <a:spLocks noChangeArrowheads="1"/>
          </p:cNvSpPr>
          <p:nvPr/>
        </p:nvSpPr>
        <p:spPr bwMode="auto">
          <a:xfrm>
            <a:off x="6242050" y="1481138"/>
            <a:ext cx="193675" cy="195262"/>
          </a:xfrm>
          <a:prstGeom prst="cloudCallout">
            <a:avLst>
              <a:gd name="adj1" fmla="val 29167"/>
              <a:gd name="adj2" fmla="val -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7" name="AutoShape 15"/>
          <p:cNvSpPr>
            <a:spLocks noChangeArrowheads="1"/>
          </p:cNvSpPr>
          <p:nvPr/>
        </p:nvSpPr>
        <p:spPr bwMode="auto">
          <a:xfrm>
            <a:off x="6248400" y="1773238"/>
            <a:ext cx="192088" cy="195262"/>
          </a:xfrm>
          <a:prstGeom prst="cloudCallout">
            <a:avLst>
              <a:gd name="adj1" fmla="val 25000"/>
              <a:gd name="adj2" fmla="val 75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8" name="AutoShape 16"/>
          <p:cNvSpPr>
            <a:spLocks noChangeArrowheads="1"/>
          </p:cNvSpPr>
          <p:nvPr/>
        </p:nvSpPr>
        <p:spPr bwMode="auto">
          <a:xfrm>
            <a:off x="6242050" y="601663"/>
            <a:ext cx="193675" cy="195262"/>
          </a:xfrm>
          <a:prstGeom prst="cloudCallout">
            <a:avLst>
              <a:gd name="adj1" fmla="val 37500"/>
              <a:gd name="adj2" fmla="val 15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9" name="AutoShape 17"/>
          <p:cNvSpPr>
            <a:spLocks noChangeArrowheads="1"/>
          </p:cNvSpPr>
          <p:nvPr/>
        </p:nvSpPr>
        <p:spPr bwMode="auto">
          <a:xfrm>
            <a:off x="6242050" y="895350"/>
            <a:ext cx="193675" cy="195263"/>
          </a:xfrm>
          <a:prstGeom prst="cloudCallout">
            <a:avLst>
              <a:gd name="adj1" fmla="val 20833"/>
              <a:gd name="adj2" fmla="val 15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0" name="AutoShape 18"/>
          <p:cNvSpPr>
            <a:spLocks noChangeArrowheads="1"/>
          </p:cNvSpPr>
          <p:nvPr/>
        </p:nvSpPr>
        <p:spPr bwMode="auto">
          <a:xfrm>
            <a:off x="6242050" y="309563"/>
            <a:ext cx="193675" cy="195262"/>
          </a:xfrm>
          <a:prstGeom prst="cloudCallout">
            <a:avLst>
              <a:gd name="adj1" fmla="val 25000"/>
              <a:gd name="adj2" fmla="val 2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1" name="AutoShape 19"/>
          <p:cNvSpPr>
            <a:spLocks noChangeArrowheads="1"/>
          </p:cNvSpPr>
          <p:nvPr/>
        </p:nvSpPr>
        <p:spPr bwMode="auto">
          <a:xfrm>
            <a:off x="5081588" y="601663"/>
            <a:ext cx="258762" cy="293687"/>
          </a:xfrm>
          <a:prstGeom prst="cloudCallout">
            <a:avLst>
              <a:gd name="adj1" fmla="val -25000"/>
              <a:gd name="adj2" fmla="val 24444"/>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2" name="AutoShape 20"/>
          <p:cNvSpPr>
            <a:spLocks noChangeArrowheads="1"/>
          </p:cNvSpPr>
          <p:nvPr/>
        </p:nvSpPr>
        <p:spPr bwMode="auto">
          <a:xfrm>
            <a:off x="7273925" y="211138"/>
            <a:ext cx="515938" cy="390525"/>
          </a:xfrm>
          <a:prstGeom prst="cloudCallout">
            <a:avLst>
              <a:gd name="adj1" fmla="val 31250"/>
              <a:gd name="adj2" fmla="val 1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3" name="AutoShape 21"/>
          <p:cNvSpPr>
            <a:spLocks noChangeArrowheads="1"/>
          </p:cNvSpPr>
          <p:nvPr/>
        </p:nvSpPr>
        <p:spPr bwMode="auto">
          <a:xfrm>
            <a:off x="7661275" y="309563"/>
            <a:ext cx="644525" cy="585787"/>
          </a:xfrm>
          <a:prstGeom prst="cloudCallout">
            <a:avLst>
              <a:gd name="adj1" fmla="val -15000"/>
              <a:gd name="adj2" fmla="val 37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4" name="AutoShape 22"/>
          <p:cNvSpPr>
            <a:spLocks noChangeArrowheads="1"/>
          </p:cNvSpPr>
          <p:nvPr/>
        </p:nvSpPr>
        <p:spPr bwMode="auto">
          <a:xfrm>
            <a:off x="7080250" y="504825"/>
            <a:ext cx="515938" cy="487363"/>
          </a:xfrm>
          <a:prstGeom prst="cloudCallout">
            <a:avLst>
              <a:gd name="adj1" fmla="val 37500"/>
              <a:gd name="adj2" fmla="val 24667"/>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5" name="AutoShape 23"/>
          <p:cNvSpPr>
            <a:spLocks noChangeArrowheads="1"/>
          </p:cNvSpPr>
          <p:nvPr/>
        </p:nvSpPr>
        <p:spPr bwMode="auto">
          <a:xfrm>
            <a:off x="6886575" y="406400"/>
            <a:ext cx="258763" cy="293688"/>
          </a:xfrm>
          <a:prstGeom prst="cloudCallout">
            <a:avLst>
              <a:gd name="adj1" fmla="val -25000"/>
              <a:gd name="adj2" fmla="val 24444"/>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6" name="Freeform 24"/>
          <p:cNvSpPr>
            <a:spLocks/>
          </p:cNvSpPr>
          <p:nvPr/>
        </p:nvSpPr>
        <p:spPr bwMode="auto">
          <a:xfrm>
            <a:off x="5146675" y="2359025"/>
            <a:ext cx="796925" cy="4035425"/>
          </a:xfrm>
          <a:custGeom>
            <a:avLst/>
            <a:gdLst>
              <a:gd name="T0" fmla="*/ 0 w 1680"/>
              <a:gd name="T1" fmla="*/ 0 h 7443"/>
              <a:gd name="T2" fmla="*/ 3 w 1680"/>
              <a:gd name="T3" fmla="*/ 7443 h 7443"/>
              <a:gd name="T4" fmla="*/ 240 w 1680"/>
              <a:gd name="T5" fmla="*/ 7200 h 7443"/>
              <a:gd name="T6" fmla="*/ 360 w 1680"/>
              <a:gd name="T7" fmla="*/ 7200 h 7443"/>
              <a:gd name="T8" fmla="*/ 720 w 1680"/>
              <a:gd name="T9" fmla="*/ 7200 h 7443"/>
              <a:gd name="T10" fmla="*/ 1080 w 1680"/>
              <a:gd name="T11" fmla="*/ 7200 h 7443"/>
              <a:gd name="T12" fmla="*/ 1320 w 1680"/>
              <a:gd name="T13" fmla="*/ 7200 h 7443"/>
              <a:gd name="T14" fmla="*/ 1320 w 1680"/>
              <a:gd name="T15" fmla="*/ 7020 h 7443"/>
              <a:gd name="T16" fmla="*/ 1200 w 1680"/>
              <a:gd name="T17" fmla="*/ 6840 h 7443"/>
              <a:gd name="T18" fmla="*/ 1200 w 1680"/>
              <a:gd name="T19" fmla="*/ 6480 h 7443"/>
              <a:gd name="T20" fmla="*/ 1080 w 1680"/>
              <a:gd name="T21" fmla="*/ 6120 h 7443"/>
              <a:gd name="T22" fmla="*/ 1200 w 1680"/>
              <a:gd name="T23" fmla="*/ 5580 h 7443"/>
              <a:gd name="T24" fmla="*/ 1320 w 1680"/>
              <a:gd name="T25" fmla="*/ 5400 h 7443"/>
              <a:gd name="T26" fmla="*/ 1440 w 1680"/>
              <a:gd name="T27" fmla="*/ 5220 h 7443"/>
              <a:gd name="T28" fmla="*/ 1440 w 1680"/>
              <a:gd name="T29" fmla="*/ 4860 h 7443"/>
              <a:gd name="T30" fmla="*/ 1560 w 1680"/>
              <a:gd name="T31" fmla="*/ 4680 h 7443"/>
              <a:gd name="T32" fmla="*/ 1680 w 1680"/>
              <a:gd name="T33" fmla="*/ 4320 h 7443"/>
              <a:gd name="T34" fmla="*/ 1680 w 1680"/>
              <a:gd name="T35" fmla="*/ 3780 h 7443"/>
              <a:gd name="T36" fmla="*/ 1560 w 1680"/>
              <a:gd name="T37" fmla="*/ 3600 h 7443"/>
              <a:gd name="T38" fmla="*/ 1200 w 1680"/>
              <a:gd name="T39" fmla="*/ 3240 h 7443"/>
              <a:gd name="T40" fmla="*/ 1080 w 1680"/>
              <a:gd name="T41" fmla="*/ 2700 h 7443"/>
              <a:gd name="T42" fmla="*/ 840 w 1680"/>
              <a:gd name="T43" fmla="*/ 1800 h 7443"/>
              <a:gd name="T44" fmla="*/ 720 w 1680"/>
              <a:gd name="T45" fmla="*/ 1440 h 7443"/>
              <a:gd name="T46" fmla="*/ 480 w 1680"/>
              <a:gd name="T47" fmla="*/ 1080 h 7443"/>
              <a:gd name="T48" fmla="*/ 360 w 1680"/>
              <a:gd name="T49" fmla="*/ 720 h 7443"/>
              <a:gd name="T50" fmla="*/ 120 w 1680"/>
              <a:gd name="T51" fmla="*/ 540 h 7443"/>
              <a:gd name="T52" fmla="*/ 0 w 1680"/>
              <a:gd name="T53" fmla="*/ 0 h 7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0" h="7443">
                <a:moveTo>
                  <a:pt x="0" y="0"/>
                </a:moveTo>
                <a:lnTo>
                  <a:pt x="3" y="7443"/>
                </a:lnTo>
                <a:lnTo>
                  <a:pt x="240" y="7200"/>
                </a:lnTo>
                <a:lnTo>
                  <a:pt x="360" y="7200"/>
                </a:lnTo>
                <a:lnTo>
                  <a:pt x="720" y="7200"/>
                </a:lnTo>
                <a:lnTo>
                  <a:pt x="1080" y="7200"/>
                </a:lnTo>
                <a:lnTo>
                  <a:pt x="1320" y="7200"/>
                </a:lnTo>
                <a:lnTo>
                  <a:pt x="1320" y="7020"/>
                </a:lnTo>
                <a:lnTo>
                  <a:pt x="1200" y="6840"/>
                </a:lnTo>
                <a:lnTo>
                  <a:pt x="1200" y="6480"/>
                </a:lnTo>
                <a:lnTo>
                  <a:pt x="1080" y="6120"/>
                </a:lnTo>
                <a:lnTo>
                  <a:pt x="1200" y="5580"/>
                </a:lnTo>
                <a:lnTo>
                  <a:pt x="1320" y="5400"/>
                </a:lnTo>
                <a:lnTo>
                  <a:pt x="1440" y="5220"/>
                </a:lnTo>
                <a:lnTo>
                  <a:pt x="1440" y="4860"/>
                </a:lnTo>
                <a:lnTo>
                  <a:pt x="1560" y="4680"/>
                </a:lnTo>
                <a:lnTo>
                  <a:pt x="1680" y="4320"/>
                </a:lnTo>
                <a:lnTo>
                  <a:pt x="1680" y="3780"/>
                </a:lnTo>
                <a:lnTo>
                  <a:pt x="1560" y="3600"/>
                </a:lnTo>
                <a:lnTo>
                  <a:pt x="1200" y="3240"/>
                </a:lnTo>
                <a:lnTo>
                  <a:pt x="1080" y="2700"/>
                </a:lnTo>
                <a:lnTo>
                  <a:pt x="840" y="1800"/>
                </a:lnTo>
                <a:lnTo>
                  <a:pt x="720" y="1440"/>
                </a:lnTo>
                <a:lnTo>
                  <a:pt x="480" y="1080"/>
                </a:lnTo>
                <a:lnTo>
                  <a:pt x="360" y="720"/>
                </a:lnTo>
                <a:lnTo>
                  <a:pt x="120" y="540"/>
                </a:lnTo>
                <a:lnTo>
                  <a:pt x="0" y="0"/>
                </a:lnTo>
                <a:close/>
              </a:path>
            </a:pathLst>
          </a:custGeom>
          <a:solidFill>
            <a:srgbClr val="008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497" name="Freeform 25"/>
          <p:cNvSpPr>
            <a:spLocks/>
          </p:cNvSpPr>
          <p:nvPr/>
        </p:nvSpPr>
        <p:spPr bwMode="auto">
          <a:xfrm>
            <a:off x="6500813" y="3962400"/>
            <a:ext cx="1676400" cy="2398713"/>
          </a:xfrm>
          <a:custGeom>
            <a:avLst/>
            <a:gdLst>
              <a:gd name="T0" fmla="*/ 2040 w 2040"/>
              <a:gd name="T1" fmla="*/ 0 h 5040"/>
              <a:gd name="T2" fmla="*/ 2040 w 2040"/>
              <a:gd name="T3" fmla="*/ 5040 h 5040"/>
              <a:gd name="T4" fmla="*/ 1800 w 2040"/>
              <a:gd name="T5" fmla="*/ 5040 h 5040"/>
              <a:gd name="T6" fmla="*/ 360 w 2040"/>
              <a:gd name="T7" fmla="*/ 4860 h 5040"/>
              <a:gd name="T8" fmla="*/ 120 w 2040"/>
              <a:gd name="T9" fmla="*/ 4680 h 5040"/>
              <a:gd name="T10" fmla="*/ 0 w 2040"/>
              <a:gd name="T11" fmla="*/ 4320 h 5040"/>
              <a:gd name="T12" fmla="*/ 0 w 2040"/>
              <a:gd name="T13" fmla="*/ 3960 h 5040"/>
              <a:gd name="T14" fmla="*/ 120 w 2040"/>
              <a:gd name="T15" fmla="*/ 3600 h 5040"/>
              <a:gd name="T16" fmla="*/ 360 w 2040"/>
              <a:gd name="T17" fmla="*/ 2880 h 5040"/>
              <a:gd name="T18" fmla="*/ 600 w 2040"/>
              <a:gd name="T19" fmla="*/ 2340 h 5040"/>
              <a:gd name="T20" fmla="*/ 960 w 2040"/>
              <a:gd name="T21" fmla="*/ 1620 h 5040"/>
              <a:gd name="T22" fmla="*/ 1200 w 2040"/>
              <a:gd name="T23" fmla="*/ 900 h 5040"/>
              <a:gd name="T24" fmla="*/ 1560 w 2040"/>
              <a:gd name="T25" fmla="*/ 360 h 5040"/>
              <a:gd name="T26" fmla="*/ 1920 w 2040"/>
              <a:gd name="T27" fmla="*/ 180 h 5040"/>
              <a:gd name="T28" fmla="*/ 2040 w 2040"/>
              <a:gd name="T29" fmla="*/ 0 h 5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0" h="5040">
                <a:moveTo>
                  <a:pt x="2040" y="0"/>
                </a:moveTo>
                <a:lnTo>
                  <a:pt x="2040" y="5040"/>
                </a:lnTo>
                <a:lnTo>
                  <a:pt x="1800" y="5040"/>
                </a:lnTo>
                <a:lnTo>
                  <a:pt x="360" y="4860"/>
                </a:lnTo>
                <a:lnTo>
                  <a:pt x="120" y="4680"/>
                </a:lnTo>
                <a:lnTo>
                  <a:pt x="0" y="4320"/>
                </a:lnTo>
                <a:lnTo>
                  <a:pt x="0" y="3960"/>
                </a:lnTo>
                <a:lnTo>
                  <a:pt x="120" y="3600"/>
                </a:lnTo>
                <a:lnTo>
                  <a:pt x="360" y="2880"/>
                </a:lnTo>
                <a:lnTo>
                  <a:pt x="600" y="2340"/>
                </a:lnTo>
                <a:lnTo>
                  <a:pt x="960" y="1620"/>
                </a:lnTo>
                <a:lnTo>
                  <a:pt x="1200" y="900"/>
                </a:lnTo>
                <a:lnTo>
                  <a:pt x="1560" y="360"/>
                </a:lnTo>
                <a:lnTo>
                  <a:pt x="1920" y="180"/>
                </a:lnTo>
                <a:lnTo>
                  <a:pt x="2040" y="0"/>
                </a:lnTo>
                <a:close/>
              </a:path>
            </a:pathLst>
          </a:custGeom>
          <a:solidFill>
            <a:srgbClr val="008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498" name="Freeform 26"/>
          <p:cNvSpPr>
            <a:spLocks/>
          </p:cNvSpPr>
          <p:nvPr/>
        </p:nvSpPr>
        <p:spPr bwMode="auto">
          <a:xfrm>
            <a:off x="4114800" y="6165850"/>
            <a:ext cx="5029200" cy="1073150"/>
          </a:xfrm>
          <a:custGeom>
            <a:avLst/>
            <a:gdLst>
              <a:gd name="T0" fmla="*/ 0 w 9360"/>
              <a:gd name="T1" fmla="*/ 900 h 1980"/>
              <a:gd name="T2" fmla="*/ 1320 w 9360"/>
              <a:gd name="T3" fmla="*/ 540 h 1980"/>
              <a:gd name="T4" fmla="*/ 2160 w 9360"/>
              <a:gd name="T5" fmla="*/ 180 h 1980"/>
              <a:gd name="T6" fmla="*/ 3480 w 9360"/>
              <a:gd name="T7" fmla="*/ 0 h 1980"/>
              <a:gd name="T8" fmla="*/ 5160 w 9360"/>
              <a:gd name="T9" fmla="*/ 0 h 1980"/>
              <a:gd name="T10" fmla="*/ 6840 w 9360"/>
              <a:gd name="T11" fmla="*/ 180 h 1980"/>
              <a:gd name="T12" fmla="*/ 7680 w 9360"/>
              <a:gd name="T13" fmla="*/ 360 h 1980"/>
              <a:gd name="T14" fmla="*/ 8760 w 9360"/>
              <a:gd name="T15" fmla="*/ 720 h 1980"/>
              <a:gd name="T16" fmla="*/ 9360 w 9360"/>
              <a:gd name="T17" fmla="*/ 1080 h 1980"/>
              <a:gd name="T18" fmla="*/ 9360 w 9360"/>
              <a:gd name="T19" fmla="*/ 1980 h 1980"/>
              <a:gd name="T20" fmla="*/ 0 w 9360"/>
              <a:gd name="T21" fmla="*/ 1980 h 1980"/>
              <a:gd name="T22" fmla="*/ 0 w 9360"/>
              <a:gd name="T23" fmla="*/ 90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60" h="1980">
                <a:moveTo>
                  <a:pt x="0" y="900"/>
                </a:moveTo>
                <a:lnTo>
                  <a:pt x="1320" y="540"/>
                </a:lnTo>
                <a:lnTo>
                  <a:pt x="2160" y="180"/>
                </a:lnTo>
                <a:lnTo>
                  <a:pt x="3480" y="0"/>
                </a:lnTo>
                <a:lnTo>
                  <a:pt x="5160" y="0"/>
                </a:lnTo>
                <a:lnTo>
                  <a:pt x="6840" y="180"/>
                </a:lnTo>
                <a:lnTo>
                  <a:pt x="7680" y="360"/>
                </a:lnTo>
                <a:lnTo>
                  <a:pt x="8760" y="720"/>
                </a:lnTo>
                <a:lnTo>
                  <a:pt x="9360" y="1080"/>
                </a:lnTo>
                <a:lnTo>
                  <a:pt x="9360" y="1980"/>
                </a:lnTo>
                <a:lnTo>
                  <a:pt x="0" y="1980"/>
                </a:lnTo>
                <a:lnTo>
                  <a:pt x="0" y="900"/>
                </a:lnTo>
                <a:close/>
              </a:path>
            </a:pathLst>
          </a:custGeom>
          <a:gradFill rotWithShape="0">
            <a:gsLst>
              <a:gs pos="0">
                <a:srgbClr val="00CCFF"/>
              </a:gs>
              <a:gs pos="100000">
                <a:srgbClr val="0000FF"/>
              </a:gs>
            </a:gsLst>
            <a:lin ang="5400000" scaled="1"/>
          </a:gra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nvGrpSpPr>
          <p:cNvPr id="361499" name="Group 27"/>
          <p:cNvGrpSpPr>
            <a:grpSpLocks/>
          </p:cNvGrpSpPr>
          <p:nvPr/>
        </p:nvGrpSpPr>
        <p:grpSpPr bwMode="auto">
          <a:xfrm>
            <a:off x="6149976" y="1447800"/>
            <a:ext cx="1136649" cy="877887"/>
            <a:chOff x="4512" y="7092"/>
            <a:chExt cx="2040" cy="1440"/>
          </a:xfrm>
        </p:grpSpPr>
        <p:sp>
          <p:nvSpPr>
            <p:cNvPr id="361500" name="Rectangle 28" descr="Horizontal brick"/>
            <p:cNvSpPr>
              <a:spLocks noChangeArrowheads="1"/>
            </p:cNvSpPr>
            <p:nvPr/>
          </p:nvSpPr>
          <p:spPr bwMode="auto">
            <a:xfrm>
              <a:off x="4512" y="7092"/>
              <a:ext cx="2040" cy="1440"/>
            </a:xfrm>
            <a:prstGeom prst="rect">
              <a:avLst/>
            </a:prstGeom>
            <a:pattFill prst="horzBrick">
              <a:fgClr>
                <a:srgbClr val="000000"/>
              </a:fgClr>
              <a:bgClr>
                <a:srgbClr val="FFFFFF"/>
              </a:bgClr>
            </a:pattFill>
            <a:ln w="38100">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01" name="Line 29" descr="Horizontal brick"/>
            <p:cNvSpPr>
              <a:spLocks noChangeShapeType="1"/>
            </p:cNvSpPr>
            <p:nvPr/>
          </p:nvSpPr>
          <p:spPr bwMode="auto">
            <a:xfrm flipV="1">
              <a:off x="4512" y="7812"/>
              <a:ext cx="360" cy="720"/>
            </a:xfrm>
            <a:prstGeom prst="line">
              <a:avLst/>
            </a:prstGeom>
            <a:noFill/>
            <a:ln w="381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02" name="Line 30" descr="Horizontal brick"/>
            <p:cNvSpPr>
              <a:spLocks noChangeShapeType="1"/>
            </p:cNvSpPr>
            <p:nvPr/>
          </p:nvSpPr>
          <p:spPr bwMode="auto">
            <a:xfrm>
              <a:off x="4512" y="7092"/>
              <a:ext cx="360" cy="720"/>
            </a:xfrm>
            <a:prstGeom prst="line">
              <a:avLst/>
            </a:prstGeom>
            <a:noFill/>
            <a:ln w="381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03" name="Line 31" descr="Horizontal brick"/>
            <p:cNvSpPr>
              <a:spLocks noChangeShapeType="1"/>
            </p:cNvSpPr>
            <p:nvPr/>
          </p:nvSpPr>
          <p:spPr bwMode="auto">
            <a:xfrm flipH="1" flipV="1">
              <a:off x="6192" y="7812"/>
              <a:ext cx="360" cy="720"/>
            </a:xfrm>
            <a:prstGeom prst="line">
              <a:avLst/>
            </a:prstGeom>
            <a:noFill/>
            <a:ln w="381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04" name="Line 32" descr="Horizontal brick"/>
            <p:cNvSpPr>
              <a:spLocks noChangeShapeType="1"/>
            </p:cNvSpPr>
            <p:nvPr/>
          </p:nvSpPr>
          <p:spPr bwMode="auto">
            <a:xfrm flipH="1">
              <a:off x="6192" y="7092"/>
              <a:ext cx="360" cy="720"/>
            </a:xfrm>
            <a:prstGeom prst="line">
              <a:avLst/>
            </a:prstGeom>
            <a:noFill/>
            <a:ln w="381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05" name="Line 33" descr="Horizontal brick"/>
            <p:cNvSpPr>
              <a:spLocks noChangeShapeType="1"/>
            </p:cNvSpPr>
            <p:nvPr/>
          </p:nvSpPr>
          <p:spPr bwMode="auto">
            <a:xfrm>
              <a:off x="4872" y="7812"/>
              <a:ext cx="1320" cy="0"/>
            </a:xfrm>
            <a:prstGeom prst="line">
              <a:avLst/>
            </a:prstGeom>
            <a:noFill/>
            <a:ln w="381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sp>
        <p:nvSpPr>
          <p:cNvPr id="361506" name="AutoShape 34"/>
          <p:cNvSpPr>
            <a:spLocks noChangeArrowheads="1"/>
          </p:cNvSpPr>
          <p:nvPr/>
        </p:nvSpPr>
        <p:spPr bwMode="auto">
          <a:xfrm>
            <a:off x="7532688" y="3822700"/>
            <a:ext cx="644525" cy="585788"/>
          </a:xfrm>
          <a:prstGeom prst="cloudCallout">
            <a:avLst>
              <a:gd name="adj1" fmla="val -3750"/>
              <a:gd name="adj2" fmla="val 12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07" name="AutoShape 35"/>
          <p:cNvSpPr>
            <a:spLocks noChangeArrowheads="1"/>
          </p:cNvSpPr>
          <p:nvPr/>
        </p:nvSpPr>
        <p:spPr bwMode="auto">
          <a:xfrm>
            <a:off x="6629400" y="5286375"/>
            <a:ext cx="515938" cy="488950"/>
          </a:xfrm>
          <a:prstGeom prst="cloudCallout">
            <a:avLst>
              <a:gd name="adj1" fmla="val -31250"/>
              <a:gd name="adj2" fmla="val -7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08" name="AutoShape 36"/>
          <p:cNvSpPr>
            <a:spLocks noChangeArrowheads="1"/>
          </p:cNvSpPr>
          <p:nvPr/>
        </p:nvSpPr>
        <p:spPr bwMode="auto">
          <a:xfrm>
            <a:off x="5403850" y="5775325"/>
            <a:ext cx="515938" cy="487363"/>
          </a:xfrm>
          <a:prstGeom prst="cloudCallout">
            <a:avLst>
              <a:gd name="adj1" fmla="val -26560"/>
              <a:gd name="adj2" fmla="val -46667"/>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09" name="AutoShape 37"/>
          <p:cNvSpPr>
            <a:spLocks noChangeArrowheads="1"/>
          </p:cNvSpPr>
          <p:nvPr/>
        </p:nvSpPr>
        <p:spPr bwMode="auto">
          <a:xfrm>
            <a:off x="5018088" y="5481638"/>
            <a:ext cx="515937" cy="488950"/>
          </a:xfrm>
          <a:prstGeom prst="cloudCallout">
            <a:avLst>
              <a:gd name="adj1" fmla="val 9375"/>
              <a:gd name="adj2" fmla="val 1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0" name="AutoShape 38"/>
          <p:cNvSpPr>
            <a:spLocks noChangeArrowheads="1"/>
          </p:cNvSpPr>
          <p:nvPr/>
        </p:nvSpPr>
        <p:spPr bwMode="auto">
          <a:xfrm>
            <a:off x="5662613" y="5189538"/>
            <a:ext cx="257175" cy="292100"/>
          </a:xfrm>
          <a:prstGeom prst="cloudCallout">
            <a:avLst>
              <a:gd name="adj1" fmla="val 15625"/>
              <a:gd name="adj2" fmla="val -2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1" name="AutoShape 39"/>
          <p:cNvSpPr>
            <a:spLocks noChangeArrowheads="1"/>
          </p:cNvSpPr>
          <p:nvPr/>
        </p:nvSpPr>
        <p:spPr bwMode="auto">
          <a:xfrm>
            <a:off x="5662613" y="4213225"/>
            <a:ext cx="515937" cy="488950"/>
          </a:xfrm>
          <a:prstGeom prst="cloudCallout">
            <a:avLst>
              <a:gd name="adj1" fmla="val -25000"/>
              <a:gd name="adj2" fmla="val 5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2" name="AutoShape 40"/>
          <p:cNvSpPr>
            <a:spLocks noChangeArrowheads="1"/>
          </p:cNvSpPr>
          <p:nvPr/>
        </p:nvSpPr>
        <p:spPr bwMode="auto">
          <a:xfrm>
            <a:off x="5275263" y="3432175"/>
            <a:ext cx="515937" cy="488950"/>
          </a:xfrm>
          <a:prstGeom prst="cloudCallout">
            <a:avLst>
              <a:gd name="adj1" fmla="val -46875"/>
              <a:gd name="adj2" fmla="val 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3" name="AutoShape 41"/>
          <p:cNvSpPr>
            <a:spLocks noChangeArrowheads="1"/>
          </p:cNvSpPr>
          <p:nvPr/>
        </p:nvSpPr>
        <p:spPr bwMode="auto">
          <a:xfrm>
            <a:off x="5468938" y="504825"/>
            <a:ext cx="515937" cy="487363"/>
          </a:xfrm>
          <a:prstGeom prst="cloudCallout">
            <a:avLst>
              <a:gd name="adj1" fmla="val 37500"/>
              <a:gd name="adj2" fmla="val 24667"/>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4" name="AutoShape 42"/>
          <p:cNvSpPr>
            <a:spLocks noChangeArrowheads="1"/>
          </p:cNvSpPr>
          <p:nvPr/>
        </p:nvSpPr>
        <p:spPr bwMode="auto">
          <a:xfrm>
            <a:off x="5275263" y="2651125"/>
            <a:ext cx="515937" cy="390525"/>
          </a:xfrm>
          <a:prstGeom prst="cloudCallout">
            <a:avLst>
              <a:gd name="adj1" fmla="val 31250"/>
              <a:gd name="adj2" fmla="val 1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5" name="AutoShape 43"/>
          <p:cNvSpPr>
            <a:spLocks noChangeArrowheads="1"/>
          </p:cNvSpPr>
          <p:nvPr/>
        </p:nvSpPr>
        <p:spPr bwMode="auto">
          <a:xfrm>
            <a:off x="7208838" y="4051300"/>
            <a:ext cx="258762" cy="292100"/>
          </a:xfrm>
          <a:prstGeom prst="cloudCallout">
            <a:avLst>
              <a:gd name="adj1" fmla="val -25000"/>
              <a:gd name="adj2" fmla="val 24444"/>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6" name="AutoShape 44"/>
          <p:cNvSpPr>
            <a:spLocks noChangeArrowheads="1"/>
          </p:cNvSpPr>
          <p:nvPr/>
        </p:nvSpPr>
        <p:spPr bwMode="auto">
          <a:xfrm>
            <a:off x="5081588" y="2944813"/>
            <a:ext cx="515937" cy="487362"/>
          </a:xfrm>
          <a:prstGeom prst="cloudCallout">
            <a:avLst>
              <a:gd name="adj1" fmla="val -25000"/>
              <a:gd name="adj2" fmla="val 5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7" name="AutoShape 45"/>
          <p:cNvSpPr>
            <a:spLocks noChangeArrowheads="1"/>
          </p:cNvSpPr>
          <p:nvPr/>
        </p:nvSpPr>
        <p:spPr bwMode="auto">
          <a:xfrm>
            <a:off x="5597525" y="114300"/>
            <a:ext cx="644525" cy="585788"/>
          </a:xfrm>
          <a:prstGeom prst="cloudCallout">
            <a:avLst>
              <a:gd name="adj1" fmla="val -15000"/>
              <a:gd name="adj2" fmla="val 37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8" name="AutoShape 46"/>
          <p:cNvSpPr>
            <a:spLocks noChangeArrowheads="1"/>
          </p:cNvSpPr>
          <p:nvPr/>
        </p:nvSpPr>
        <p:spPr bwMode="auto">
          <a:xfrm>
            <a:off x="5534025" y="895350"/>
            <a:ext cx="644525" cy="585788"/>
          </a:xfrm>
          <a:prstGeom prst="cloudCallout">
            <a:avLst>
              <a:gd name="adj1" fmla="val -15000"/>
              <a:gd name="adj2" fmla="val 37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9" name="Rectangle 47"/>
          <p:cNvSpPr>
            <a:spLocks noChangeArrowheads="1"/>
          </p:cNvSpPr>
          <p:nvPr/>
        </p:nvSpPr>
        <p:spPr bwMode="auto">
          <a:xfrm>
            <a:off x="6553200" y="304800"/>
            <a:ext cx="165100" cy="1127125"/>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20" name="AutoShape 48"/>
          <p:cNvSpPr>
            <a:spLocks noChangeArrowheads="1"/>
          </p:cNvSpPr>
          <p:nvPr/>
        </p:nvSpPr>
        <p:spPr bwMode="auto">
          <a:xfrm>
            <a:off x="5505450" y="1828800"/>
            <a:ext cx="644525" cy="585788"/>
          </a:xfrm>
          <a:prstGeom prst="cloudCallout">
            <a:avLst>
              <a:gd name="adj1" fmla="val -3750"/>
              <a:gd name="adj2" fmla="val 12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21" name="AutoShape 49"/>
          <p:cNvSpPr>
            <a:spLocks noChangeArrowheads="1"/>
          </p:cNvSpPr>
          <p:nvPr/>
        </p:nvSpPr>
        <p:spPr bwMode="auto">
          <a:xfrm>
            <a:off x="5181600" y="2057400"/>
            <a:ext cx="258763" cy="292100"/>
          </a:xfrm>
          <a:prstGeom prst="cloudCallout">
            <a:avLst>
              <a:gd name="adj1" fmla="val -25000"/>
              <a:gd name="adj2" fmla="val 24444"/>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48" name="Rectangle 47"/>
          <p:cNvSpPr/>
          <p:nvPr/>
        </p:nvSpPr>
        <p:spPr>
          <a:xfrm>
            <a:off x="559254" y="3822700"/>
            <a:ext cx="4136571" cy="2744787"/>
          </a:xfrm>
          <a:prstGeom prst="rect">
            <a:avLst/>
          </a:prstGeom>
          <a:solidFill>
            <a:srgbClr val="FFFF00"/>
          </a:solidFill>
          <a:ln w="25400" cap="flat" cmpd="sng" algn="ctr">
            <a:noFill/>
            <a:prstDash val="solid"/>
          </a:ln>
          <a:effectLst/>
        </p:spPr>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2B5481"/>
                </a:solidFill>
                <a:effectLst/>
                <a:uLnTx/>
                <a:uFillTx/>
                <a:latin typeface="Tahoma"/>
                <a:ea typeface="+mn-ea"/>
                <a:cs typeface="Arial"/>
              </a:rPr>
              <a:t>All fish survived with this level of waterfront development.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0" cap="none" spc="0" normalizeH="0" baseline="0" noProof="0" dirty="0" smtClean="0">
              <a:ln>
                <a:noFill/>
              </a:ln>
              <a:solidFill>
                <a:srgbClr val="2B5481"/>
              </a:solidFill>
              <a:effectLst/>
              <a:uLnTx/>
              <a:uFillTx/>
              <a:latin typeface="Tahoma"/>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2B5481"/>
                </a:solidFill>
                <a:effectLst/>
                <a:uLnTx/>
                <a:uFillTx/>
                <a:latin typeface="Tahoma"/>
                <a:ea typeface="+mn-ea"/>
                <a:cs typeface="Arial"/>
              </a:rPr>
              <a:t>We can have waterfront development and healthy fisheries, but with half-acre lots it requires a small footprint.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800" b="0" i="0" u="none" strike="noStrike" kern="0" cap="none" spc="0" normalizeH="0" baseline="0" noProof="0" dirty="0" smtClean="0">
              <a:ln>
                <a:noFill/>
              </a:ln>
              <a:solidFill>
                <a:srgbClr val="2B5481"/>
              </a:solidFill>
              <a:effectLst/>
              <a:uLnTx/>
              <a:uFillTx/>
              <a:latin typeface="Tahoma"/>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2B5481"/>
                </a:solidFill>
                <a:effectLst/>
                <a:uLnTx/>
                <a:uFillTx/>
                <a:latin typeface="Tahoma"/>
                <a:ea typeface="+mn-ea"/>
                <a:cs typeface="Arial"/>
              </a:rPr>
              <a:t>One-acre lots could have 2X as much impervious surface without eliminating fish.</a:t>
            </a:r>
          </a:p>
        </p:txBody>
      </p:sp>
    </p:spTree>
    <p:extLst>
      <p:ext uri="{BB962C8B-B14F-4D97-AF65-F5344CB8AC3E}">
        <p14:creationId xmlns:p14="http://schemas.microsoft.com/office/powerpoint/2010/main" val="29698948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ext Box 2"/>
          <p:cNvSpPr txBox="1">
            <a:spLocks noChangeArrowheads="1"/>
          </p:cNvSpPr>
          <p:nvPr/>
        </p:nvSpPr>
        <p:spPr bwMode="auto">
          <a:xfrm>
            <a:off x="228600" y="533400"/>
            <a:ext cx="4495800" cy="2193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80808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dirty="0">
              <a:ln>
                <a:noFill/>
              </a:ln>
              <a:solidFill>
                <a:srgbClr val="80808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smtClean="0">
                <a:ln>
                  <a:noFill/>
                </a:ln>
                <a:solidFill>
                  <a:srgbClr val="0000FF"/>
                </a:solidFill>
                <a:effectLst/>
                <a:uLnTx/>
                <a:uFillTx/>
                <a:latin typeface="Arial"/>
                <a:ea typeface="+mn-ea"/>
                <a:cs typeface="Arial"/>
              </a:rPr>
              <a:t>10% </a:t>
            </a:r>
            <a:r>
              <a:rPr kumimoji="0" lang="en-US" altLang="en-US" sz="2000" b="1" i="0" u="none" strike="noStrike" kern="1200" cap="none" spc="0" normalizeH="0" baseline="0" noProof="0" dirty="0">
                <a:ln>
                  <a:noFill/>
                </a:ln>
                <a:solidFill>
                  <a:srgbClr val="0000FF"/>
                </a:solidFill>
                <a:effectLst/>
                <a:uLnTx/>
                <a:uFillTx/>
                <a:latin typeface="Arial"/>
                <a:ea typeface="+mn-ea"/>
                <a:cs typeface="Arial"/>
              </a:rPr>
              <a:t>of 20,000 sq. ft. </a:t>
            </a:r>
            <a:r>
              <a:rPr kumimoji="0" lang="en-US" altLang="en-US" sz="2000" b="1" i="0" u="none" strike="noStrike" kern="1200" cap="none" spc="0" normalizeH="0" baseline="0" noProof="0" dirty="0" smtClean="0">
                <a:ln>
                  <a:noFill/>
                </a:ln>
                <a:solidFill>
                  <a:srgbClr val="0000FF"/>
                </a:solidFill>
                <a:effectLst/>
                <a:uLnTx/>
                <a:uFillTx/>
                <a:latin typeface="Arial"/>
                <a:ea typeface="+mn-ea"/>
                <a:cs typeface="Arial"/>
              </a:rPr>
              <a:t>lot impervious</a:t>
            </a:r>
            <a:endParaRPr kumimoji="0" lang="en-US" altLang="en-US" sz="1600" b="1" i="0" u="none" strike="noStrike" kern="1200" cap="none" spc="0" normalizeH="0" baseline="0" noProof="0" dirty="0">
              <a:ln>
                <a:noFill/>
              </a:ln>
              <a:solidFill>
                <a:srgbClr val="80808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Arial"/>
              <a:ea typeface="+mn-ea"/>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0000FF"/>
              </a:solidFill>
              <a:effectLst/>
              <a:uLnTx/>
              <a:uFillTx/>
              <a:latin typeface="Arial"/>
              <a:ea typeface="+mn-ea"/>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smtClean="0">
                <a:ln>
                  <a:noFill/>
                </a:ln>
                <a:solidFill>
                  <a:srgbClr val="000000"/>
                </a:solidFill>
                <a:effectLst/>
                <a:uLnTx/>
                <a:uFillTx/>
                <a:latin typeface="Arial"/>
                <a:ea typeface="+mn-ea"/>
                <a:cs typeface="Arial"/>
              </a:rPr>
              <a:t>1200 </a:t>
            </a:r>
            <a:r>
              <a:rPr kumimoji="0" lang="en-US" altLang="en-US" sz="2000" b="1" i="0" u="none" strike="noStrike" kern="1200" cap="none" spc="0" normalizeH="0" baseline="0" noProof="0" dirty="0">
                <a:ln>
                  <a:noFill/>
                </a:ln>
                <a:solidFill>
                  <a:srgbClr val="000000"/>
                </a:solidFill>
                <a:effectLst/>
                <a:uLnTx/>
                <a:uFillTx/>
                <a:latin typeface="Arial"/>
                <a:ea typeface="+mn-ea"/>
                <a:cs typeface="Arial"/>
              </a:rPr>
              <a:t>sq. ft. house footprint</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sng" strike="noStrike" kern="1200" cap="none" spc="0" normalizeH="0" baseline="0" noProof="0" dirty="0" smtClean="0">
                <a:ln>
                  <a:noFill/>
                </a:ln>
                <a:solidFill>
                  <a:srgbClr val="000000"/>
                </a:solidFill>
                <a:effectLst/>
                <a:uLnTx/>
                <a:uFillTx/>
                <a:latin typeface="Arial"/>
                <a:ea typeface="+mn-ea"/>
                <a:cs typeface="Arial"/>
              </a:rPr>
              <a:t>800 </a:t>
            </a:r>
            <a:r>
              <a:rPr kumimoji="0" lang="en-US" altLang="en-US" sz="2000" b="1" i="0" u="sng" strike="noStrike" kern="1200" cap="none" spc="0" normalizeH="0" baseline="0" noProof="0" dirty="0">
                <a:ln>
                  <a:noFill/>
                </a:ln>
                <a:solidFill>
                  <a:srgbClr val="000000"/>
                </a:solidFill>
                <a:effectLst/>
                <a:uLnTx/>
                <a:uFillTx/>
                <a:latin typeface="Arial"/>
                <a:ea typeface="+mn-ea"/>
                <a:cs typeface="Arial"/>
              </a:rPr>
              <a:t>sq. ft. driveway</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smtClean="0">
                <a:ln>
                  <a:noFill/>
                </a:ln>
                <a:solidFill>
                  <a:srgbClr val="000000"/>
                </a:solidFill>
                <a:effectLst/>
                <a:uLnTx/>
                <a:uFillTx/>
                <a:latin typeface="Arial"/>
                <a:ea typeface="+mn-ea"/>
                <a:cs typeface="Arial"/>
              </a:rPr>
              <a:t>2000 </a:t>
            </a:r>
            <a:r>
              <a:rPr kumimoji="0" lang="en-US" altLang="en-US" sz="2000" b="1" i="0" u="none" strike="noStrike" kern="1200" cap="none" spc="0" normalizeH="0" baseline="0" noProof="0" dirty="0">
                <a:ln>
                  <a:noFill/>
                </a:ln>
                <a:solidFill>
                  <a:srgbClr val="000000"/>
                </a:solidFill>
                <a:effectLst/>
                <a:uLnTx/>
                <a:uFillTx/>
                <a:latin typeface="Arial"/>
                <a:ea typeface="+mn-ea"/>
                <a:cs typeface="Arial"/>
              </a:rPr>
              <a:t>sq. ft. total</a:t>
            </a: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dirty="0">
              <a:ln>
                <a:noFill/>
              </a:ln>
              <a:solidFill>
                <a:srgbClr val="000000"/>
              </a:solidFill>
              <a:effectLst/>
              <a:uLnTx/>
              <a:uFillTx/>
              <a:latin typeface="Arial"/>
              <a:ea typeface="+mn-ea"/>
              <a:cs typeface="Arial"/>
            </a:endParaRPr>
          </a:p>
        </p:txBody>
      </p:sp>
      <p:sp>
        <p:nvSpPr>
          <p:cNvPr id="361475" name="Rectangle 3"/>
          <p:cNvSpPr>
            <a:spLocks noChangeArrowheads="1"/>
          </p:cNvSpPr>
          <p:nvPr/>
        </p:nvSpPr>
        <p:spPr bwMode="auto">
          <a:xfrm>
            <a:off x="5146675" y="309563"/>
            <a:ext cx="3030538" cy="6051550"/>
          </a:xfrm>
          <a:prstGeom prst="rect">
            <a:avLst/>
          </a:prstGeom>
          <a:gradFill rotWithShape="0">
            <a:gsLst>
              <a:gs pos="0">
                <a:srgbClr val="00AC00"/>
              </a:gs>
              <a:gs pos="50000">
                <a:srgbClr val="99CC00"/>
              </a:gs>
              <a:gs pos="100000">
                <a:srgbClr val="00AC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478" name="AutoShape 6"/>
          <p:cNvSpPr>
            <a:spLocks noChangeArrowheads="1"/>
          </p:cNvSpPr>
          <p:nvPr/>
        </p:nvSpPr>
        <p:spPr bwMode="auto">
          <a:xfrm>
            <a:off x="6248400" y="2090738"/>
            <a:ext cx="193675" cy="195262"/>
          </a:xfrm>
          <a:prstGeom prst="cloudCallout">
            <a:avLst>
              <a:gd name="adj1" fmla="val 29167"/>
              <a:gd name="adj2" fmla="val 15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79" name="AutoShape 7"/>
          <p:cNvSpPr>
            <a:spLocks noChangeArrowheads="1"/>
          </p:cNvSpPr>
          <p:nvPr/>
        </p:nvSpPr>
        <p:spPr bwMode="auto">
          <a:xfrm>
            <a:off x="6934200" y="1219200"/>
            <a:ext cx="193675" cy="195263"/>
          </a:xfrm>
          <a:prstGeom prst="cloudCallout">
            <a:avLst>
              <a:gd name="adj1" fmla="val -242625"/>
              <a:gd name="adj2" fmla="val 495528"/>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0" name="AutoShape 8"/>
          <p:cNvSpPr>
            <a:spLocks noChangeArrowheads="1"/>
          </p:cNvSpPr>
          <p:nvPr/>
        </p:nvSpPr>
        <p:spPr bwMode="auto">
          <a:xfrm>
            <a:off x="7286625" y="1219200"/>
            <a:ext cx="257175" cy="195263"/>
          </a:xfrm>
          <a:prstGeom prst="cloudCallout">
            <a:avLst>
              <a:gd name="adj1" fmla="val -6250"/>
              <a:gd name="adj2" fmla="val -3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1" name="AutoShape 9"/>
          <p:cNvSpPr>
            <a:spLocks noChangeArrowheads="1"/>
          </p:cNvSpPr>
          <p:nvPr/>
        </p:nvSpPr>
        <p:spPr bwMode="auto">
          <a:xfrm>
            <a:off x="7192963" y="2514600"/>
            <a:ext cx="579437" cy="585788"/>
          </a:xfrm>
          <a:prstGeom prst="cloudCallout">
            <a:avLst>
              <a:gd name="adj1" fmla="val 25000"/>
              <a:gd name="adj2" fmla="val -46111"/>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2" name="AutoShape 10"/>
          <p:cNvSpPr>
            <a:spLocks noChangeArrowheads="1"/>
          </p:cNvSpPr>
          <p:nvPr/>
        </p:nvSpPr>
        <p:spPr bwMode="auto">
          <a:xfrm>
            <a:off x="5146675" y="1187450"/>
            <a:ext cx="515938" cy="488950"/>
          </a:xfrm>
          <a:prstGeom prst="cloudCallout">
            <a:avLst>
              <a:gd name="adj1" fmla="val -46875"/>
              <a:gd name="adj2" fmla="val 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3" name="AutoShape 11"/>
          <p:cNvSpPr>
            <a:spLocks noChangeArrowheads="1"/>
          </p:cNvSpPr>
          <p:nvPr/>
        </p:nvSpPr>
        <p:spPr bwMode="auto">
          <a:xfrm>
            <a:off x="5146675" y="796925"/>
            <a:ext cx="322263" cy="390525"/>
          </a:xfrm>
          <a:prstGeom prst="cloudCallout">
            <a:avLst>
              <a:gd name="adj1" fmla="val 30000"/>
              <a:gd name="adj2" fmla="val 43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4" name="AutoShape 12"/>
          <p:cNvSpPr>
            <a:spLocks noChangeArrowheads="1"/>
          </p:cNvSpPr>
          <p:nvPr/>
        </p:nvSpPr>
        <p:spPr bwMode="auto">
          <a:xfrm>
            <a:off x="5081588" y="211138"/>
            <a:ext cx="515937" cy="390525"/>
          </a:xfrm>
          <a:prstGeom prst="cloudCallout">
            <a:avLst>
              <a:gd name="adj1" fmla="val 31250"/>
              <a:gd name="adj2" fmla="val 1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5" name="AutoShape 13"/>
          <p:cNvSpPr>
            <a:spLocks noChangeArrowheads="1"/>
          </p:cNvSpPr>
          <p:nvPr/>
        </p:nvSpPr>
        <p:spPr bwMode="auto">
          <a:xfrm>
            <a:off x="6242050" y="1187450"/>
            <a:ext cx="193675" cy="195263"/>
          </a:xfrm>
          <a:prstGeom prst="cloudCallout">
            <a:avLst>
              <a:gd name="adj1" fmla="val 25000"/>
              <a:gd name="adj2" fmla="val 75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6" name="AutoShape 14"/>
          <p:cNvSpPr>
            <a:spLocks noChangeArrowheads="1"/>
          </p:cNvSpPr>
          <p:nvPr/>
        </p:nvSpPr>
        <p:spPr bwMode="auto">
          <a:xfrm>
            <a:off x="6242050" y="1481138"/>
            <a:ext cx="193675" cy="195262"/>
          </a:xfrm>
          <a:prstGeom prst="cloudCallout">
            <a:avLst>
              <a:gd name="adj1" fmla="val 29167"/>
              <a:gd name="adj2" fmla="val -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7" name="AutoShape 15"/>
          <p:cNvSpPr>
            <a:spLocks noChangeArrowheads="1"/>
          </p:cNvSpPr>
          <p:nvPr/>
        </p:nvSpPr>
        <p:spPr bwMode="auto">
          <a:xfrm>
            <a:off x="6248400" y="1773238"/>
            <a:ext cx="192088" cy="195262"/>
          </a:xfrm>
          <a:prstGeom prst="cloudCallout">
            <a:avLst>
              <a:gd name="adj1" fmla="val 25000"/>
              <a:gd name="adj2" fmla="val 75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8" name="AutoShape 16"/>
          <p:cNvSpPr>
            <a:spLocks noChangeArrowheads="1"/>
          </p:cNvSpPr>
          <p:nvPr/>
        </p:nvSpPr>
        <p:spPr bwMode="auto">
          <a:xfrm>
            <a:off x="6242050" y="601663"/>
            <a:ext cx="193675" cy="195262"/>
          </a:xfrm>
          <a:prstGeom prst="cloudCallout">
            <a:avLst>
              <a:gd name="adj1" fmla="val 37500"/>
              <a:gd name="adj2" fmla="val 15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9" name="AutoShape 17"/>
          <p:cNvSpPr>
            <a:spLocks noChangeArrowheads="1"/>
          </p:cNvSpPr>
          <p:nvPr/>
        </p:nvSpPr>
        <p:spPr bwMode="auto">
          <a:xfrm>
            <a:off x="6242050" y="895350"/>
            <a:ext cx="193675" cy="195263"/>
          </a:xfrm>
          <a:prstGeom prst="cloudCallout">
            <a:avLst>
              <a:gd name="adj1" fmla="val 20833"/>
              <a:gd name="adj2" fmla="val 15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0" name="AutoShape 18"/>
          <p:cNvSpPr>
            <a:spLocks noChangeArrowheads="1"/>
          </p:cNvSpPr>
          <p:nvPr/>
        </p:nvSpPr>
        <p:spPr bwMode="auto">
          <a:xfrm>
            <a:off x="6242050" y="309563"/>
            <a:ext cx="193675" cy="195262"/>
          </a:xfrm>
          <a:prstGeom prst="cloudCallout">
            <a:avLst>
              <a:gd name="adj1" fmla="val 25000"/>
              <a:gd name="adj2" fmla="val 2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1" name="AutoShape 19"/>
          <p:cNvSpPr>
            <a:spLocks noChangeArrowheads="1"/>
          </p:cNvSpPr>
          <p:nvPr/>
        </p:nvSpPr>
        <p:spPr bwMode="auto">
          <a:xfrm>
            <a:off x="5081588" y="601663"/>
            <a:ext cx="258762" cy="293687"/>
          </a:xfrm>
          <a:prstGeom prst="cloudCallout">
            <a:avLst>
              <a:gd name="adj1" fmla="val -25000"/>
              <a:gd name="adj2" fmla="val 24444"/>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2" name="AutoShape 20"/>
          <p:cNvSpPr>
            <a:spLocks noChangeArrowheads="1"/>
          </p:cNvSpPr>
          <p:nvPr/>
        </p:nvSpPr>
        <p:spPr bwMode="auto">
          <a:xfrm>
            <a:off x="7273925" y="211138"/>
            <a:ext cx="515938" cy="390525"/>
          </a:xfrm>
          <a:prstGeom prst="cloudCallout">
            <a:avLst>
              <a:gd name="adj1" fmla="val 31250"/>
              <a:gd name="adj2" fmla="val 1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3" name="AutoShape 21"/>
          <p:cNvSpPr>
            <a:spLocks noChangeArrowheads="1"/>
          </p:cNvSpPr>
          <p:nvPr/>
        </p:nvSpPr>
        <p:spPr bwMode="auto">
          <a:xfrm>
            <a:off x="7661275" y="309563"/>
            <a:ext cx="644525" cy="585787"/>
          </a:xfrm>
          <a:prstGeom prst="cloudCallout">
            <a:avLst>
              <a:gd name="adj1" fmla="val -15000"/>
              <a:gd name="adj2" fmla="val 37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4" name="AutoShape 22"/>
          <p:cNvSpPr>
            <a:spLocks noChangeArrowheads="1"/>
          </p:cNvSpPr>
          <p:nvPr/>
        </p:nvSpPr>
        <p:spPr bwMode="auto">
          <a:xfrm>
            <a:off x="7080250" y="504825"/>
            <a:ext cx="515938" cy="487363"/>
          </a:xfrm>
          <a:prstGeom prst="cloudCallout">
            <a:avLst>
              <a:gd name="adj1" fmla="val 37500"/>
              <a:gd name="adj2" fmla="val 24667"/>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5" name="AutoShape 23"/>
          <p:cNvSpPr>
            <a:spLocks noChangeArrowheads="1"/>
          </p:cNvSpPr>
          <p:nvPr/>
        </p:nvSpPr>
        <p:spPr bwMode="auto">
          <a:xfrm>
            <a:off x="6886575" y="406400"/>
            <a:ext cx="258763" cy="293688"/>
          </a:xfrm>
          <a:prstGeom prst="cloudCallout">
            <a:avLst>
              <a:gd name="adj1" fmla="val -25000"/>
              <a:gd name="adj2" fmla="val 24444"/>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6" name="Freeform 24"/>
          <p:cNvSpPr>
            <a:spLocks/>
          </p:cNvSpPr>
          <p:nvPr/>
        </p:nvSpPr>
        <p:spPr bwMode="auto">
          <a:xfrm>
            <a:off x="5146675" y="2359025"/>
            <a:ext cx="796925" cy="4035425"/>
          </a:xfrm>
          <a:custGeom>
            <a:avLst/>
            <a:gdLst>
              <a:gd name="T0" fmla="*/ 0 w 1680"/>
              <a:gd name="T1" fmla="*/ 0 h 7443"/>
              <a:gd name="T2" fmla="*/ 3 w 1680"/>
              <a:gd name="T3" fmla="*/ 7443 h 7443"/>
              <a:gd name="T4" fmla="*/ 240 w 1680"/>
              <a:gd name="T5" fmla="*/ 7200 h 7443"/>
              <a:gd name="T6" fmla="*/ 360 w 1680"/>
              <a:gd name="T7" fmla="*/ 7200 h 7443"/>
              <a:gd name="T8" fmla="*/ 720 w 1680"/>
              <a:gd name="T9" fmla="*/ 7200 h 7443"/>
              <a:gd name="T10" fmla="*/ 1080 w 1680"/>
              <a:gd name="T11" fmla="*/ 7200 h 7443"/>
              <a:gd name="T12" fmla="*/ 1320 w 1680"/>
              <a:gd name="T13" fmla="*/ 7200 h 7443"/>
              <a:gd name="T14" fmla="*/ 1320 w 1680"/>
              <a:gd name="T15" fmla="*/ 7020 h 7443"/>
              <a:gd name="T16" fmla="*/ 1200 w 1680"/>
              <a:gd name="T17" fmla="*/ 6840 h 7443"/>
              <a:gd name="T18" fmla="*/ 1200 w 1680"/>
              <a:gd name="T19" fmla="*/ 6480 h 7443"/>
              <a:gd name="T20" fmla="*/ 1080 w 1680"/>
              <a:gd name="T21" fmla="*/ 6120 h 7443"/>
              <a:gd name="T22" fmla="*/ 1200 w 1680"/>
              <a:gd name="T23" fmla="*/ 5580 h 7443"/>
              <a:gd name="T24" fmla="*/ 1320 w 1680"/>
              <a:gd name="T25" fmla="*/ 5400 h 7443"/>
              <a:gd name="T26" fmla="*/ 1440 w 1680"/>
              <a:gd name="T27" fmla="*/ 5220 h 7443"/>
              <a:gd name="T28" fmla="*/ 1440 w 1680"/>
              <a:gd name="T29" fmla="*/ 4860 h 7443"/>
              <a:gd name="T30" fmla="*/ 1560 w 1680"/>
              <a:gd name="T31" fmla="*/ 4680 h 7443"/>
              <a:gd name="T32" fmla="*/ 1680 w 1680"/>
              <a:gd name="T33" fmla="*/ 4320 h 7443"/>
              <a:gd name="T34" fmla="*/ 1680 w 1680"/>
              <a:gd name="T35" fmla="*/ 3780 h 7443"/>
              <a:gd name="T36" fmla="*/ 1560 w 1680"/>
              <a:gd name="T37" fmla="*/ 3600 h 7443"/>
              <a:gd name="T38" fmla="*/ 1200 w 1680"/>
              <a:gd name="T39" fmla="*/ 3240 h 7443"/>
              <a:gd name="T40" fmla="*/ 1080 w 1680"/>
              <a:gd name="T41" fmla="*/ 2700 h 7443"/>
              <a:gd name="T42" fmla="*/ 840 w 1680"/>
              <a:gd name="T43" fmla="*/ 1800 h 7443"/>
              <a:gd name="T44" fmla="*/ 720 w 1680"/>
              <a:gd name="T45" fmla="*/ 1440 h 7443"/>
              <a:gd name="T46" fmla="*/ 480 w 1680"/>
              <a:gd name="T47" fmla="*/ 1080 h 7443"/>
              <a:gd name="T48" fmla="*/ 360 w 1680"/>
              <a:gd name="T49" fmla="*/ 720 h 7443"/>
              <a:gd name="T50" fmla="*/ 120 w 1680"/>
              <a:gd name="T51" fmla="*/ 540 h 7443"/>
              <a:gd name="T52" fmla="*/ 0 w 1680"/>
              <a:gd name="T53" fmla="*/ 0 h 7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0" h="7443">
                <a:moveTo>
                  <a:pt x="0" y="0"/>
                </a:moveTo>
                <a:lnTo>
                  <a:pt x="3" y="7443"/>
                </a:lnTo>
                <a:lnTo>
                  <a:pt x="240" y="7200"/>
                </a:lnTo>
                <a:lnTo>
                  <a:pt x="360" y="7200"/>
                </a:lnTo>
                <a:lnTo>
                  <a:pt x="720" y="7200"/>
                </a:lnTo>
                <a:lnTo>
                  <a:pt x="1080" y="7200"/>
                </a:lnTo>
                <a:lnTo>
                  <a:pt x="1320" y="7200"/>
                </a:lnTo>
                <a:lnTo>
                  <a:pt x="1320" y="7020"/>
                </a:lnTo>
                <a:lnTo>
                  <a:pt x="1200" y="6840"/>
                </a:lnTo>
                <a:lnTo>
                  <a:pt x="1200" y="6480"/>
                </a:lnTo>
                <a:lnTo>
                  <a:pt x="1080" y="6120"/>
                </a:lnTo>
                <a:lnTo>
                  <a:pt x="1200" y="5580"/>
                </a:lnTo>
                <a:lnTo>
                  <a:pt x="1320" y="5400"/>
                </a:lnTo>
                <a:lnTo>
                  <a:pt x="1440" y="5220"/>
                </a:lnTo>
                <a:lnTo>
                  <a:pt x="1440" y="4860"/>
                </a:lnTo>
                <a:lnTo>
                  <a:pt x="1560" y="4680"/>
                </a:lnTo>
                <a:lnTo>
                  <a:pt x="1680" y="4320"/>
                </a:lnTo>
                <a:lnTo>
                  <a:pt x="1680" y="3780"/>
                </a:lnTo>
                <a:lnTo>
                  <a:pt x="1560" y="3600"/>
                </a:lnTo>
                <a:lnTo>
                  <a:pt x="1200" y="3240"/>
                </a:lnTo>
                <a:lnTo>
                  <a:pt x="1080" y="2700"/>
                </a:lnTo>
                <a:lnTo>
                  <a:pt x="840" y="1800"/>
                </a:lnTo>
                <a:lnTo>
                  <a:pt x="720" y="1440"/>
                </a:lnTo>
                <a:lnTo>
                  <a:pt x="480" y="1080"/>
                </a:lnTo>
                <a:lnTo>
                  <a:pt x="360" y="720"/>
                </a:lnTo>
                <a:lnTo>
                  <a:pt x="120" y="540"/>
                </a:lnTo>
                <a:lnTo>
                  <a:pt x="0" y="0"/>
                </a:lnTo>
                <a:close/>
              </a:path>
            </a:pathLst>
          </a:custGeom>
          <a:solidFill>
            <a:srgbClr val="008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497" name="Freeform 25"/>
          <p:cNvSpPr>
            <a:spLocks/>
          </p:cNvSpPr>
          <p:nvPr/>
        </p:nvSpPr>
        <p:spPr bwMode="auto">
          <a:xfrm>
            <a:off x="6500813" y="3962400"/>
            <a:ext cx="1676400" cy="2398713"/>
          </a:xfrm>
          <a:custGeom>
            <a:avLst/>
            <a:gdLst>
              <a:gd name="T0" fmla="*/ 2040 w 2040"/>
              <a:gd name="T1" fmla="*/ 0 h 5040"/>
              <a:gd name="T2" fmla="*/ 2040 w 2040"/>
              <a:gd name="T3" fmla="*/ 5040 h 5040"/>
              <a:gd name="T4" fmla="*/ 1800 w 2040"/>
              <a:gd name="T5" fmla="*/ 5040 h 5040"/>
              <a:gd name="T6" fmla="*/ 360 w 2040"/>
              <a:gd name="T7" fmla="*/ 4860 h 5040"/>
              <a:gd name="T8" fmla="*/ 120 w 2040"/>
              <a:gd name="T9" fmla="*/ 4680 h 5040"/>
              <a:gd name="T10" fmla="*/ 0 w 2040"/>
              <a:gd name="T11" fmla="*/ 4320 h 5040"/>
              <a:gd name="T12" fmla="*/ 0 w 2040"/>
              <a:gd name="T13" fmla="*/ 3960 h 5040"/>
              <a:gd name="T14" fmla="*/ 120 w 2040"/>
              <a:gd name="T15" fmla="*/ 3600 h 5040"/>
              <a:gd name="T16" fmla="*/ 360 w 2040"/>
              <a:gd name="T17" fmla="*/ 2880 h 5040"/>
              <a:gd name="T18" fmla="*/ 600 w 2040"/>
              <a:gd name="T19" fmla="*/ 2340 h 5040"/>
              <a:gd name="T20" fmla="*/ 960 w 2040"/>
              <a:gd name="T21" fmla="*/ 1620 h 5040"/>
              <a:gd name="T22" fmla="*/ 1200 w 2040"/>
              <a:gd name="T23" fmla="*/ 900 h 5040"/>
              <a:gd name="T24" fmla="*/ 1560 w 2040"/>
              <a:gd name="T25" fmla="*/ 360 h 5040"/>
              <a:gd name="T26" fmla="*/ 1920 w 2040"/>
              <a:gd name="T27" fmla="*/ 180 h 5040"/>
              <a:gd name="T28" fmla="*/ 2040 w 2040"/>
              <a:gd name="T29" fmla="*/ 0 h 5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0" h="5040">
                <a:moveTo>
                  <a:pt x="2040" y="0"/>
                </a:moveTo>
                <a:lnTo>
                  <a:pt x="2040" y="5040"/>
                </a:lnTo>
                <a:lnTo>
                  <a:pt x="1800" y="5040"/>
                </a:lnTo>
                <a:lnTo>
                  <a:pt x="360" y="4860"/>
                </a:lnTo>
                <a:lnTo>
                  <a:pt x="120" y="4680"/>
                </a:lnTo>
                <a:lnTo>
                  <a:pt x="0" y="4320"/>
                </a:lnTo>
                <a:lnTo>
                  <a:pt x="0" y="3960"/>
                </a:lnTo>
                <a:lnTo>
                  <a:pt x="120" y="3600"/>
                </a:lnTo>
                <a:lnTo>
                  <a:pt x="360" y="2880"/>
                </a:lnTo>
                <a:lnTo>
                  <a:pt x="600" y="2340"/>
                </a:lnTo>
                <a:lnTo>
                  <a:pt x="960" y="1620"/>
                </a:lnTo>
                <a:lnTo>
                  <a:pt x="1200" y="900"/>
                </a:lnTo>
                <a:lnTo>
                  <a:pt x="1560" y="360"/>
                </a:lnTo>
                <a:lnTo>
                  <a:pt x="1920" y="180"/>
                </a:lnTo>
                <a:lnTo>
                  <a:pt x="2040" y="0"/>
                </a:lnTo>
                <a:close/>
              </a:path>
            </a:pathLst>
          </a:custGeom>
          <a:solidFill>
            <a:srgbClr val="008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498" name="Freeform 26"/>
          <p:cNvSpPr>
            <a:spLocks/>
          </p:cNvSpPr>
          <p:nvPr/>
        </p:nvSpPr>
        <p:spPr bwMode="auto">
          <a:xfrm>
            <a:off x="4114800" y="6165850"/>
            <a:ext cx="5029200" cy="1073150"/>
          </a:xfrm>
          <a:custGeom>
            <a:avLst/>
            <a:gdLst>
              <a:gd name="T0" fmla="*/ 0 w 9360"/>
              <a:gd name="T1" fmla="*/ 900 h 1980"/>
              <a:gd name="T2" fmla="*/ 1320 w 9360"/>
              <a:gd name="T3" fmla="*/ 540 h 1980"/>
              <a:gd name="T4" fmla="*/ 2160 w 9360"/>
              <a:gd name="T5" fmla="*/ 180 h 1980"/>
              <a:gd name="T6" fmla="*/ 3480 w 9360"/>
              <a:gd name="T7" fmla="*/ 0 h 1980"/>
              <a:gd name="T8" fmla="*/ 5160 w 9360"/>
              <a:gd name="T9" fmla="*/ 0 h 1980"/>
              <a:gd name="T10" fmla="*/ 6840 w 9360"/>
              <a:gd name="T11" fmla="*/ 180 h 1980"/>
              <a:gd name="T12" fmla="*/ 7680 w 9360"/>
              <a:gd name="T13" fmla="*/ 360 h 1980"/>
              <a:gd name="T14" fmla="*/ 8760 w 9360"/>
              <a:gd name="T15" fmla="*/ 720 h 1980"/>
              <a:gd name="T16" fmla="*/ 9360 w 9360"/>
              <a:gd name="T17" fmla="*/ 1080 h 1980"/>
              <a:gd name="T18" fmla="*/ 9360 w 9360"/>
              <a:gd name="T19" fmla="*/ 1980 h 1980"/>
              <a:gd name="T20" fmla="*/ 0 w 9360"/>
              <a:gd name="T21" fmla="*/ 1980 h 1980"/>
              <a:gd name="T22" fmla="*/ 0 w 9360"/>
              <a:gd name="T23" fmla="*/ 90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60" h="1980">
                <a:moveTo>
                  <a:pt x="0" y="900"/>
                </a:moveTo>
                <a:lnTo>
                  <a:pt x="1320" y="540"/>
                </a:lnTo>
                <a:lnTo>
                  <a:pt x="2160" y="180"/>
                </a:lnTo>
                <a:lnTo>
                  <a:pt x="3480" y="0"/>
                </a:lnTo>
                <a:lnTo>
                  <a:pt x="5160" y="0"/>
                </a:lnTo>
                <a:lnTo>
                  <a:pt x="6840" y="180"/>
                </a:lnTo>
                <a:lnTo>
                  <a:pt x="7680" y="360"/>
                </a:lnTo>
                <a:lnTo>
                  <a:pt x="8760" y="720"/>
                </a:lnTo>
                <a:lnTo>
                  <a:pt x="9360" y="1080"/>
                </a:lnTo>
                <a:lnTo>
                  <a:pt x="9360" y="1980"/>
                </a:lnTo>
                <a:lnTo>
                  <a:pt x="0" y="1980"/>
                </a:lnTo>
                <a:lnTo>
                  <a:pt x="0" y="900"/>
                </a:lnTo>
                <a:close/>
              </a:path>
            </a:pathLst>
          </a:custGeom>
          <a:gradFill rotWithShape="0">
            <a:gsLst>
              <a:gs pos="0">
                <a:srgbClr val="00CCFF"/>
              </a:gs>
              <a:gs pos="100000">
                <a:srgbClr val="0000FF"/>
              </a:gs>
            </a:gsLst>
            <a:lin ang="5400000" scaled="1"/>
          </a:gra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nvGrpSpPr>
          <p:cNvPr id="361499" name="Group 27"/>
          <p:cNvGrpSpPr>
            <a:grpSpLocks/>
          </p:cNvGrpSpPr>
          <p:nvPr/>
        </p:nvGrpSpPr>
        <p:grpSpPr bwMode="auto">
          <a:xfrm>
            <a:off x="5984874" y="2362200"/>
            <a:ext cx="1330325" cy="877887"/>
            <a:chOff x="4512" y="7092"/>
            <a:chExt cx="2040" cy="1440"/>
          </a:xfrm>
        </p:grpSpPr>
        <p:sp>
          <p:nvSpPr>
            <p:cNvPr id="361500" name="Rectangle 28" descr="Horizontal brick"/>
            <p:cNvSpPr>
              <a:spLocks noChangeArrowheads="1"/>
            </p:cNvSpPr>
            <p:nvPr/>
          </p:nvSpPr>
          <p:spPr bwMode="auto">
            <a:xfrm>
              <a:off x="4512" y="7092"/>
              <a:ext cx="2040" cy="1440"/>
            </a:xfrm>
            <a:prstGeom prst="rect">
              <a:avLst/>
            </a:prstGeom>
            <a:pattFill prst="horzBrick">
              <a:fgClr>
                <a:srgbClr val="000000"/>
              </a:fgClr>
              <a:bgClr>
                <a:srgbClr val="FFFFFF"/>
              </a:bgClr>
            </a:pattFill>
            <a:ln w="38100">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01" name="Line 29" descr="Horizontal brick"/>
            <p:cNvSpPr>
              <a:spLocks noChangeShapeType="1"/>
            </p:cNvSpPr>
            <p:nvPr/>
          </p:nvSpPr>
          <p:spPr bwMode="auto">
            <a:xfrm flipV="1">
              <a:off x="4512" y="7812"/>
              <a:ext cx="360" cy="720"/>
            </a:xfrm>
            <a:prstGeom prst="line">
              <a:avLst/>
            </a:prstGeom>
            <a:noFill/>
            <a:ln w="381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02" name="Line 30" descr="Horizontal brick"/>
            <p:cNvSpPr>
              <a:spLocks noChangeShapeType="1"/>
            </p:cNvSpPr>
            <p:nvPr/>
          </p:nvSpPr>
          <p:spPr bwMode="auto">
            <a:xfrm>
              <a:off x="4512" y="7092"/>
              <a:ext cx="360" cy="720"/>
            </a:xfrm>
            <a:prstGeom prst="line">
              <a:avLst/>
            </a:prstGeom>
            <a:noFill/>
            <a:ln w="381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03" name="Line 31" descr="Horizontal brick"/>
            <p:cNvSpPr>
              <a:spLocks noChangeShapeType="1"/>
            </p:cNvSpPr>
            <p:nvPr/>
          </p:nvSpPr>
          <p:spPr bwMode="auto">
            <a:xfrm flipH="1" flipV="1">
              <a:off x="6192" y="7812"/>
              <a:ext cx="360" cy="720"/>
            </a:xfrm>
            <a:prstGeom prst="line">
              <a:avLst/>
            </a:prstGeom>
            <a:noFill/>
            <a:ln w="381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04" name="Line 32" descr="Horizontal brick"/>
            <p:cNvSpPr>
              <a:spLocks noChangeShapeType="1"/>
            </p:cNvSpPr>
            <p:nvPr/>
          </p:nvSpPr>
          <p:spPr bwMode="auto">
            <a:xfrm flipH="1">
              <a:off x="6192" y="7092"/>
              <a:ext cx="360" cy="720"/>
            </a:xfrm>
            <a:prstGeom prst="line">
              <a:avLst/>
            </a:prstGeom>
            <a:noFill/>
            <a:ln w="381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05" name="Line 33" descr="Horizontal brick"/>
            <p:cNvSpPr>
              <a:spLocks noChangeShapeType="1"/>
            </p:cNvSpPr>
            <p:nvPr/>
          </p:nvSpPr>
          <p:spPr bwMode="auto">
            <a:xfrm>
              <a:off x="4872" y="7812"/>
              <a:ext cx="1320" cy="0"/>
            </a:xfrm>
            <a:prstGeom prst="line">
              <a:avLst/>
            </a:prstGeom>
            <a:noFill/>
            <a:ln w="381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sp>
        <p:nvSpPr>
          <p:cNvPr id="361506" name="AutoShape 34"/>
          <p:cNvSpPr>
            <a:spLocks noChangeArrowheads="1"/>
          </p:cNvSpPr>
          <p:nvPr/>
        </p:nvSpPr>
        <p:spPr bwMode="auto">
          <a:xfrm>
            <a:off x="7532688" y="3822700"/>
            <a:ext cx="644525" cy="585788"/>
          </a:xfrm>
          <a:prstGeom prst="cloudCallout">
            <a:avLst>
              <a:gd name="adj1" fmla="val -3750"/>
              <a:gd name="adj2" fmla="val 12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07" name="AutoShape 35"/>
          <p:cNvSpPr>
            <a:spLocks noChangeArrowheads="1"/>
          </p:cNvSpPr>
          <p:nvPr/>
        </p:nvSpPr>
        <p:spPr bwMode="auto">
          <a:xfrm>
            <a:off x="6629400" y="5286375"/>
            <a:ext cx="515938" cy="488950"/>
          </a:xfrm>
          <a:prstGeom prst="cloudCallout">
            <a:avLst>
              <a:gd name="adj1" fmla="val -31250"/>
              <a:gd name="adj2" fmla="val -7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08" name="AutoShape 36"/>
          <p:cNvSpPr>
            <a:spLocks noChangeArrowheads="1"/>
          </p:cNvSpPr>
          <p:nvPr/>
        </p:nvSpPr>
        <p:spPr bwMode="auto">
          <a:xfrm>
            <a:off x="5403850" y="5775325"/>
            <a:ext cx="515938" cy="487363"/>
          </a:xfrm>
          <a:prstGeom prst="cloudCallout">
            <a:avLst>
              <a:gd name="adj1" fmla="val -26560"/>
              <a:gd name="adj2" fmla="val -46667"/>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09" name="AutoShape 37"/>
          <p:cNvSpPr>
            <a:spLocks noChangeArrowheads="1"/>
          </p:cNvSpPr>
          <p:nvPr/>
        </p:nvSpPr>
        <p:spPr bwMode="auto">
          <a:xfrm>
            <a:off x="5018088" y="5481638"/>
            <a:ext cx="515937" cy="488950"/>
          </a:xfrm>
          <a:prstGeom prst="cloudCallout">
            <a:avLst>
              <a:gd name="adj1" fmla="val 9375"/>
              <a:gd name="adj2" fmla="val 1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0" name="AutoShape 38"/>
          <p:cNvSpPr>
            <a:spLocks noChangeArrowheads="1"/>
          </p:cNvSpPr>
          <p:nvPr/>
        </p:nvSpPr>
        <p:spPr bwMode="auto">
          <a:xfrm>
            <a:off x="5662613" y="5189538"/>
            <a:ext cx="257175" cy="292100"/>
          </a:xfrm>
          <a:prstGeom prst="cloudCallout">
            <a:avLst>
              <a:gd name="adj1" fmla="val 15625"/>
              <a:gd name="adj2" fmla="val -2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1" name="AutoShape 39"/>
          <p:cNvSpPr>
            <a:spLocks noChangeArrowheads="1"/>
          </p:cNvSpPr>
          <p:nvPr/>
        </p:nvSpPr>
        <p:spPr bwMode="auto">
          <a:xfrm>
            <a:off x="5662613" y="4213225"/>
            <a:ext cx="515937" cy="488950"/>
          </a:xfrm>
          <a:prstGeom prst="cloudCallout">
            <a:avLst>
              <a:gd name="adj1" fmla="val -25000"/>
              <a:gd name="adj2" fmla="val 5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2" name="AutoShape 40"/>
          <p:cNvSpPr>
            <a:spLocks noChangeArrowheads="1"/>
          </p:cNvSpPr>
          <p:nvPr/>
        </p:nvSpPr>
        <p:spPr bwMode="auto">
          <a:xfrm>
            <a:off x="5275263" y="3432175"/>
            <a:ext cx="515937" cy="488950"/>
          </a:xfrm>
          <a:prstGeom prst="cloudCallout">
            <a:avLst>
              <a:gd name="adj1" fmla="val -46875"/>
              <a:gd name="adj2" fmla="val 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3" name="AutoShape 41"/>
          <p:cNvSpPr>
            <a:spLocks noChangeArrowheads="1"/>
          </p:cNvSpPr>
          <p:nvPr/>
        </p:nvSpPr>
        <p:spPr bwMode="auto">
          <a:xfrm>
            <a:off x="5468938" y="504825"/>
            <a:ext cx="515937" cy="487363"/>
          </a:xfrm>
          <a:prstGeom prst="cloudCallout">
            <a:avLst>
              <a:gd name="adj1" fmla="val 37500"/>
              <a:gd name="adj2" fmla="val 24667"/>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4" name="AutoShape 42"/>
          <p:cNvSpPr>
            <a:spLocks noChangeArrowheads="1"/>
          </p:cNvSpPr>
          <p:nvPr/>
        </p:nvSpPr>
        <p:spPr bwMode="auto">
          <a:xfrm>
            <a:off x="5275263" y="2651125"/>
            <a:ext cx="515937" cy="390525"/>
          </a:xfrm>
          <a:prstGeom prst="cloudCallout">
            <a:avLst>
              <a:gd name="adj1" fmla="val 31250"/>
              <a:gd name="adj2" fmla="val 1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5" name="AutoShape 43"/>
          <p:cNvSpPr>
            <a:spLocks noChangeArrowheads="1"/>
          </p:cNvSpPr>
          <p:nvPr/>
        </p:nvSpPr>
        <p:spPr bwMode="auto">
          <a:xfrm>
            <a:off x="7208838" y="4051300"/>
            <a:ext cx="258762" cy="292100"/>
          </a:xfrm>
          <a:prstGeom prst="cloudCallout">
            <a:avLst>
              <a:gd name="adj1" fmla="val -25000"/>
              <a:gd name="adj2" fmla="val 24444"/>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6" name="AutoShape 44"/>
          <p:cNvSpPr>
            <a:spLocks noChangeArrowheads="1"/>
          </p:cNvSpPr>
          <p:nvPr/>
        </p:nvSpPr>
        <p:spPr bwMode="auto">
          <a:xfrm>
            <a:off x="5081588" y="2944813"/>
            <a:ext cx="515937" cy="487362"/>
          </a:xfrm>
          <a:prstGeom prst="cloudCallout">
            <a:avLst>
              <a:gd name="adj1" fmla="val -25000"/>
              <a:gd name="adj2" fmla="val 5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7" name="AutoShape 45"/>
          <p:cNvSpPr>
            <a:spLocks noChangeArrowheads="1"/>
          </p:cNvSpPr>
          <p:nvPr/>
        </p:nvSpPr>
        <p:spPr bwMode="auto">
          <a:xfrm>
            <a:off x="5597525" y="114300"/>
            <a:ext cx="644525" cy="585788"/>
          </a:xfrm>
          <a:prstGeom prst="cloudCallout">
            <a:avLst>
              <a:gd name="adj1" fmla="val -15000"/>
              <a:gd name="adj2" fmla="val 37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8" name="AutoShape 46"/>
          <p:cNvSpPr>
            <a:spLocks noChangeArrowheads="1"/>
          </p:cNvSpPr>
          <p:nvPr/>
        </p:nvSpPr>
        <p:spPr bwMode="auto">
          <a:xfrm>
            <a:off x="5534025" y="895350"/>
            <a:ext cx="644525" cy="585788"/>
          </a:xfrm>
          <a:prstGeom prst="cloudCallout">
            <a:avLst>
              <a:gd name="adj1" fmla="val -15000"/>
              <a:gd name="adj2" fmla="val 37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9" name="Rectangle 47"/>
          <p:cNvSpPr>
            <a:spLocks noChangeArrowheads="1"/>
          </p:cNvSpPr>
          <p:nvPr/>
        </p:nvSpPr>
        <p:spPr bwMode="auto">
          <a:xfrm>
            <a:off x="6553200" y="304800"/>
            <a:ext cx="304800" cy="2057400"/>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20" name="AutoShape 48"/>
          <p:cNvSpPr>
            <a:spLocks noChangeArrowheads="1"/>
          </p:cNvSpPr>
          <p:nvPr/>
        </p:nvSpPr>
        <p:spPr bwMode="auto">
          <a:xfrm>
            <a:off x="5505450" y="1828800"/>
            <a:ext cx="644525" cy="585788"/>
          </a:xfrm>
          <a:prstGeom prst="cloudCallout">
            <a:avLst>
              <a:gd name="adj1" fmla="val -3750"/>
              <a:gd name="adj2" fmla="val 12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21" name="AutoShape 49"/>
          <p:cNvSpPr>
            <a:spLocks noChangeArrowheads="1"/>
          </p:cNvSpPr>
          <p:nvPr/>
        </p:nvSpPr>
        <p:spPr bwMode="auto">
          <a:xfrm>
            <a:off x="5181600" y="2057400"/>
            <a:ext cx="258763" cy="292100"/>
          </a:xfrm>
          <a:prstGeom prst="cloudCallout">
            <a:avLst>
              <a:gd name="adj1" fmla="val -25000"/>
              <a:gd name="adj2" fmla="val 24444"/>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2" name="TextBox 1"/>
          <p:cNvSpPr txBox="1"/>
          <p:nvPr/>
        </p:nvSpPr>
        <p:spPr>
          <a:xfrm>
            <a:off x="685800" y="3810000"/>
            <a:ext cx="3886200" cy="3016210"/>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Arial"/>
                <a:ea typeface="+mn-ea"/>
                <a:cs typeface="Arial"/>
              </a:rPr>
              <a:t>Gone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Iowa darter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Black crappie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Channel catfish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Yellow perch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Rock Bass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FFFFFF"/>
                </a:solidFill>
                <a:effectLst/>
                <a:uLnTx/>
                <a:uFillTx/>
                <a:latin typeface="Arial"/>
                <a:ea typeface="+mn-ea"/>
                <a:cs typeface="Arial"/>
              </a:rPr>
              <a:t>Hornyhead</a:t>
            </a: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 chub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Sand shiner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Southern </a:t>
            </a:r>
            <a:r>
              <a:rPr kumimoji="0" lang="en-US" sz="1800" b="0" i="0" u="none" strike="noStrike" kern="1200" cap="none" spc="0" normalizeH="0" baseline="0" noProof="0" dirty="0" err="1" smtClean="0">
                <a:ln>
                  <a:noFill/>
                </a:ln>
                <a:solidFill>
                  <a:srgbClr val="FFFFFF"/>
                </a:solidFill>
                <a:effectLst/>
                <a:uLnTx/>
                <a:uFillTx/>
                <a:latin typeface="Arial"/>
                <a:ea typeface="+mn-ea"/>
                <a:cs typeface="Arial"/>
              </a:rPr>
              <a:t>redbelly</a:t>
            </a: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 dace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Brook trout</a:t>
            </a:r>
            <a:endParaRPr kumimoji="0" lang="en-US" sz="18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3670553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Text Box 2"/>
          <p:cNvSpPr txBox="1">
            <a:spLocks noChangeArrowheads="1"/>
          </p:cNvSpPr>
          <p:nvPr/>
        </p:nvSpPr>
        <p:spPr bwMode="auto">
          <a:xfrm>
            <a:off x="228600" y="533400"/>
            <a:ext cx="4495800" cy="2193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80808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dirty="0">
              <a:ln>
                <a:noFill/>
              </a:ln>
              <a:solidFill>
                <a:srgbClr val="80808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4000" b="1" i="0" u="none" strike="noStrike" kern="1200" cap="none" spc="0" normalizeH="0" baseline="0" noProof="0" dirty="0" smtClean="0">
                <a:ln>
                  <a:noFill/>
                </a:ln>
                <a:solidFill>
                  <a:srgbClr val="0000FF"/>
                </a:solidFill>
                <a:effectLst/>
                <a:uLnTx/>
                <a:uFillTx/>
                <a:latin typeface="Arial"/>
                <a:ea typeface="+mn-ea"/>
                <a:cs typeface="Arial"/>
              </a:rPr>
              <a:t>15</a:t>
            </a:r>
            <a:r>
              <a:rPr kumimoji="0" lang="en-US" altLang="en-US" sz="4000" b="1" i="0" u="none" strike="noStrike" kern="1200" cap="none" spc="0" normalizeH="0" baseline="0" noProof="0" dirty="0">
                <a:ln>
                  <a:noFill/>
                </a:ln>
                <a:solidFill>
                  <a:srgbClr val="0000FF"/>
                </a:solidFill>
                <a:effectLst/>
                <a:uLnTx/>
                <a:uFillTx/>
                <a:latin typeface="Arial"/>
                <a:ea typeface="+mn-ea"/>
                <a:cs typeface="Arial"/>
              </a:rPr>
              <a:t>% </a:t>
            </a:r>
            <a:r>
              <a:rPr kumimoji="0" lang="en-US" altLang="en-US" sz="2000" b="1" i="0" u="none" strike="noStrike" kern="1200" cap="none" spc="0" normalizeH="0" baseline="0" noProof="0" dirty="0">
                <a:ln>
                  <a:noFill/>
                </a:ln>
                <a:solidFill>
                  <a:srgbClr val="0000FF"/>
                </a:solidFill>
                <a:effectLst/>
                <a:uLnTx/>
                <a:uFillTx/>
                <a:latin typeface="Arial"/>
                <a:ea typeface="+mn-ea"/>
                <a:cs typeface="Arial"/>
              </a:rPr>
              <a:t>of 20,000 sq. ft. </a:t>
            </a:r>
            <a:r>
              <a:rPr kumimoji="0" lang="en-US" altLang="en-US" sz="2000" b="1" i="0" u="none" strike="noStrike" kern="1200" cap="none" spc="0" normalizeH="0" baseline="0" noProof="0" dirty="0" smtClean="0">
                <a:ln>
                  <a:noFill/>
                </a:ln>
                <a:solidFill>
                  <a:srgbClr val="0000FF"/>
                </a:solidFill>
                <a:effectLst/>
                <a:uLnTx/>
                <a:uFillTx/>
                <a:latin typeface="Arial"/>
                <a:ea typeface="+mn-ea"/>
                <a:cs typeface="Arial"/>
              </a:rPr>
              <a:t>lot impervious</a:t>
            </a:r>
            <a:endParaRPr kumimoji="0" lang="en-US" altLang="en-US" sz="1600" b="1" i="0" u="none" strike="noStrike" kern="1200" cap="none" spc="0" normalizeH="0" baseline="0" noProof="0" dirty="0">
              <a:ln>
                <a:noFill/>
              </a:ln>
              <a:solidFill>
                <a:srgbClr val="80808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Arial"/>
              <a:ea typeface="+mn-ea"/>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altLang="en-US" sz="1800" b="1" i="0" u="none" strike="noStrike" kern="1200" cap="none" spc="0" normalizeH="0" baseline="0" noProof="0" dirty="0">
              <a:ln>
                <a:noFill/>
              </a:ln>
              <a:solidFill>
                <a:srgbClr val="0000FF"/>
              </a:solidFill>
              <a:effectLst/>
              <a:uLnTx/>
              <a:uFillTx/>
              <a:latin typeface="Arial"/>
              <a:ea typeface="+mn-ea"/>
              <a:cs typeface="Arial"/>
            </a:endParaRP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a:ea typeface="+mn-ea"/>
                <a:cs typeface="Arial"/>
              </a:rPr>
              <a:t>1500 sq. ft. house footprint</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a:ea typeface="+mn-ea"/>
                <a:cs typeface="Arial"/>
              </a:rPr>
              <a:t>740 sq. ft. garage</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a:ea typeface="+mn-ea"/>
                <a:cs typeface="Arial"/>
              </a:rPr>
              <a:t>660 sq. ft. driveway</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sng" strike="noStrike" kern="1200" cap="none" spc="0" normalizeH="0" baseline="0" noProof="0" dirty="0">
                <a:ln>
                  <a:noFill/>
                </a:ln>
                <a:solidFill>
                  <a:srgbClr val="000000"/>
                </a:solidFill>
                <a:effectLst/>
                <a:uLnTx/>
                <a:uFillTx/>
                <a:latin typeface="Arial"/>
                <a:ea typeface="+mn-ea"/>
                <a:cs typeface="Arial"/>
              </a:rPr>
              <a:t>100 sq. ft. sidewalk</a:t>
            </a:r>
          </a:p>
          <a:p>
            <a:pPr marL="457200" marR="0" lvl="1"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a:ln>
                  <a:noFill/>
                </a:ln>
                <a:solidFill>
                  <a:srgbClr val="000000"/>
                </a:solidFill>
                <a:effectLst/>
                <a:uLnTx/>
                <a:uFillTx/>
                <a:latin typeface="Arial"/>
                <a:ea typeface="+mn-ea"/>
                <a:cs typeface="Arial"/>
              </a:rPr>
              <a:t>3000 sq. ft. total</a:t>
            </a:r>
          </a:p>
          <a:p>
            <a:pPr marL="457200" marR="0" lvl="1"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dirty="0">
              <a:ln>
                <a:noFill/>
              </a:ln>
              <a:solidFill>
                <a:srgbClr val="000000"/>
              </a:solidFill>
              <a:effectLst/>
              <a:uLnTx/>
              <a:uFillTx/>
              <a:latin typeface="Arial"/>
              <a:ea typeface="+mn-ea"/>
              <a:cs typeface="Arial"/>
            </a:endParaRPr>
          </a:p>
        </p:txBody>
      </p:sp>
      <p:sp>
        <p:nvSpPr>
          <p:cNvPr id="361475" name="Rectangle 3"/>
          <p:cNvSpPr>
            <a:spLocks noChangeArrowheads="1"/>
          </p:cNvSpPr>
          <p:nvPr/>
        </p:nvSpPr>
        <p:spPr bwMode="auto">
          <a:xfrm>
            <a:off x="5146675" y="309563"/>
            <a:ext cx="3030538" cy="6051550"/>
          </a:xfrm>
          <a:prstGeom prst="rect">
            <a:avLst/>
          </a:prstGeom>
          <a:gradFill rotWithShape="0">
            <a:gsLst>
              <a:gs pos="0">
                <a:srgbClr val="00AC00"/>
              </a:gs>
              <a:gs pos="50000">
                <a:srgbClr val="99CC00"/>
              </a:gs>
              <a:gs pos="100000">
                <a:srgbClr val="00AC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476" name="Rectangle 4" descr="Horizontal brick"/>
          <p:cNvSpPr>
            <a:spLocks noChangeArrowheads="1"/>
          </p:cNvSpPr>
          <p:nvPr/>
        </p:nvSpPr>
        <p:spPr bwMode="auto">
          <a:xfrm>
            <a:off x="6858000" y="1562100"/>
            <a:ext cx="773113" cy="781050"/>
          </a:xfrm>
          <a:prstGeom prst="rect">
            <a:avLst/>
          </a:prstGeom>
          <a:pattFill prst="horzBrick">
            <a:fgClr>
              <a:srgbClr val="000000"/>
            </a:fgClr>
            <a:bgClr>
              <a:srgbClr val="FFFFFF"/>
            </a:bgClr>
          </a:pattFill>
          <a:ln w="38100">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477" name="Rectangle 5"/>
          <p:cNvSpPr>
            <a:spLocks noChangeArrowheads="1"/>
          </p:cNvSpPr>
          <p:nvPr/>
        </p:nvSpPr>
        <p:spPr bwMode="auto">
          <a:xfrm>
            <a:off x="6886575" y="2343150"/>
            <a:ext cx="123825" cy="781050"/>
          </a:xfrm>
          <a:prstGeom prst="rect">
            <a:avLst/>
          </a:prstGeom>
          <a:solidFill>
            <a:srgbClr val="969696"/>
          </a:solidFill>
          <a:ln w="9525">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478" name="AutoShape 6"/>
          <p:cNvSpPr>
            <a:spLocks noChangeArrowheads="1"/>
          </p:cNvSpPr>
          <p:nvPr/>
        </p:nvSpPr>
        <p:spPr bwMode="auto">
          <a:xfrm>
            <a:off x="6248400" y="2090738"/>
            <a:ext cx="193675" cy="195262"/>
          </a:xfrm>
          <a:prstGeom prst="cloudCallout">
            <a:avLst>
              <a:gd name="adj1" fmla="val 29167"/>
              <a:gd name="adj2" fmla="val 15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79" name="AutoShape 7"/>
          <p:cNvSpPr>
            <a:spLocks noChangeArrowheads="1"/>
          </p:cNvSpPr>
          <p:nvPr/>
        </p:nvSpPr>
        <p:spPr bwMode="auto">
          <a:xfrm>
            <a:off x="6934200" y="1219200"/>
            <a:ext cx="193675" cy="195263"/>
          </a:xfrm>
          <a:prstGeom prst="cloudCallout">
            <a:avLst>
              <a:gd name="adj1" fmla="val -242625"/>
              <a:gd name="adj2" fmla="val 495528"/>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0" name="AutoShape 8"/>
          <p:cNvSpPr>
            <a:spLocks noChangeArrowheads="1"/>
          </p:cNvSpPr>
          <p:nvPr/>
        </p:nvSpPr>
        <p:spPr bwMode="auto">
          <a:xfrm>
            <a:off x="7286625" y="1219200"/>
            <a:ext cx="257175" cy="195263"/>
          </a:xfrm>
          <a:prstGeom prst="cloudCallout">
            <a:avLst>
              <a:gd name="adj1" fmla="val -6250"/>
              <a:gd name="adj2" fmla="val -3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1" name="AutoShape 9"/>
          <p:cNvSpPr>
            <a:spLocks noChangeArrowheads="1"/>
          </p:cNvSpPr>
          <p:nvPr/>
        </p:nvSpPr>
        <p:spPr bwMode="auto">
          <a:xfrm>
            <a:off x="7192963" y="2514600"/>
            <a:ext cx="579437" cy="585788"/>
          </a:xfrm>
          <a:prstGeom prst="cloudCallout">
            <a:avLst>
              <a:gd name="adj1" fmla="val 25000"/>
              <a:gd name="adj2" fmla="val -46111"/>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2" name="AutoShape 10"/>
          <p:cNvSpPr>
            <a:spLocks noChangeArrowheads="1"/>
          </p:cNvSpPr>
          <p:nvPr/>
        </p:nvSpPr>
        <p:spPr bwMode="auto">
          <a:xfrm>
            <a:off x="5146675" y="1187450"/>
            <a:ext cx="515938" cy="488950"/>
          </a:xfrm>
          <a:prstGeom prst="cloudCallout">
            <a:avLst>
              <a:gd name="adj1" fmla="val -46875"/>
              <a:gd name="adj2" fmla="val 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3" name="AutoShape 11"/>
          <p:cNvSpPr>
            <a:spLocks noChangeArrowheads="1"/>
          </p:cNvSpPr>
          <p:nvPr/>
        </p:nvSpPr>
        <p:spPr bwMode="auto">
          <a:xfrm>
            <a:off x="5146675" y="796925"/>
            <a:ext cx="322263" cy="390525"/>
          </a:xfrm>
          <a:prstGeom prst="cloudCallout">
            <a:avLst>
              <a:gd name="adj1" fmla="val 30000"/>
              <a:gd name="adj2" fmla="val 43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4" name="AutoShape 12"/>
          <p:cNvSpPr>
            <a:spLocks noChangeArrowheads="1"/>
          </p:cNvSpPr>
          <p:nvPr/>
        </p:nvSpPr>
        <p:spPr bwMode="auto">
          <a:xfrm>
            <a:off x="5081588" y="211138"/>
            <a:ext cx="515937" cy="390525"/>
          </a:xfrm>
          <a:prstGeom prst="cloudCallout">
            <a:avLst>
              <a:gd name="adj1" fmla="val 31250"/>
              <a:gd name="adj2" fmla="val 1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5" name="AutoShape 13"/>
          <p:cNvSpPr>
            <a:spLocks noChangeArrowheads="1"/>
          </p:cNvSpPr>
          <p:nvPr/>
        </p:nvSpPr>
        <p:spPr bwMode="auto">
          <a:xfrm>
            <a:off x="6242050" y="1187450"/>
            <a:ext cx="193675" cy="195263"/>
          </a:xfrm>
          <a:prstGeom prst="cloudCallout">
            <a:avLst>
              <a:gd name="adj1" fmla="val 25000"/>
              <a:gd name="adj2" fmla="val 75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6" name="AutoShape 14"/>
          <p:cNvSpPr>
            <a:spLocks noChangeArrowheads="1"/>
          </p:cNvSpPr>
          <p:nvPr/>
        </p:nvSpPr>
        <p:spPr bwMode="auto">
          <a:xfrm>
            <a:off x="6242050" y="1481138"/>
            <a:ext cx="193675" cy="195262"/>
          </a:xfrm>
          <a:prstGeom prst="cloudCallout">
            <a:avLst>
              <a:gd name="adj1" fmla="val 29167"/>
              <a:gd name="adj2" fmla="val -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7" name="AutoShape 15"/>
          <p:cNvSpPr>
            <a:spLocks noChangeArrowheads="1"/>
          </p:cNvSpPr>
          <p:nvPr/>
        </p:nvSpPr>
        <p:spPr bwMode="auto">
          <a:xfrm>
            <a:off x="6248400" y="1773238"/>
            <a:ext cx="192088" cy="195262"/>
          </a:xfrm>
          <a:prstGeom prst="cloudCallout">
            <a:avLst>
              <a:gd name="adj1" fmla="val 25000"/>
              <a:gd name="adj2" fmla="val 75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8" name="AutoShape 16"/>
          <p:cNvSpPr>
            <a:spLocks noChangeArrowheads="1"/>
          </p:cNvSpPr>
          <p:nvPr/>
        </p:nvSpPr>
        <p:spPr bwMode="auto">
          <a:xfrm>
            <a:off x="6242050" y="601663"/>
            <a:ext cx="193675" cy="195262"/>
          </a:xfrm>
          <a:prstGeom prst="cloudCallout">
            <a:avLst>
              <a:gd name="adj1" fmla="val 37500"/>
              <a:gd name="adj2" fmla="val 15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89" name="AutoShape 17"/>
          <p:cNvSpPr>
            <a:spLocks noChangeArrowheads="1"/>
          </p:cNvSpPr>
          <p:nvPr/>
        </p:nvSpPr>
        <p:spPr bwMode="auto">
          <a:xfrm>
            <a:off x="6242050" y="895350"/>
            <a:ext cx="193675" cy="195263"/>
          </a:xfrm>
          <a:prstGeom prst="cloudCallout">
            <a:avLst>
              <a:gd name="adj1" fmla="val 20833"/>
              <a:gd name="adj2" fmla="val 15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0" name="AutoShape 18"/>
          <p:cNvSpPr>
            <a:spLocks noChangeArrowheads="1"/>
          </p:cNvSpPr>
          <p:nvPr/>
        </p:nvSpPr>
        <p:spPr bwMode="auto">
          <a:xfrm>
            <a:off x="6242050" y="309563"/>
            <a:ext cx="193675" cy="195262"/>
          </a:xfrm>
          <a:prstGeom prst="cloudCallout">
            <a:avLst>
              <a:gd name="adj1" fmla="val 25000"/>
              <a:gd name="adj2" fmla="val 2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1" name="AutoShape 19"/>
          <p:cNvSpPr>
            <a:spLocks noChangeArrowheads="1"/>
          </p:cNvSpPr>
          <p:nvPr/>
        </p:nvSpPr>
        <p:spPr bwMode="auto">
          <a:xfrm>
            <a:off x="5081588" y="601663"/>
            <a:ext cx="258762" cy="293687"/>
          </a:xfrm>
          <a:prstGeom prst="cloudCallout">
            <a:avLst>
              <a:gd name="adj1" fmla="val -25000"/>
              <a:gd name="adj2" fmla="val 24444"/>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2" name="AutoShape 20"/>
          <p:cNvSpPr>
            <a:spLocks noChangeArrowheads="1"/>
          </p:cNvSpPr>
          <p:nvPr/>
        </p:nvSpPr>
        <p:spPr bwMode="auto">
          <a:xfrm>
            <a:off x="7273925" y="211138"/>
            <a:ext cx="515938" cy="390525"/>
          </a:xfrm>
          <a:prstGeom prst="cloudCallout">
            <a:avLst>
              <a:gd name="adj1" fmla="val 31250"/>
              <a:gd name="adj2" fmla="val 1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3" name="AutoShape 21"/>
          <p:cNvSpPr>
            <a:spLocks noChangeArrowheads="1"/>
          </p:cNvSpPr>
          <p:nvPr/>
        </p:nvSpPr>
        <p:spPr bwMode="auto">
          <a:xfrm>
            <a:off x="7661275" y="309563"/>
            <a:ext cx="644525" cy="585787"/>
          </a:xfrm>
          <a:prstGeom prst="cloudCallout">
            <a:avLst>
              <a:gd name="adj1" fmla="val -15000"/>
              <a:gd name="adj2" fmla="val 37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4" name="AutoShape 22"/>
          <p:cNvSpPr>
            <a:spLocks noChangeArrowheads="1"/>
          </p:cNvSpPr>
          <p:nvPr/>
        </p:nvSpPr>
        <p:spPr bwMode="auto">
          <a:xfrm>
            <a:off x="7080250" y="504825"/>
            <a:ext cx="515938" cy="487363"/>
          </a:xfrm>
          <a:prstGeom prst="cloudCallout">
            <a:avLst>
              <a:gd name="adj1" fmla="val 37500"/>
              <a:gd name="adj2" fmla="val 24667"/>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5" name="AutoShape 23"/>
          <p:cNvSpPr>
            <a:spLocks noChangeArrowheads="1"/>
          </p:cNvSpPr>
          <p:nvPr/>
        </p:nvSpPr>
        <p:spPr bwMode="auto">
          <a:xfrm>
            <a:off x="6886575" y="406400"/>
            <a:ext cx="258763" cy="293688"/>
          </a:xfrm>
          <a:prstGeom prst="cloudCallout">
            <a:avLst>
              <a:gd name="adj1" fmla="val -25000"/>
              <a:gd name="adj2" fmla="val 24444"/>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496" name="Freeform 24"/>
          <p:cNvSpPr>
            <a:spLocks/>
          </p:cNvSpPr>
          <p:nvPr/>
        </p:nvSpPr>
        <p:spPr bwMode="auto">
          <a:xfrm>
            <a:off x="5146675" y="2359025"/>
            <a:ext cx="796925" cy="4035425"/>
          </a:xfrm>
          <a:custGeom>
            <a:avLst/>
            <a:gdLst>
              <a:gd name="T0" fmla="*/ 0 w 1680"/>
              <a:gd name="T1" fmla="*/ 0 h 7443"/>
              <a:gd name="T2" fmla="*/ 3 w 1680"/>
              <a:gd name="T3" fmla="*/ 7443 h 7443"/>
              <a:gd name="T4" fmla="*/ 240 w 1680"/>
              <a:gd name="T5" fmla="*/ 7200 h 7443"/>
              <a:gd name="T6" fmla="*/ 360 w 1680"/>
              <a:gd name="T7" fmla="*/ 7200 h 7443"/>
              <a:gd name="T8" fmla="*/ 720 w 1680"/>
              <a:gd name="T9" fmla="*/ 7200 h 7443"/>
              <a:gd name="T10" fmla="*/ 1080 w 1680"/>
              <a:gd name="T11" fmla="*/ 7200 h 7443"/>
              <a:gd name="T12" fmla="*/ 1320 w 1680"/>
              <a:gd name="T13" fmla="*/ 7200 h 7443"/>
              <a:gd name="T14" fmla="*/ 1320 w 1680"/>
              <a:gd name="T15" fmla="*/ 7020 h 7443"/>
              <a:gd name="T16" fmla="*/ 1200 w 1680"/>
              <a:gd name="T17" fmla="*/ 6840 h 7443"/>
              <a:gd name="T18" fmla="*/ 1200 w 1680"/>
              <a:gd name="T19" fmla="*/ 6480 h 7443"/>
              <a:gd name="T20" fmla="*/ 1080 w 1680"/>
              <a:gd name="T21" fmla="*/ 6120 h 7443"/>
              <a:gd name="T22" fmla="*/ 1200 w 1680"/>
              <a:gd name="T23" fmla="*/ 5580 h 7443"/>
              <a:gd name="T24" fmla="*/ 1320 w 1680"/>
              <a:gd name="T25" fmla="*/ 5400 h 7443"/>
              <a:gd name="T26" fmla="*/ 1440 w 1680"/>
              <a:gd name="T27" fmla="*/ 5220 h 7443"/>
              <a:gd name="T28" fmla="*/ 1440 w 1680"/>
              <a:gd name="T29" fmla="*/ 4860 h 7443"/>
              <a:gd name="T30" fmla="*/ 1560 w 1680"/>
              <a:gd name="T31" fmla="*/ 4680 h 7443"/>
              <a:gd name="T32" fmla="*/ 1680 w 1680"/>
              <a:gd name="T33" fmla="*/ 4320 h 7443"/>
              <a:gd name="T34" fmla="*/ 1680 w 1680"/>
              <a:gd name="T35" fmla="*/ 3780 h 7443"/>
              <a:gd name="T36" fmla="*/ 1560 w 1680"/>
              <a:gd name="T37" fmla="*/ 3600 h 7443"/>
              <a:gd name="T38" fmla="*/ 1200 w 1680"/>
              <a:gd name="T39" fmla="*/ 3240 h 7443"/>
              <a:gd name="T40" fmla="*/ 1080 w 1680"/>
              <a:gd name="T41" fmla="*/ 2700 h 7443"/>
              <a:gd name="T42" fmla="*/ 840 w 1680"/>
              <a:gd name="T43" fmla="*/ 1800 h 7443"/>
              <a:gd name="T44" fmla="*/ 720 w 1680"/>
              <a:gd name="T45" fmla="*/ 1440 h 7443"/>
              <a:gd name="T46" fmla="*/ 480 w 1680"/>
              <a:gd name="T47" fmla="*/ 1080 h 7443"/>
              <a:gd name="T48" fmla="*/ 360 w 1680"/>
              <a:gd name="T49" fmla="*/ 720 h 7443"/>
              <a:gd name="T50" fmla="*/ 120 w 1680"/>
              <a:gd name="T51" fmla="*/ 540 h 7443"/>
              <a:gd name="T52" fmla="*/ 0 w 1680"/>
              <a:gd name="T53" fmla="*/ 0 h 7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0" h="7443">
                <a:moveTo>
                  <a:pt x="0" y="0"/>
                </a:moveTo>
                <a:lnTo>
                  <a:pt x="3" y="7443"/>
                </a:lnTo>
                <a:lnTo>
                  <a:pt x="240" y="7200"/>
                </a:lnTo>
                <a:lnTo>
                  <a:pt x="360" y="7200"/>
                </a:lnTo>
                <a:lnTo>
                  <a:pt x="720" y="7200"/>
                </a:lnTo>
                <a:lnTo>
                  <a:pt x="1080" y="7200"/>
                </a:lnTo>
                <a:lnTo>
                  <a:pt x="1320" y="7200"/>
                </a:lnTo>
                <a:lnTo>
                  <a:pt x="1320" y="7020"/>
                </a:lnTo>
                <a:lnTo>
                  <a:pt x="1200" y="6840"/>
                </a:lnTo>
                <a:lnTo>
                  <a:pt x="1200" y="6480"/>
                </a:lnTo>
                <a:lnTo>
                  <a:pt x="1080" y="6120"/>
                </a:lnTo>
                <a:lnTo>
                  <a:pt x="1200" y="5580"/>
                </a:lnTo>
                <a:lnTo>
                  <a:pt x="1320" y="5400"/>
                </a:lnTo>
                <a:lnTo>
                  <a:pt x="1440" y="5220"/>
                </a:lnTo>
                <a:lnTo>
                  <a:pt x="1440" y="4860"/>
                </a:lnTo>
                <a:lnTo>
                  <a:pt x="1560" y="4680"/>
                </a:lnTo>
                <a:lnTo>
                  <a:pt x="1680" y="4320"/>
                </a:lnTo>
                <a:lnTo>
                  <a:pt x="1680" y="3780"/>
                </a:lnTo>
                <a:lnTo>
                  <a:pt x="1560" y="3600"/>
                </a:lnTo>
                <a:lnTo>
                  <a:pt x="1200" y="3240"/>
                </a:lnTo>
                <a:lnTo>
                  <a:pt x="1080" y="2700"/>
                </a:lnTo>
                <a:lnTo>
                  <a:pt x="840" y="1800"/>
                </a:lnTo>
                <a:lnTo>
                  <a:pt x="720" y="1440"/>
                </a:lnTo>
                <a:lnTo>
                  <a:pt x="480" y="1080"/>
                </a:lnTo>
                <a:lnTo>
                  <a:pt x="360" y="720"/>
                </a:lnTo>
                <a:lnTo>
                  <a:pt x="120" y="540"/>
                </a:lnTo>
                <a:lnTo>
                  <a:pt x="0" y="0"/>
                </a:lnTo>
                <a:close/>
              </a:path>
            </a:pathLst>
          </a:custGeom>
          <a:solidFill>
            <a:srgbClr val="008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497" name="Freeform 25"/>
          <p:cNvSpPr>
            <a:spLocks/>
          </p:cNvSpPr>
          <p:nvPr/>
        </p:nvSpPr>
        <p:spPr bwMode="auto">
          <a:xfrm>
            <a:off x="6500813" y="3962400"/>
            <a:ext cx="1676400" cy="2398713"/>
          </a:xfrm>
          <a:custGeom>
            <a:avLst/>
            <a:gdLst>
              <a:gd name="T0" fmla="*/ 2040 w 2040"/>
              <a:gd name="T1" fmla="*/ 0 h 5040"/>
              <a:gd name="T2" fmla="*/ 2040 w 2040"/>
              <a:gd name="T3" fmla="*/ 5040 h 5040"/>
              <a:gd name="T4" fmla="*/ 1800 w 2040"/>
              <a:gd name="T5" fmla="*/ 5040 h 5040"/>
              <a:gd name="T6" fmla="*/ 360 w 2040"/>
              <a:gd name="T7" fmla="*/ 4860 h 5040"/>
              <a:gd name="T8" fmla="*/ 120 w 2040"/>
              <a:gd name="T9" fmla="*/ 4680 h 5040"/>
              <a:gd name="T10" fmla="*/ 0 w 2040"/>
              <a:gd name="T11" fmla="*/ 4320 h 5040"/>
              <a:gd name="T12" fmla="*/ 0 w 2040"/>
              <a:gd name="T13" fmla="*/ 3960 h 5040"/>
              <a:gd name="T14" fmla="*/ 120 w 2040"/>
              <a:gd name="T15" fmla="*/ 3600 h 5040"/>
              <a:gd name="T16" fmla="*/ 360 w 2040"/>
              <a:gd name="T17" fmla="*/ 2880 h 5040"/>
              <a:gd name="T18" fmla="*/ 600 w 2040"/>
              <a:gd name="T19" fmla="*/ 2340 h 5040"/>
              <a:gd name="T20" fmla="*/ 960 w 2040"/>
              <a:gd name="T21" fmla="*/ 1620 h 5040"/>
              <a:gd name="T22" fmla="*/ 1200 w 2040"/>
              <a:gd name="T23" fmla="*/ 900 h 5040"/>
              <a:gd name="T24" fmla="*/ 1560 w 2040"/>
              <a:gd name="T25" fmla="*/ 360 h 5040"/>
              <a:gd name="T26" fmla="*/ 1920 w 2040"/>
              <a:gd name="T27" fmla="*/ 180 h 5040"/>
              <a:gd name="T28" fmla="*/ 2040 w 2040"/>
              <a:gd name="T29" fmla="*/ 0 h 5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0" h="5040">
                <a:moveTo>
                  <a:pt x="2040" y="0"/>
                </a:moveTo>
                <a:lnTo>
                  <a:pt x="2040" y="5040"/>
                </a:lnTo>
                <a:lnTo>
                  <a:pt x="1800" y="5040"/>
                </a:lnTo>
                <a:lnTo>
                  <a:pt x="360" y="4860"/>
                </a:lnTo>
                <a:lnTo>
                  <a:pt x="120" y="4680"/>
                </a:lnTo>
                <a:lnTo>
                  <a:pt x="0" y="4320"/>
                </a:lnTo>
                <a:lnTo>
                  <a:pt x="0" y="3960"/>
                </a:lnTo>
                <a:lnTo>
                  <a:pt x="120" y="3600"/>
                </a:lnTo>
                <a:lnTo>
                  <a:pt x="360" y="2880"/>
                </a:lnTo>
                <a:lnTo>
                  <a:pt x="600" y="2340"/>
                </a:lnTo>
                <a:lnTo>
                  <a:pt x="960" y="1620"/>
                </a:lnTo>
                <a:lnTo>
                  <a:pt x="1200" y="900"/>
                </a:lnTo>
                <a:lnTo>
                  <a:pt x="1560" y="360"/>
                </a:lnTo>
                <a:lnTo>
                  <a:pt x="1920" y="180"/>
                </a:lnTo>
                <a:lnTo>
                  <a:pt x="2040" y="0"/>
                </a:lnTo>
                <a:close/>
              </a:path>
            </a:pathLst>
          </a:custGeom>
          <a:solidFill>
            <a:srgbClr val="008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498" name="Freeform 26"/>
          <p:cNvSpPr>
            <a:spLocks/>
          </p:cNvSpPr>
          <p:nvPr/>
        </p:nvSpPr>
        <p:spPr bwMode="auto">
          <a:xfrm>
            <a:off x="4114800" y="6165850"/>
            <a:ext cx="5029200" cy="1073150"/>
          </a:xfrm>
          <a:custGeom>
            <a:avLst/>
            <a:gdLst>
              <a:gd name="T0" fmla="*/ 0 w 9360"/>
              <a:gd name="T1" fmla="*/ 900 h 1980"/>
              <a:gd name="T2" fmla="*/ 1320 w 9360"/>
              <a:gd name="T3" fmla="*/ 540 h 1980"/>
              <a:gd name="T4" fmla="*/ 2160 w 9360"/>
              <a:gd name="T5" fmla="*/ 180 h 1980"/>
              <a:gd name="T6" fmla="*/ 3480 w 9360"/>
              <a:gd name="T7" fmla="*/ 0 h 1980"/>
              <a:gd name="T8" fmla="*/ 5160 w 9360"/>
              <a:gd name="T9" fmla="*/ 0 h 1980"/>
              <a:gd name="T10" fmla="*/ 6840 w 9360"/>
              <a:gd name="T11" fmla="*/ 180 h 1980"/>
              <a:gd name="T12" fmla="*/ 7680 w 9360"/>
              <a:gd name="T13" fmla="*/ 360 h 1980"/>
              <a:gd name="T14" fmla="*/ 8760 w 9360"/>
              <a:gd name="T15" fmla="*/ 720 h 1980"/>
              <a:gd name="T16" fmla="*/ 9360 w 9360"/>
              <a:gd name="T17" fmla="*/ 1080 h 1980"/>
              <a:gd name="T18" fmla="*/ 9360 w 9360"/>
              <a:gd name="T19" fmla="*/ 1980 h 1980"/>
              <a:gd name="T20" fmla="*/ 0 w 9360"/>
              <a:gd name="T21" fmla="*/ 1980 h 1980"/>
              <a:gd name="T22" fmla="*/ 0 w 9360"/>
              <a:gd name="T23" fmla="*/ 90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60" h="1980">
                <a:moveTo>
                  <a:pt x="0" y="900"/>
                </a:moveTo>
                <a:lnTo>
                  <a:pt x="1320" y="540"/>
                </a:lnTo>
                <a:lnTo>
                  <a:pt x="2160" y="180"/>
                </a:lnTo>
                <a:lnTo>
                  <a:pt x="3480" y="0"/>
                </a:lnTo>
                <a:lnTo>
                  <a:pt x="5160" y="0"/>
                </a:lnTo>
                <a:lnTo>
                  <a:pt x="6840" y="180"/>
                </a:lnTo>
                <a:lnTo>
                  <a:pt x="7680" y="360"/>
                </a:lnTo>
                <a:lnTo>
                  <a:pt x="8760" y="720"/>
                </a:lnTo>
                <a:lnTo>
                  <a:pt x="9360" y="1080"/>
                </a:lnTo>
                <a:lnTo>
                  <a:pt x="9360" y="1980"/>
                </a:lnTo>
                <a:lnTo>
                  <a:pt x="0" y="1980"/>
                </a:lnTo>
                <a:lnTo>
                  <a:pt x="0" y="900"/>
                </a:lnTo>
                <a:close/>
              </a:path>
            </a:pathLst>
          </a:custGeom>
          <a:gradFill rotWithShape="0">
            <a:gsLst>
              <a:gs pos="0">
                <a:srgbClr val="00CCFF"/>
              </a:gs>
              <a:gs pos="100000">
                <a:srgbClr val="0000FF"/>
              </a:gs>
            </a:gsLst>
            <a:lin ang="5400000" scaled="1"/>
          </a:gra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nvGrpSpPr>
          <p:cNvPr id="361499" name="Group 27"/>
          <p:cNvGrpSpPr>
            <a:grpSpLocks/>
          </p:cNvGrpSpPr>
          <p:nvPr/>
        </p:nvGrpSpPr>
        <p:grpSpPr bwMode="auto">
          <a:xfrm>
            <a:off x="5856288" y="3160713"/>
            <a:ext cx="1458912" cy="877887"/>
            <a:chOff x="4512" y="7092"/>
            <a:chExt cx="2040" cy="1440"/>
          </a:xfrm>
        </p:grpSpPr>
        <p:sp>
          <p:nvSpPr>
            <p:cNvPr id="361500" name="Rectangle 28" descr="Horizontal brick"/>
            <p:cNvSpPr>
              <a:spLocks noChangeArrowheads="1"/>
            </p:cNvSpPr>
            <p:nvPr/>
          </p:nvSpPr>
          <p:spPr bwMode="auto">
            <a:xfrm>
              <a:off x="4512" y="7092"/>
              <a:ext cx="2040" cy="1440"/>
            </a:xfrm>
            <a:prstGeom prst="rect">
              <a:avLst/>
            </a:prstGeom>
            <a:pattFill prst="horzBrick">
              <a:fgClr>
                <a:srgbClr val="000000"/>
              </a:fgClr>
              <a:bgClr>
                <a:srgbClr val="FFFFFF"/>
              </a:bgClr>
            </a:pattFill>
            <a:ln w="38100">
              <a:solidFill>
                <a:srgbClr val="000000"/>
              </a:solidFill>
              <a:miter lim="800000"/>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01" name="Line 29" descr="Horizontal brick"/>
            <p:cNvSpPr>
              <a:spLocks noChangeShapeType="1"/>
            </p:cNvSpPr>
            <p:nvPr/>
          </p:nvSpPr>
          <p:spPr bwMode="auto">
            <a:xfrm flipV="1">
              <a:off x="4512" y="7812"/>
              <a:ext cx="360" cy="720"/>
            </a:xfrm>
            <a:prstGeom prst="line">
              <a:avLst/>
            </a:prstGeom>
            <a:noFill/>
            <a:ln w="381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02" name="Line 30" descr="Horizontal brick"/>
            <p:cNvSpPr>
              <a:spLocks noChangeShapeType="1"/>
            </p:cNvSpPr>
            <p:nvPr/>
          </p:nvSpPr>
          <p:spPr bwMode="auto">
            <a:xfrm>
              <a:off x="4512" y="7092"/>
              <a:ext cx="360" cy="720"/>
            </a:xfrm>
            <a:prstGeom prst="line">
              <a:avLst/>
            </a:prstGeom>
            <a:noFill/>
            <a:ln w="381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03" name="Line 31" descr="Horizontal brick"/>
            <p:cNvSpPr>
              <a:spLocks noChangeShapeType="1"/>
            </p:cNvSpPr>
            <p:nvPr/>
          </p:nvSpPr>
          <p:spPr bwMode="auto">
            <a:xfrm flipH="1" flipV="1">
              <a:off x="6192" y="7812"/>
              <a:ext cx="360" cy="720"/>
            </a:xfrm>
            <a:prstGeom prst="line">
              <a:avLst/>
            </a:prstGeom>
            <a:noFill/>
            <a:ln w="381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04" name="Line 32" descr="Horizontal brick"/>
            <p:cNvSpPr>
              <a:spLocks noChangeShapeType="1"/>
            </p:cNvSpPr>
            <p:nvPr/>
          </p:nvSpPr>
          <p:spPr bwMode="auto">
            <a:xfrm flipH="1">
              <a:off x="6192" y="7092"/>
              <a:ext cx="360" cy="720"/>
            </a:xfrm>
            <a:prstGeom prst="line">
              <a:avLst/>
            </a:prstGeom>
            <a:noFill/>
            <a:ln w="381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05" name="Line 33" descr="Horizontal brick"/>
            <p:cNvSpPr>
              <a:spLocks noChangeShapeType="1"/>
            </p:cNvSpPr>
            <p:nvPr/>
          </p:nvSpPr>
          <p:spPr bwMode="auto">
            <a:xfrm>
              <a:off x="4872" y="7812"/>
              <a:ext cx="1320" cy="0"/>
            </a:xfrm>
            <a:prstGeom prst="line">
              <a:avLst/>
            </a:prstGeom>
            <a:noFill/>
            <a:ln w="38100">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grpSp>
      <p:sp>
        <p:nvSpPr>
          <p:cNvPr id="361506" name="AutoShape 34"/>
          <p:cNvSpPr>
            <a:spLocks noChangeArrowheads="1"/>
          </p:cNvSpPr>
          <p:nvPr/>
        </p:nvSpPr>
        <p:spPr bwMode="auto">
          <a:xfrm>
            <a:off x="7532688" y="3822700"/>
            <a:ext cx="644525" cy="585788"/>
          </a:xfrm>
          <a:prstGeom prst="cloudCallout">
            <a:avLst>
              <a:gd name="adj1" fmla="val -3750"/>
              <a:gd name="adj2" fmla="val 12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07" name="AutoShape 35"/>
          <p:cNvSpPr>
            <a:spLocks noChangeArrowheads="1"/>
          </p:cNvSpPr>
          <p:nvPr/>
        </p:nvSpPr>
        <p:spPr bwMode="auto">
          <a:xfrm>
            <a:off x="6629400" y="5286375"/>
            <a:ext cx="515938" cy="488950"/>
          </a:xfrm>
          <a:prstGeom prst="cloudCallout">
            <a:avLst>
              <a:gd name="adj1" fmla="val -31250"/>
              <a:gd name="adj2" fmla="val -7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08" name="AutoShape 36"/>
          <p:cNvSpPr>
            <a:spLocks noChangeArrowheads="1"/>
          </p:cNvSpPr>
          <p:nvPr/>
        </p:nvSpPr>
        <p:spPr bwMode="auto">
          <a:xfrm>
            <a:off x="5403850" y="5775325"/>
            <a:ext cx="515938" cy="487363"/>
          </a:xfrm>
          <a:prstGeom prst="cloudCallout">
            <a:avLst>
              <a:gd name="adj1" fmla="val -26560"/>
              <a:gd name="adj2" fmla="val -46667"/>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09" name="AutoShape 37"/>
          <p:cNvSpPr>
            <a:spLocks noChangeArrowheads="1"/>
          </p:cNvSpPr>
          <p:nvPr/>
        </p:nvSpPr>
        <p:spPr bwMode="auto">
          <a:xfrm>
            <a:off x="5018088" y="5481638"/>
            <a:ext cx="515937" cy="488950"/>
          </a:xfrm>
          <a:prstGeom prst="cloudCallout">
            <a:avLst>
              <a:gd name="adj1" fmla="val 9375"/>
              <a:gd name="adj2" fmla="val 1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0" name="AutoShape 38"/>
          <p:cNvSpPr>
            <a:spLocks noChangeArrowheads="1"/>
          </p:cNvSpPr>
          <p:nvPr/>
        </p:nvSpPr>
        <p:spPr bwMode="auto">
          <a:xfrm>
            <a:off x="5662613" y="5189538"/>
            <a:ext cx="257175" cy="292100"/>
          </a:xfrm>
          <a:prstGeom prst="cloudCallout">
            <a:avLst>
              <a:gd name="adj1" fmla="val 15625"/>
              <a:gd name="adj2" fmla="val -2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1" name="AutoShape 39"/>
          <p:cNvSpPr>
            <a:spLocks noChangeArrowheads="1"/>
          </p:cNvSpPr>
          <p:nvPr/>
        </p:nvSpPr>
        <p:spPr bwMode="auto">
          <a:xfrm>
            <a:off x="5662613" y="4213225"/>
            <a:ext cx="515937" cy="488950"/>
          </a:xfrm>
          <a:prstGeom prst="cloudCallout">
            <a:avLst>
              <a:gd name="adj1" fmla="val -25000"/>
              <a:gd name="adj2" fmla="val 5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2" name="AutoShape 40"/>
          <p:cNvSpPr>
            <a:spLocks noChangeArrowheads="1"/>
          </p:cNvSpPr>
          <p:nvPr/>
        </p:nvSpPr>
        <p:spPr bwMode="auto">
          <a:xfrm>
            <a:off x="5275263" y="3432175"/>
            <a:ext cx="515937" cy="488950"/>
          </a:xfrm>
          <a:prstGeom prst="cloudCallout">
            <a:avLst>
              <a:gd name="adj1" fmla="val -46875"/>
              <a:gd name="adj2" fmla="val 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3" name="AutoShape 41"/>
          <p:cNvSpPr>
            <a:spLocks noChangeArrowheads="1"/>
          </p:cNvSpPr>
          <p:nvPr/>
        </p:nvSpPr>
        <p:spPr bwMode="auto">
          <a:xfrm>
            <a:off x="5468938" y="504825"/>
            <a:ext cx="515937" cy="487363"/>
          </a:xfrm>
          <a:prstGeom prst="cloudCallout">
            <a:avLst>
              <a:gd name="adj1" fmla="val 37500"/>
              <a:gd name="adj2" fmla="val 24667"/>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4" name="AutoShape 42"/>
          <p:cNvSpPr>
            <a:spLocks noChangeArrowheads="1"/>
          </p:cNvSpPr>
          <p:nvPr/>
        </p:nvSpPr>
        <p:spPr bwMode="auto">
          <a:xfrm>
            <a:off x="5275263" y="2651125"/>
            <a:ext cx="515937" cy="390525"/>
          </a:xfrm>
          <a:prstGeom prst="cloudCallout">
            <a:avLst>
              <a:gd name="adj1" fmla="val 31250"/>
              <a:gd name="adj2" fmla="val 1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5" name="AutoShape 43"/>
          <p:cNvSpPr>
            <a:spLocks noChangeArrowheads="1"/>
          </p:cNvSpPr>
          <p:nvPr/>
        </p:nvSpPr>
        <p:spPr bwMode="auto">
          <a:xfrm>
            <a:off x="7208838" y="4051300"/>
            <a:ext cx="258762" cy="292100"/>
          </a:xfrm>
          <a:prstGeom prst="cloudCallout">
            <a:avLst>
              <a:gd name="adj1" fmla="val -25000"/>
              <a:gd name="adj2" fmla="val 24444"/>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6" name="AutoShape 44"/>
          <p:cNvSpPr>
            <a:spLocks noChangeArrowheads="1"/>
          </p:cNvSpPr>
          <p:nvPr/>
        </p:nvSpPr>
        <p:spPr bwMode="auto">
          <a:xfrm>
            <a:off x="5081588" y="2944813"/>
            <a:ext cx="515937" cy="487362"/>
          </a:xfrm>
          <a:prstGeom prst="cloudCallout">
            <a:avLst>
              <a:gd name="adj1" fmla="val -25000"/>
              <a:gd name="adj2" fmla="val 5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7" name="AutoShape 45"/>
          <p:cNvSpPr>
            <a:spLocks noChangeArrowheads="1"/>
          </p:cNvSpPr>
          <p:nvPr/>
        </p:nvSpPr>
        <p:spPr bwMode="auto">
          <a:xfrm>
            <a:off x="5597525" y="114300"/>
            <a:ext cx="644525" cy="585788"/>
          </a:xfrm>
          <a:prstGeom prst="cloudCallout">
            <a:avLst>
              <a:gd name="adj1" fmla="val -15000"/>
              <a:gd name="adj2" fmla="val 37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8" name="AutoShape 46"/>
          <p:cNvSpPr>
            <a:spLocks noChangeArrowheads="1"/>
          </p:cNvSpPr>
          <p:nvPr/>
        </p:nvSpPr>
        <p:spPr bwMode="auto">
          <a:xfrm>
            <a:off x="5534025" y="895350"/>
            <a:ext cx="644525" cy="585788"/>
          </a:xfrm>
          <a:prstGeom prst="cloudCallout">
            <a:avLst>
              <a:gd name="adj1" fmla="val -15000"/>
              <a:gd name="adj2" fmla="val 37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19" name="Rectangle 47"/>
          <p:cNvSpPr>
            <a:spLocks noChangeArrowheads="1"/>
          </p:cNvSpPr>
          <p:nvPr/>
        </p:nvSpPr>
        <p:spPr bwMode="auto">
          <a:xfrm>
            <a:off x="6553200" y="304800"/>
            <a:ext cx="304800" cy="2057400"/>
          </a:xfrm>
          <a:prstGeom prst="rect">
            <a:avLst/>
          </a:prstGeom>
          <a:solidFill>
            <a:srgbClr val="29292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1520" name="AutoShape 48"/>
          <p:cNvSpPr>
            <a:spLocks noChangeArrowheads="1"/>
          </p:cNvSpPr>
          <p:nvPr/>
        </p:nvSpPr>
        <p:spPr bwMode="auto">
          <a:xfrm>
            <a:off x="5505450" y="1828800"/>
            <a:ext cx="644525" cy="585788"/>
          </a:xfrm>
          <a:prstGeom prst="cloudCallout">
            <a:avLst>
              <a:gd name="adj1" fmla="val -3750"/>
              <a:gd name="adj2" fmla="val 12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1521" name="AutoShape 49"/>
          <p:cNvSpPr>
            <a:spLocks noChangeArrowheads="1"/>
          </p:cNvSpPr>
          <p:nvPr/>
        </p:nvSpPr>
        <p:spPr bwMode="auto">
          <a:xfrm>
            <a:off x="5181600" y="2057400"/>
            <a:ext cx="258763" cy="292100"/>
          </a:xfrm>
          <a:prstGeom prst="cloudCallout">
            <a:avLst>
              <a:gd name="adj1" fmla="val -25000"/>
              <a:gd name="adj2" fmla="val 24444"/>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50" name="TextBox 49"/>
          <p:cNvSpPr txBox="1"/>
          <p:nvPr/>
        </p:nvSpPr>
        <p:spPr>
          <a:xfrm>
            <a:off x="685800" y="4114800"/>
            <a:ext cx="3886200" cy="2185214"/>
          </a:xfrm>
          <a:prstGeom prst="rect">
            <a:avLst/>
          </a:prstGeom>
          <a:solidFill>
            <a:srgbClr val="FF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srgbClr val="FFFFFF"/>
                </a:solidFill>
                <a:effectLst/>
                <a:uLnTx/>
                <a:uFillTx/>
                <a:latin typeface="Arial"/>
                <a:ea typeface="+mn-ea"/>
                <a:cs typeface="Arial"/>
              </a:rPr>
              <a:t>More species gone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Golden shiner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Northern pike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Largemouth bass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rgbClr val="FFFFFF"/>
                </a:solidFill>
                <a:effectLst/>
                <a:uLnTx/>
                <a:uFillTx/>
                <a:latin typeface="Arial"/>
                <a:ea typeface="+mn-ea"/>
                <a:cs typeface="Arial"/>
              </a:rPr>
              <a:t>Bluntnose</a:t>
            </a: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 minnow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Johnny darter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Arial"/>
              </a:rPr>
              <a:t>Common shiner</a:t>
            </a:r>
            <a:endParaRPr kumimoji="0" lang="en-US" sz="18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5475644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612775"/>
            <a:ext cx="9150350" cy="563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7" name="Oval Callout 23"/>
          <p:cNvSpPr>
            <a:spLocks noChangeArrowheads="1"/>
          </p:cNvSpPr>
          <p:nvPr/>
        </p:nvSpPr>
        <p:spPr bwMode="auto">
          <a:xfrm>
            <a:off x="6705600" y="2363788"/>
            <a:ext cx="2209800" cy="2133600"/>
          </a:xfrm>
          <a:prstGeom prst="wedgeEllipseCallout">
            <a:avLst>
              <a:gd name="adj1" fmla="val -20833"/>
              <a:gd name="adj2" fmla="val 62500"/>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rPr>
              <a:t>2008 study of 164 WI lakes found the same trend</a:t>
            </a:r>
          </a:p>
        </p:txBody>
      </p:sp>
      <p:pic>
        <p:nvPicPr>
          <p:cNvPr id="2662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 y="612775"/>
            <a:ext cx="9150350" cy="5635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629" name="Oval Callout 28"/>
          <p:cNvSpPr>
            <a:spLocks noChangeArrowheads="1"/>
          </p:cNvSpPr>
          <p:nvPr/>
        </p:nvSpPr>
        <p:spPr bwMode="auto">
          <a:xfrm>
            <a:off x="6858000" y="2516188"/>
            <a:ext cx="2209800" cy="2133600"/>
          </a:xfrm>
          <a:prstGeom prst="wedgeEllipseCallout">
            <a:avLst>
              <a:gd name="adj1" fmla="val -20833"/>
              <a:gd name="adj2" fmla="val 62500"/>
            </a:avLst>
          </a:prstGeom>
          <a:solidFill>
            <a:schemeClr val="accent1"/>
          </a:solidFill>
          <a:ln w="9525"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smtClean="0">
                <a:ln>
                  <a:noFill/>
                </a:ln>
                <a:solidFill>
                  <a:srgbClr val="000000"/>
                </a:solidFill>
                <a:effectLst/>
                <a:uLnTx/>
                <a:uFillTx/>
                <a:latin typeface="Tahoma" panose="020B0604030504040204" pitchFamily="34" charset="0"/>
                <a:ea typeface="+mn-ea"/>
                <a:cs typeface="Arial" panose="020B0604020202020204" pitchFamily="34" charset="0"/>
              </a:rPr>
              <a:t>2008 study of 164 WI lakes found the same trend</a:t>
            </a:r>
          </a:p>
        </p:txBody>
      </p:sp>
      <p:sp>
        <p:nvSpPr>
          <p:cNvPr id="26630" name="TextBox 1"/>
          <p:cNvSpPr txBox="1">
            <a:spLocks noChangeArrowheads="1"/>
          </p:cNvSpPr>
          <p:nvPr/>
        </p:nvSpPr>
        <p:spPr bwMode="auto">
          <a:xfrm>
            <a:off x="5448300" y="6400800"/>
            <a:ext cx="36957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rPr>
              <a:t>Wang et al., JAWRA, 36:5, 1173-1189, 2000</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smtClean="0">
              <a:ln>
                <a:noFill/>
              </a:ln>
              <a:solidFill>
                <a:srgbClr val="FFFFFF"/>
              </a:solidFill>
              <a:effectLst/>
              <a:uLnTx/>
              <a:uFillTx/>
              <a:latin typeface="Tahoma" panose="020B0604030504040204" pitchFamily="34" charset="0"/>
              <a:ea typeface="+mn-ea"/>
              <a:cs typeface="Arial" panose="020B0604020202020204" pitchFamily="34" charset="0"/>
            </a:endParaRPr>
          </a:p>
        </p:txBody>
      </p:sp>
      <p:sp>
        <p:nvSpPr>
          <p:cNvPr id="8" name="Rectangle 7"/>
          <p:cNvSpPr/>
          <p:nvPr/>
        </p:nvSpPr>
        <p:spPr>
          <a:xfrm>
            <a:off x="2302933" y="2211388"/>
            <a:ext cx="4429885" cy="1226079"/>
          </a:xfrm>
          <a:prstGeom prst="rect">
            <a:avLst/>
          </a:prstGeom>
          <a:solidFill>
            <a:srgbClr val="FFFF00"/>
          </a:solidFill>
          <a:ln w="25400" cap="flat" cmpd="sng" algn="ctr">
            <a:solidFill>
              <a:srgbClr val="009999">
                <a:shade val="50000"/>
              </a:srgb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3366"/>
                </a:solidFill>
                <a:effectLst/>
                <a:uLnTx/>
                <a:uFillTx/>
                <a:latin typeface="Tahoma"/>
                <a:ea typeface="+mn-ea"/>
                <a:cs typeface="Arial"/>
              </a:rPr>
              <a:t>Current shoreland </a:t>
            </a:r>
            <a:r>
              <a:rPr kumimoji="0" lang="en-US" sz="1800" b="0" i="0" u="none" strike="noStrike" kern="0" cap="none" spc="0" normalizeH="0" baseline="0" noProof="0" dirty="0" smtClean="0">
                <a:ln>
                  <a:noFill/>
                </a:ln>
                <a:solidFill>
                  <a:srgbClr val="003366"/>
                </a:solidFill>
                <a:effectLst/>
                <a:uLnTx/>
                <a:uFillTx/>
                <a:latin typeface="Tahoma"/>
                <a:ea typeface="+mn-ea"/>
                <a:cs typeface="Arial"/>
              </a:rPr>
              <a:t>rules </a:t>
            </a:r>
            <a:r>
              <a:rPr kumimoji="0" lang="en-US" sz="1800" b="0" i="0" u="none" strike="noStrike" kern="0" cap="none" spc="0" normalizeH="0" baseline="0" noProof="0" dirty="0" smtClean="0">
                <a:ln>
                  <a:noFill/>
                </a:ln>
                <a:solidFill>
                  <a:srgbClr val="003366"/>
                </a:solidFill>
                <a:effectLst/>
                <a:uLnTx/>
                <a:uFillTx/>
                <a:latin typeface="Tahoma"/>
                <a:ea typeface="+mn-ea"/>
                <a:cs typeface="Arial"/>
              </a:rPr>
              <a:t>allow: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3366"/>
                </a:solidFill>
                <a:effectLst/>
                <a:uLnTx/>
                <a:uFillTx/>
                <a:latin typeface="Tahoma"/>
                <a:ea typeface="+mn-ea"/>
                <a:cs typeface="Arial"/>
              </a:rPr>
              <a:t>15% impervious on residential lots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0" cap="none" spc="0" normalizeH="0" baseline="0" noProof="0" dirty="0" smtClean="0">
                <a:ln>
                  <a:noFill/>
                </a:ln>
                <a:solidFill>
                  <a:srgbClr val="003366"/>
                </a:solidFill>
                <a:effectLst/>
                <a:uLnTx/>
                <a:uFillTx/>
                <a:latin typeface="Tahoma"/>
                <a:ea typeface="+mn-ea"/>
                <a:cs typeface="Arial"/>
              </a:rPr>
              <a:t>40% on commercial &amp; industrial lots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rgbClr val="003366"/>
                </a:solidFill>
                <a:effectLst/>
                <a:uLnTx/>
                <a:uFillTx/>
                <a:latin typeface="Tahoma"/>
                <a:ea typeface="+mn-ea"/>
                <a:cs typeface="Arial"/>
              </a:rPr>
              <a:t>Insufficient to keep most fish species</a:t>
            </a:r>
          </a:p>
        </p:txBody>
      </p:sp>
    </p:spTree>
    <p:extLst>
      <p:ext uri="{BB962C8B-B14F-4D97-AF65-F5344CB8AC3E}">
        <p14:creationId xmlns:p14="http://schemas.microsoft.com/office/powerpoint/2010/main" val="18631316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5317D-95C9-48A2-B251-60F018AB780C}"/>
              </a:ext>
            </a:extLst>
          </p:cNvPr>
          <p:cNvSpPr>
            <a:spLocks noGrp="1"/>
          </p:cNvSpPr>
          <p:nvPr>
            <p:ph type="title"/>
          </p:nvPr>
        </p:nvSpPr>
        <p:spPr>
          <a:xfrm>
            <a:off x="56469" y="274638"/>
            <a:ext cx="4709886" cy="1143000"/>
          </a:xfrm>
        </p:spPr>
        <p:txBody>
          <a:bodyPr/>
          <a:lstStyle/>
          <a:p>
            <a:pPr>
              <a:defRPr/>
            </a:pPr>
            <a:r>
              <a:rPr lang="en-US" dirty="0"/>
              <a:t>Northern pike</a:t>
            </a:r>
          </a:p>
        </p:txBody>
      </p:sp>
      <p:sp>
        <p:nvSpPr>
          <p:cNvPr id="63491" name="Content Placeholder 3"/>
          <p:cNvSpPr>
            <a:spLocks noGrp="1" noChangeArrowheads="1"/>
          </p:cNvSpPr>
          <p:nvPr>
            <p:ph sz="half" idx="2"/>
          </p:nvPr>
        </p:nvSpPr>
        <p:spPr>
          <a:xfrm>
            <a:off x="228600" y="1417638"/>
            <a:ext cx="4183879" cy="3951287"/>
          </a:xfrm>
        </p:spPr>
        <p:txBody>
          <a:bodyPr/>
          <a:lstStyle/>
          <a:p>
            <a:r>
              <a:rPr lang="en-US" altLang="en-US" sz="2200" dirty="0" smtClean="0">
                <a:effectLst/>
              </a:rPr>
              <a:t>Northern pike and walleye are </a:t>
            </a:r>
            <a:r>
              <a:rPr lang="en-US" altLang="en-US" sz="2200" dirty="0" err="1" smtClean="0">
                <a:effectLst/>
              </a:rPr>
              <a:t>coolwater</a:t>
            </a:r>
            <a:r>
              <a:rPr lang="en-US" altLang="en-US" sz="2200" dirty="0" smtClean="0">
                <a:effectLst/>
              </a:rPr>
              <a:t> fish</a:t>
            </a:r>
          </a:p>
          <a:p>
            <a:endParaRPr lang="en-US" altLang="en-US" sz="2200" dirty="0">
              <a:effectLst/>
            </a:endParaRPr>
          </a:p>
          <a:p>
            <a:r>
              <a:rPr lang="en-US" altLang="en-US" sz="2200" dirty="0" smtClean="0">
                <a:effectLst/>
              </a:rPr>
              <a:t>Runoff from impervious surfaces heats up lakes and rivers</a:t>
            </a:r>
          </a:p>
          <a:p>
            <a:endParaRPr lang="en-US" altLang="en-US" sz="2200" dirty="0" smtClean="0">
              <a:effectLst/>
            </a:endParaRPr>
          </a:p>
          <a:p>
            <a:r>
              <a:rPr lang="en-US" altLang="en-US" sz="2200" dirty="0" err="1" smtClean="0">
                <a:effectLst/>
              </a:rPr>
              <a:t>Coolwater</a:t>
            </a:r>
            <a:r>
              <a:rPr lang="en-US" altLang="en-US" sz="2200" dirty="0" smtClean="0">
                <a:effectLst/>
              </a:rPr>
              <a:t> fish cannot survive high temperature waters</a:t>
            </a:r>
          </a:p>
          <a:p>
            <a:endParaRPr lang="en-US" altLang="en-US" sz="2200" dirty="0" smtClean="0">
              <a:effectLst/>
            </a:endParaRPr>
          </a:p>
          <a:p>
            <a:endParaRPr lang="en-US" altLang="en-US" sz="2000" dirty="0" smtClean="0">
              <a:effectLst/>
            </a:endParaRPr>
          </a:p>
          <a:p>
            <a:pPr marL="0" indent="0">
              <a:buNone/>
            </a:pPr>
            <a:endParaRPr lang="en-US" altLang="en-US" sz="2000" dirty="0" smtClean="0">
              <a:effectLst/>
            </a:endParaRPr>
          </a:p>
          <a:p>
            <a:endParaRPr lang="en-US" altLang="en-US" sz="2000" dirty="0" smtClean="0">
              <a:effectLst/>
            </a:endParaRPr>
          </a:p>
        </p:txBody>
      </p:sp>
      <p:sp>
        <p:nvSpPr>
          <p:cNvPr id="63492" name="TextBox 6"/>
          <p:cNvSpPr txBox="1">
            <a:spLocks noChangeArrowheads="1"/>
          </p:cNvSpPr>
          <p:nvPr/>
        </p:nvSpPr>
        <p:spPr bwMode="auto">
          <a:xfrm>
            <a:off x="4401566" y="4933497"/>
            <a:ext cx="4720799" cy="646331"/>
          </a:xfrm>
          <a:prstGeom prst="rect">
            <a:avLst/>
          </a:prstGeom>
          <a:solidFill>
            <a:schemeClr val="tx1"/>
          </a:solidFill>
          <a:ln>
            <a:noFill/>
          </a:ln>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smtClean="0">
                <a:ln>
                  <a:noFill/>
                </a:ln>
                <a:solidFill>
                  <a:srgbClr val="003366"/>
                </a:solidFill>
                <a:effectLst/>
                <a:uLnTx/>
                <a:uFillTx/>
                <a:latin typeface="Tahoma" panose="020B0604030504040204" pitchFamily="34" charset="0"/>
                <a:ea typeface="+mn-ea"/>
                <a:cs typeface="Arial" panose="020B0604020202020204" pitchFamily="34" charset="0"/>
              </a:rPr>
              <a:t>Northern Pike Kills July 2012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3366"/>
                </a:solidFill>
                <a:effectLst/>
                <a:uLnTx/>
                <a:uFillTx/>
                <a:latin typeface="Tahoma" panose="020B0604030504040204" pitchFamily="34" charset="0"/>
                <a:ea typeface="+mn-ea"/>
                <a:cs typeface="Arial" panose="020B0604020202020204" pitchFamily="34" charset="0"/>
              </a:rPr>
              <a:t>due to high water temperatures</a:t>
            </a:r>
            <a:endParaRPr kumimoji="0" lang="en-US" altLang="en-US" sz="1800" b="0" i="0" u="none" strike="noStrike" kern="1200" cap="none" spc="0" normalizeH="0" baseline="0" noProof="0" dirty="0">
              <a:ln>
                <a:noFill/>
              </a:ln>
              <a:solidFill>
                <a:srgbClr val="003366"/>
              </a:solidFill>
              <a:effectLst/>
              <a:uLnTx/>
              <a:uFillTx/>
              <a:latin typeface="Tahoma" panose="020B0604030504040204" pitchFamily="34" charset="0"/>
              <a:ea typeface="+mn-ea"/>
              <a:cs typeface="Arial" panose="020B0604020202020204" pitchFamily="34" charset="0"/>
            </a:endParaRPr>
          </a:p>
        </p:txBody>
      </p:sp>
      <p:pic>
        <p:nvPicPr>
          <p:cNvPr id="39938" name="Picture 2" descr="Image result for northern p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479" y="-1"/>
            <a:ext cx="4725852" cy="26851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6"/>
          <p:cNvSpPr txBox="1">
            <a:spLocks noChangeArrowheads="1"/>
          </p:cNvSpPr>
          <p:nvPr/>
        </p:nvSpPr>
        <p:spPr bwMode="auto">
          <a:xfrm>
            <a:off x="4412479" y="5934670"/>
            <a:ext cx="4731521" cy="615553"/>
          </a:xfrm>
          <a:prstGeom prst="rect">
            <a:avLst/>
          </a:prstGeom>
          <a:solidFill>
            <a:schemeClr val="tx1"/>
          </a:solidFill>
          <a:ln>
            <a:noFill/>
          </a:ln>
          <a:extLst/>
        </p:spPr>
        <p:txBody>
          <a:bodyPr wrap="square">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smtClean="0">
                <a:ln>
                  <a:noFill/>
                </a:ln>
                <a:solidFill>
                  <a:srgbClr val="003366"/>
                </a:solidFill>
                <a:effectLst/>
                <a:uLnTx/>
                <a:uFillTx/>
                <a:latin typeface="Tahoma" panose="020B0604030504040204" pitchFamily="34" charset="0"/>
                <a:ea typeface="+mn-ea"/>
                <a:cs typeface="Arial" panose="020B0604020202020204" pitchFamily="34" charset="0"/>
              </a:rPr>
              <a:t>P</a:t>
            </a:r>
            <a:r>
              <a:rPr kumimoji="0" lang="en-US" altLang="en-US" sz="1800" b="0" i="0" u="none" strike="noStrike" kern="1200" cap="none" spc="0" normalizeH="0" baseline="0" noProof="0" dirty="0" err="1" smtClean="0">
                <a:ln>
                  <a:noFill/>
                </a:ln>
                <a:solidFill>
                  <a:srgbClr val="003366"/>
                </a:solidFill>
                <a:effectLst/>
                <a:uLnTx/>
                <a:uFillTx/>
                <a:latin typeface="Tahoma" panose="020B0604030504040204" pitchFamily="34" charset="0"/>
                <a:ea typeface="+mn-ea"/>
                <a:cs typeface="Arial" panose="020B0604020202020204" pitchFamily="34" charset="0"/>
              </a:rPr>
              <a:t>ike</a:t>
            </a:r>
            <a:r>
              <a:rPr kumimoji="0" lang="en-US" altLang="en-US" sz="1800" b="0" i="0" u="none" strike="noStrike" kern="1200" cap="none" spc="0" normalizeH="0" baseline="0" noProof="0" dirty="0" smtClean="0">
                <a:ln>
                  <a:noFill/>
                </a:ln>
                <a:solidFill>
                  <a:srgbClr val="003366"/>
                </a:solidFill>
                <a:effectLst/>
                <a:uLnTx/>
                <a:uFillTx/>
                <a:latin typeface="Tahoma" panose="020B0604030504040204" pitchFamily="34" charset="0"/>
                <a:ea typeface="+mn-ea"/>
                <a:cs typeface="Arial" panose="020B0604020202020204" pitchFamily="34" charset="0"/>
              </a:rPr>
              <a:t> </a:t>
            </a:r>
            <a:r>
              <a:rPr kumimoji="0" lang="en-US" altLang="en-US" sz="1800" b="0" i="0" u="none" strike="noStrike" kern="1200" cap="none" spc="0" normalizeH="0" baseline="0" noProof="0" dirty="0">
                <a:ln>
                  <a:noFill/>
                </a:ln>
                <a:solidFill>
                  <a:srgbClr val="003366"/>
                </a:solidFill>
                <a:effectLst/>
                <a:uLnTx/>
                <a:uFillTx/>
                <a:latin typeface="Tahoma" panose="020B0604030504040204" pitchFamily="34" charset="0"/>
                <a:ea typeface="+mn-ea"/>
                <a:cs typeface="Arial" panose="020B0604020202020204" pitchFamily="34" charset="0"/>
              </a:rPr>
              <a:t>spawning </a:t>
            </a:r>
            <a:r>
              <a:rPr kumimoji="0" lang="en-US" altLang="en-US" sz="1800" b="0" i="0" u="none" strike="noStrike" kern="1200" cap="none" spc="0" normalizeH="0" baseline="0" noProof="0" dirty="0" smtClean="0">
                <a:ln>
                  <a:noFill/>
                </a:ln>
                <a:solidFill>
                  <a:srgbClr val="003366"/>
                </a:solidFill>
                <a:effectLst/>
                <a:uLnTx/>
                <a:uFillTx/>
                <a:latin typeface="Tahoma" panose="020B0604030504040204" pitchFamily="34" charset="0"/>
                <a:ea typeface="+mn-ea"/>
                <a:cs typeface="Arial" panose="020B0604020202020204" pitchFamily="34" charset="0"/>
              </a:rPr>
              <a:t>video, </a:t>
            </a:r>
            <a:r>
              <a:rPr kumimoji="0" lang="en-US" altLang="en-US" sz="1800" b="0" i="0" u="none" strike="noStrike" kern="1200" cap="none" spc="0" normalizeH="0" baseline="0" noProof="0" dirty="0">
                <a:ln>
                  <a:noFill/>
                </a:ln>
                <a:solidFill>
                  <a:srgbClr val="003366"/>
                </a:solidFill>
                <a:effectLst/>
                <a:uLnTx/>
                <a:uFillTx/>
                <a:latin typeface="Tahoma" panose="020B0604030504040204" pitchFamily="34" charset="0"/>
                <a:ea typeface="+mn-ea"/>
                <a:cs typeface="Arial" panose="020B0604020202020204" pitchFamily="34" charset="0"/>
              </a:rPr>
              <a:t>1</a:t>
            </a:r>
            <a:r>
              <a:rPr kumimoji="0" lang="en-US" altLang="en-US" sz="1800" b="0" i="0" u="none" strike="noStrike" kern="1200" cap="none" spc="0" normalizeH="0" baseline="0" noProof="0" dirty="0" err="1" smtClean="0">
                <a:ln>
                  <a:noFill/>
                </a:ln>
                <a:solidFill>
                  <a:srgbClr val="003366"/>
                </a:solidFill>
                <a:effectLst/>
                <a:uLnTx/>
                <a:uFillTx/>
                <a:latin typeface="Tahoma" panose="020B0604030504040204" pitchFamily="34" charset="0"/>
                <a:ea typeface="+mn-ea"/>
                <a:cs typeface="Arial" panose="020B0604020202020204" pitchFamily="34" charset="0"/>
              </a:rPr>
              <a:t>st</a:t>
            </a:r>
            <a:r>
              <a:rPr kumimoji="0" lang="en-US" altLang="en-US" sz="1800" b="0" i="0" u="none" strike="noStrike" kern="1200" cap="none" spc="0" normalizeH="0" baseline="0" noProof="0" dirty="0" smtClean="0">
                <a:ln>
                  <a:noFill/>
                </a:ln>
                <a:solidFill>
                  <a:srgbClr val="003366"/>
                </a:solidFill>
                <a:effectLst/>
                <a:uLnTx/>
                <a:uFillTx/>
                <a:latin typeface="Tahoma" panose="020B0604030504040204" pitchFamily="34" charset="0"/>
                <a:ea typeface="+mn-ea"/>
                <a:cs typeface="Arial" panose="020B0604020202020204" pitchFamily="34" charset="0"/>
              </a:rPr>
              <a:t> </a:t>
            </a:r>
            <a:r>
              <a:rPr kumimoji="0" lang="en-US" altLang="en-US" sz="1800" b="0" i="0" u="none" strike="noStrike" kern="1200" cap="none" spc="0" normalizeH="0" baseline="0" noProof="0" dirty="0">
                <a:ln>
                  <a:noFill/>
                </a:ln>
                <a:solidFill>
                  <a:srgbClr val="003366"/>
                </a:solidFill>
                <a:effectLst/>
                <a:uLnTx/>
                <a:uFillTx/>
                <a:latin typeface="Tahoma" panose="020B0604030504040204" pitchFamily="34" charset="0"/>
                <a:ea typeface="+mn-ea"/>
                <a:cs typeface="Arial" panose="020B0604020202020204" pitchFamily="34" charset="0"/>
              </a:rPr>
              <a:t>minute </a:t>
            </a:r>
            <a:r>
              <a:rPr kumimoji="0" lang="en-US" altLang="en-US" sz="1600" b="0" i="0" u="none" strike="noStrike" kern="1200" cap="none" spc="0" normalizeH="0" baseline="0" noProof="0" dirty="0" smtClean="0">
                <a:ln>
                  <a:noFill/>
                </a:ln>
                <a:solidFill>
                  <a:srgbClr val="FF0000"/>
                </a:solidFill>
                <a:effectLst/>
                <a:uLnTx/>
                <a:uFillTx/>
                <a:latin typeface="Tahoma" panose="020B0604030504040204" pitchFamily="34" charset="0"/>
                <a:ea typeface="+mn-ea"/>
                <a:cs typeface="Arial" panose="020B0604020202020204" pitchFamily="34" charset="0"/>
                <a:hlinkClick r:id="rId4"/>
              </a:rPr>
              <a:t>youtube.com/</a:t>
            </a:r>
            <a:r>
              <a:rPr kumimoji="0" lang="en-US" altLang="en-US" sz="1600" b="0" i="0" u="none" strike="noStrike" kern="1200" cap="none" spc="0" normalizeH="0" baseline="0" noProof="0" dirty="0" err="1" smtClean="0">
                <a:ln>
                  <a:noFill/>
                </a:ln>
                <a:solidFill>
                  <a:srgbClr val="FF0000"/>
                </a:solidFill>
                <a:effectLst/>
                <a:uLnTx/>
                <a:uFillTx/>
                <a:latin typeface="Tahoma" panose="020B0604030504040204" pitchFamily="34" charset="0"/>
                <a:ea typeface="+mn-ea"/>
                <a:cs typeface="Arial" panose="020B0604020202020204" pitchFamily="34" charset="0"/>
                <a:hlinkClick r:id="rId4"/>
              </a:rPr>
              <a:t>watch?v</a:t>
            </a:r>
            <a:r>
              <a:rPr kumimoji="0" lang="en-US" altLang="en-US" sz="1600" b="0" i="0" u="none" strike="noStrike" kern="1200" cap="none" spc="0" normalizeH="0" baseline="0" noProof="0" dirty="0" smtClean="0">
                <a:ln>
                  <a:noFill/>
                </a:ln>
                <a:solidFill>
                  <a:srgbClr val="FF0000"/>
                </a:solidFill>
                <a:effectLst/>
                <a:uLnTx/>
                <a:uFillTx/>
                <a:latin typeface="Tahoma" panose="020B0604030504040204" pitchFamily="34" charset="0"/>
                <a:ea typeface="+mn-ea"/>
                <a:cs typeface="Arial" panose="020B0604020202020204" pitchFamily="34" charset="0"/>
                <a:hlinkClick r:id="rId4"/>
              </a:rPr>
              <a:t>=0kVgYpESQ_w&amp;t=93s</a:t>
            </a:r>
            <a:r>
              <a:rPr kumimoji="0" lang="en-US" altLang="en-US" sz="1600" b="0" i="0" u="none" strike="noStrike" kern="1200" cap="none" spc="0" normalizeH="0" baseline="0" noProof="0" dirty="0" smtClean="0">
                <a:ln>
                  <a:noFill/>
                </a:ln>
                <a:solidFill>
                  <a:srgbClr val="FF0000"/>
                </a:solidFill>
                <a:effectLst/>
                <a:uLnTx/>
                <a:uFillTx/>
                <a:latin typeface="Tahoma" panose="020B0604030504040204" pitchFamily="34" charset="0"/>
                <a:ea typeface="+mn-ea"/>
                <a:cs typeface="Arial" panose="020B0604020202020204" pitchFamily="34" charset="0"/>
              </a:rPr>
              <a:t> </a:t>
            </a:r>
            <a:endParaRPr kumimoji="0" lang="en-US" altLang="en-US" sz="1600" b="0" i="0" u="none" strike="noStrike" kern="1200" cap="none" spc="0" normalizeH="0" baseline="0" noProof="0" dirty="0">
              <a:ln>
                <a:noFill/>
              </a:ln>
              <a:solidFill>
                <a:srgbClr val="FF0000"/>
              </a:solidFill>
              <a:effectLst/>
              <a:uLnTx/>
              <a:uFillTx/>
              <a:latin typeface="Tahoma" panose="020B0604030504040204" pitchFamily="34" charset="0"/>
              <a:ea typeface="+mn-ea"/>
              <a:cs typeface="Arial" panose="020B0604020202020204" pitchFamily="34" charset="0"/>
            </a:endParaRPr>
          </a:p>
        </p:txBody>
      </p:sp>
      <p:pic>
        <p:nvPicPr>
          <p:cNvPr id="39944" name="Picture 8" descr="https://www.albertleatribune.com/wp-content/uploads/2012/07/0709.dead_.fish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4864" y="0"/>
            <a:ext cx="4883467" cy="366260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4"/>
          <p:cNvSpPr/>
          <p:nvPr/>
        </p:nvSpPr>
        <p:spPr>
          <a:xfrm>
            <a:off x="6063933" y="0"/>
            <a:ext cx="2728686" cy="1059543"/>
          </a:xfrm>
          <a:prstGeom prst="wedgeRoundRectCallout">
            <a:avLst>
              <a:gd name="adj1" fmla="val -22428"/>
              <a:gd name="adj2" fmla="val 78938"/>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3366"/>
                </a:solidFill>
                <a:effectLst/>
                <a:uLnTx/>
                <a:uFillTx/>
                <a:latin typeface="Tahoma"/>
                <a:ea typeface="+mn-ea"/>
                <a:cs typeface="Arial"/>
              </a:rPr>
              <a:t>DNR needs to fix this!</a:t>
            </a:r>
            <a:endParaRPr kumimoji="0" lang="en-US" sz="1800" b="0" i="0" u="none" strike="noStrike" kern="1200" cap="none" spc="0" normalizeH="0" baseline="0" noProof="0" dirty="0">
              <a:ln>
                <a:noFill/>
              </a:ln>
              <a:solidFill>
                <a:srgbClr val="003366"/>
              </a:solidFill>
              <a:effectLst/>
              <a:uLnTx/>
              <a:uFillTx/>
              <a:latin typeface="Tahoma"/>
              <a:ea typeface="+mn-ea"/>
              <a:cs typeface="Arial"/>
            </a:endParaRPr>
          </a:p>
        </p:txBody>
      </p:sp>
      <p:sp>
        <p:nvSpPr>
          <p:cNvPr id="14" name="Rounded Rectangular Callout 13"/>
          <p:cNvSpPr/>
          <p:nvPr/>
        </p:nvSpPr>
        <p:spPr>
          <a:xfrm>
            <a:off x="5326743" y="2644100"/>
            <a:ext cx="3127966" cy="1059543"/>
          </a:xfrm>
          <a:prstGeom prst="wedgeRoundRectCallout">
            <a:avLst>
              <a:gd name="adj1" fmla="val -17109"/>
              <a:gd name="adj2" fmla="val -77226"/>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3366"/>
                </a:solidFill>
                <a:effectLst/>
                <a:uLnTx/>
                <a:uFillTx/>
                <a:latin typeface="Tahoma"/>
                <a:ea typeface="+mn-ea"/>
                <a:cs typeface="Arial"/>
              </a:rPr>
              <a:t>Can the DNR fix it? What makes the water hot?</a:t>
            </a:r>
            <a:endParaRPr kumimoji="0" lang="en-US" sz="1800" b="0" i="0" u="none" strike="noStrike" kern="1200" cap="none" spc="0" normalizeH="0" baseline="0" noProof="0" dirty="0">
              <a:ln>
                <a:noFill/>
              </a:ln>
              <a:solidFill>
                <a:srgbClr val="003366"/>
              </a:solidFill>
              <a:effectLst/>
              <a:uLnTx/>
              <a:uFillTx/>
              <a:latin typeface="Tahoma"/>
              <a:ea typeface="+mn-ea"/>
              <a:cs typeface="Aria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01565" y="-20093"/>
            <a:ext cx="4720799" cy="4921546"/>
          </a:xfrm>
          <a:prstGeom prst="rect">
            <a:avLst/>
          </a:prstGeom>
        </p:spPr>
      </p:pic>
    </p:spTree>
    <p:extLst>
      <p:ext uri="{BB962C8B-B14F-4D97-AF65-F5344CB8AC3E}">
        <p14:creationId xmlns:p14="http://schemas.microsoft.com/office/powerpoint/2010/main" val="362727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349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P spid="10" grpId="0" animBg="1"/>
      <p:bldP spid="5"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4876800" cy="1143000"/>
          </a:xfrm>
        </p:spPr>
        <p:txBody>
          <a:bodyPr>
            <a:normAutofit/>
          </a:bodyPr>
          <a:lstStyle/>
          <a:p>
            <a:r>
              <a:rPr lang="en-US" sz="3200" dirty="0"/>
              <a:t>Ways to help fish</a:t>
            </a:r>
          </a:p>
        </p:txBody>
      </p:sp>
      <p:sp>
        <p:nvSpPr>
          <p:cNvPr id="3" name="Content Placeholder 2"/>
          <p:cNvSpPr>
            <a:spLocks noGrp="1"/>
          </p:cNvSpPr>
          <p:nvPr>
            <p:ph idx="1"/>
          </p:nvPr>
        </p:nvSpPr>
        <p:spPr>
          <a:xfrm>
            <a:off x="228600" y="868362"/>
            <a:ext cx="4724400" cy="5105400"/>
          </a:xfrm>
        </p:spPr>
        <p:txBody>
          <a:bodyPr>
            <a:normAutofit/>
          </a:bodyPr>
          <a:lstStyle/>
          <a:p>
            <a:r>
              <a:rPr lang="en-US" sz="1800" dirty="0"/>
              <a:t>Follow shoreland zoning rules</a:t>
            </a:r>
          </a:p>
          <a:p>
            <a:pPr lvl="1"/>
            <a:r>
              <a:rPr lang="en-US" sz="1400" dirty="0"/>
              <a:t>Set buildings and pavement WAY back from shoreline</a:t>
            </a:r>
          </a:p>
          <a:p>
            <a:pPr lvl="1"/>
            <a:r>
              <a:rPr lang="en-US" sz="1400" dirty="0"/>
              <a:t>Minimize impervious surfaces</a:t>
            </a:r>
          </a:p>
          <a:p>
            <a:r>
              <a:rPr lang="en-US" sz="1800" dirty="0"/>
              <a:t>Leave trees, branches and water plants in the lake</a:t>
            </a:r>
          </a:p>
          <a:p>
            <a:r>
              <a:rPr lang="en-US" sz="1800" dirty="0"/>
              <a:t>Leave or plant trees and deep rooted plants on waterfront lots</a:t>
            </a:r>
          </a:p>
          <a:p>
            <a:r>
              <a:rPr lang="en-US" sz="1800" dirty="0"/>
              <a:t>Keep fertilizers &amp; pesticides away from shorelines</a:t>
            </a:r>
          </a:p>
          <a:p>
            <a:r>
              <a:rPr lang="en-US" sz="1800" dirty="0"/>
              <a:t>Less impervious surface</a:t>
            </a:r>
          </a:p>
          <a:p>
            <a:endParaRPr lang="en-US" sz="1800" dirty="0"/>
          </a:p>
        </p:txBody>
      </p:sp>
      <p:pic>
        <p:nvPicPr>
          <p:cNvPr id="6" name="Picture 2" descr="C:\Users\lmarkham\Documents\2013 writing projects\benefits of trees in the water\Fish hotel illustrations\28_FishHotel_300dpi_16.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49" y="3733802"/>
            <a:ext cx="9144000" cy="343783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C:\My Documents\free\DNR\ln1009\PHOTOS\photoscs\jpegs\ph001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57201"/>
            <a:ext cx="4038600" cy="3031755"/>
          </a:xfrm>
          <a:prstGeom prst="rect">
            <a:avLst/>
          </a:prstGeom>
          <a:noFill/>
          <a:ln>
            <a:noFill/>
          </a:ln>
          <a:effectLst>
            <a:outerShdw dist="107763" dir="27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0600" y="91483"/>
            <a:ext cx="4543346" cy="3519894"/>
          </a:xfrm>
          <a:prstGeom prst="rect">
            <a:avLst/>
          </a:prstGeom>
        </p:spPr>
      </p:pic>
    </p:spTree>
    <p:extLst>
      <p:ext uri="{BB962C8B-B14F-4D97-AF65-F5344CB8AC3E}">
        <p14:creationId xmlns:p14="http://schemas.microsoft.com/office/powerpoint/2010/main" val="27697212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381000"/>
            <a:ext cx="8686800" cy="1143000"/>
          </a:xfrm>
        </p:spPr>
        <p:txBody>
          <a:bodyPr/>
          <a:lstStyle/>
          <a:p>
            <a:pPr eaLnBrk="1" hangingPunct="1">
              <a:defRPr/>
            </a:pPr>
            <a:r>
              <a:rPr lang="en-US" altLang="en-US" sz="3600" dirty="0" smtClean="0"/>
              <a:t>Shoreland rules </a:t>
            </a:r>
            <a:r>
              <a:rPr lang="en-US" altLang="en-US" sz="3600" dirty="0" smtClean="0"/>
              <a:t>to protect </a:t>
            </a:r>
            <a:r>
              <a:rPr lang="en-US" altLang="en-US" sz="3600" dirty="0" smtClean="0"/>
              <a:t>water &amp; </a:t>
            </a:r>
            <a:r>
              <a:rPr lang="en-US" altLang="en-US" sz="3600" dirty="0" smtClean="0"/>
              <a:t>fish</a:t>
            </a:r>
            <a:endParaRPr lang="en-US" altLang="en-US" sz="3600" dirty="0" smtClean="0"/>
          </a:p>
        </p:txBody>
      </p:sp>
      <p:sp>
        <p:nvSpPr>
          <p:cNvPr id="44035" name="Content Placeholder 7"/>
          <p:cNvSpPr>
            <a:spLocks noGrp="1"/>
          </p:cNvSpPr>
          <p:nvPr>
            <p:ph sz="quarter" idx="4"/>
          </p:nvPr>
        </p:nvSpPr>
        <p:spPr>
          <a:xfrm>
            <a:off x="0" y="1752599"/>
            <a:ext cx="3926541" cy="4737847"/>
          </a:xfrm>
        </p:spPr>
        <p:txBody>
          <a:bodyPr>
            <a:normAutofit/>
          </a:bodyPr>
          <a:lstStyle/>
          <a:p>
            <a:pPr eaLnBrk="1" hangingPunct="1">
              <a:defRPr/>
            </a:pPr>
            <a:r>
              <a:rPr lang="en-US" altLang="en-US" sz="1800" dirty="0" smtClean="0">
                <a:latin typeface="+mj-lt"/>
              </a:rPr>
              <a:t>Minimum lot </a:t>
            </a:r>
            <a:r>
              <a:rPr lang="en-US" altLang="en-US" sz="1800" dirty="0" smtClean="0">
                <a:latin typeface="+mj-lt"/>
              </a:rPr>
              <a:t>sizes so houses aren’t packed along shorelines</a:t>
            </a:r>
            <a:endParaRPr lang="en-US" altLang="en-US" sz="1800" dirty="0" smtClean="0">
              <a:solidFill>
                <a:srgbClr val="FFFF00"/>
              </a:solidFill>
              <a:latin typeface="+mj-lt"/>
            </a:endParaRPr>
          </a:p>
          <a:p>
            <a:pPr eaLnBrk="1" hangingPunct="1">
              <a:defRPr/>
            </a:pPr>
            <a:endParaRPr lang="en-US" altLang="en-US" sz="1800" dirty="0" smtClean="0">
              <a:solidFill>
                <a:srgbClr val="FFFF00"/>
              </a:solidFill>
              <a:latin typeface="+mj-lt"/>
            </a:endParaRPr>
          </a:p>
          <a:p>
            <a:pPr eaLnBrk="1" hangingPunct="1">
              <a:defRPr/>
            </a:pPr>
            <a:r>
              <a:rPr lang="en-US" altLang="en-US" sz="1800" dirty="0" smtClean="0">
                <a:latin typeface="+mj-lt"/>
              </a:rPr>
              <a:t>Set buildings back </a:t>
            </a:r>
            <a:r>
              <a:rPr lang="en-US" altLang="en-US" sz="1800" dirty="0" smtClean="0">
                <a:latin typeface="+mj-lt"/>
              </a:rPr>
              <a:t>from the </a:t>
            </a:r>
            <a:r>
              <a:rPr lang="en-US" altLang="en-US" sz="1800" dirty="0" smtClean="0">
                <a:latin typeface="+mj-lt"/>
              </a:rPr>
              <a:t>water to give runoff a chance to soak in rather than run into lake</a:t>
            </a:r>
            <a:endParaRPr lang="en-US" altLang="en-US" sz="1800" dirty="0" smtClean="0">
              <a:solidFill>
                <a:srgbClr val="FFFF00"/>
              </a:solidFill>
              <a:latin typeface="+mj-lt"/>
            </a:endParaRPr>
          </a:p>
          <a:p>
            <a:pPr eaLnBrk="1" hangingPunct="1">
              <a:defRPr/>
            </a:pPr>
            <a:endParaRPr lang="en-US" altLang="en-US" sz="1800" dirty="0" smtClean="0">
              <a:solidFill>
                <a:srgbClr val="FFFF00"/>
              </a:solidFill>
              <a:latin typeface="+mj-lt"/>
            </a:endParaRPr>
          </a:p>
          <a:p>
            <a:pPr eaLnBrk="1" hangingPunct="1">
              <a:defRPr/>
            </a:pPr>
            <a:r>
              <a:rPr lang="en-US" altLang="en-US" sz="1800" dirty="0" smtClean="0">
                <a:latin typeface="+mj-lt"/>
              </a:rPr>
              <a:t>Vegetation protection area to hold soil in place and filter some pollutants from runoff</a:t>
            </a:r>
          </a:p>
          <a:p>
            <a:pPr eaLnBrk="1" hangingPunct="1">
              <a:defRPr/>
            </a:pPr>
            <a:endParaRPr lang="en-US" altLang="en-US" sz="1800" dirty="0">
              <a:solidFill>
                <a:srgbClr val="FFFF00"/>
              </a:solidFill>
              <a:latin typeface="+mj-lt"/>
            </a:endParaRPr>
          </a:p>
          <a:p>
            <a:pPr eaLnBrk="1" hangingPunct="1">
              <a:defRPr/>
            </a:pPr>
            <a:r>
              <a:rPr lang="en-US" altLang="en-US" sz="1800" dirty="0" smtClean="0">
                <a:latin typeface="+mj-lt"/>
              </a:rPr>
              <a:t>Limit </a:t>
            </a:r>
            <a:r>
              <a:rPr lang="en-US" altLang="en-US" sz="1800" dirty="0" smtClean="0">
                <a:latin typeface="+mj-lt"/>
              </a:rPr>
              <a:t>impervious surfaces</a:t>
            </a:r>
            <a:endParaRPr lang="en-US" altLang="en-US" sz="1800" dirty="0" smtClean="0">
              <a:solidFill>
                <a:srgbClr val="FFFF00"/>
              </a:solidFill>
              <a:latin typeface="+mj-lt"/>
            </a:endParaRPr>
          </a:p>
          <a:p>
            <a:pPr eaLnBrk="1" hangingPunct="1">
              <a:defRPr/>
            </a:pPr>
            <a:endParaRPr lang="en-US" altLang="en-US" dirty="0">
              <a:latin typeface="+mj-lt"/>
            </a:endParaRPr>
          </a:p>
          <a:p>
            <a:pPr marL="0" indent="0" eaLnBrk="1" hangingPunct="1">
              <a:buFont typeface="Wingdings" pitchFamily="2" charset="2"/>
              <a:buNone/>
              <a:defRPr/>
            </a:pPr>
            <a:endParaRPr lang="en-US" altLang="en-US" dirty="0" smtClean="0">
              <a:latin typeface="+mj-lt"/>
            </a:endParaRPr>
          </a:p>
          <a:p>
            <a:pPr marL="0" indent="0" eaLnBrk="1" hangingPunct="1">
              <a:buFont typeface="Wingdings" pitchFamily="2" charset="2"/>
              <a:buNone/>
              <a:defRPr/>
            </a:pPr>
            <a:endParaRPr lang="en-US" altLang="en-US" dirty="0" smtClean="0">
              <a:latin typeface="+mj-lt"/>
            </a:endParaRPr>
          </a:p>
        </p:txBody>
      </p:sp>
      <p:pic>
        <p:nvPicPr>
          <p:cNvPr id="337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752600"/>
            <a:ext cx="5519738" cy="3352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234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8153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3" name="Rectangle 3">
            <a:extLst>
              <a:ext uri="{FF2B5EF4-FFF2-40B4-BE49-F238E27FC236}">
                <a16:creationId xmlns:a16="http://schemas.microsoft.com/office/drawing/2014/main" id="{F14DE11F-209F-4FB3-A4E6-6F501CD8F9DF}"/>
              </a:ext>
            </a:extLst>
          </p:cNvPr>
          <p:cNvSpPr>
            <a:spLocks noGrp="1" noChangeArrowheads="1"/>
          </p:cNvSpPr>
          <p:nvPr>
            <p:ph idx="1"/>
          </p:nvPr>
        </p:nvSpPr>
        <p:spPr>
          <a:xfrm>
            <a:off x="-304800" y="4343400"/>
            <a:ext cx="3810000" cy="2971800"/>
          </a:xfrm>
        </p:spPr>
        <p:txBody>
          <a:bodyPr/>
          <a:lstStyle/>
          <a:p>
            <a:pPr lvl="2" eaLnBrk="1" hangingPunct="1">
              <a:lnSpc>
                <a:spcPct val="90000"/>
              </a:lnSpc>
              <a:buFont typeface="Monotype Sorts" pitchFamily="2" charset="2"/>
              <a:buNone/>
              <a:defRPr/>
            </a:pPr>
            <a:r>
              <a:rPr lang="en-US" sz="3600" b="1" dirty="0">
                <a:latin typeface="+mj-lt"/>
              </a:rPr>
              <a:t>Impervious surfaces </a:t>
            </a:r>
            <a:endParaRPr lang="en-US" sz="3600" dirty="0">
              <a:latin typeface="+mj-lt"/>
            </a:endParaRPr>
          </a:p>
          <a:p>
            <a:pPr eaLnBrk="1" hangingPunct="1">
              <a:lnSpc>
                <a:spcPct val="90000"/>
              </a:lnSpc>
              <a:defRPr/>
            </a:pPr>
            <a:endParaRPr lang="en-US" sz="3600" dirty="0">
              <a:latin typeface="+mj-lt"/>
            </a:endParaRPr>
          </a:p>
        </p:txBody>
      </p:sp>
      <p:pic>
        <p:nvPicPr>
          <p:cNvPr id="45060" name="Picture 4" descr="Dcp_14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3035300"/>
            <a:ext cx="4589462"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19903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9142" y="1328057"/>
            <a:ext cx="4172857" cy="4963886"/>
          </a:xfrm>
        </p:spPr>
        <p:txBody>
          <a:bodyPr rtlCol="0">
            <a:normAutofit/>
          </a:bodyPr>
          <a:lstStyle/>
          <a:p>
            <a:pPr eaLnBrk="1" fontAlgn="auto" hangingPunct="1">
              <a:spcAft>
                <a:spcPts val="0"/>
              </a:spcAft>
              <a:defRPr/>
            </a:pPr>
            <a:r>
              <a:rPr lang="en-US" dirty="0"/>
              <a:t>Impervious surfaces can be thought of as biological deserts </a:t>
            </a:r>
            <a:endParaRPr lang="en-US" dirty="0" smtClean="0"/>
          </a:p>
          <a:p>
            <a:pPr eaLnBrk="1" fontAlgn="auto" hangingPunct="1">
              <a:spcAft>
                <a:spcPts val="0"/>
              </a:spcAft>
              <a:defRPr/>
            </a:pPr>
            <a:endParaRPr lang="en-US" dirty="0"/>
          </a:p>
          <a:p>
            <a:pPr eaLnBrk="1" fontAlgn="auto" hangingPunct="1">
              <a:spcAft>
                <a:spcPts val="0"/>
              </a:spcAft>
              <a:defRPr/>
            </a:pPr>
            <a:r>
              <a:rPr lang="en-US" dirty="0" smtClean="0"/>
              <a:t>With no plants, animals </a:t>
            </a:r>
            <a:r>
              <a:rPr lang="en-US" dirty="0"/>
              <a:t>cannot find food or shelter, making them easy </a:t>
            </a:r>
            <a:r>
              <a:rPr lang="en-US" dirty="0" smtClean="0"/>
              <a:t>prey, and making them more likely to die</a:t>
            </a:r>
          </a:p>
          <a:p>
            <a:pPr eaLnBrk="1" fontAlgn="auto" hangingPunct="1">
              <a:spcAft>
                <a:spcPts val="0"/>
              </a:spcAft>
              <a:defRPr/>
            </a:pPr>
            <a:endParaRPr lang="en-US" dirty="0" smtClean="0"/>
          </a:p>
          <a:p>
            <a:pPr eaLnBrk="1" fontAlgn="auto" hangingPunct="1">
              <a:spcAft>
                <a:spcPts val="0"/>
              </a:spcAft>
              <a:defRPr/>
            </a:pPr>
            <a:endParaRPr lang="en-US" dirty="0"/>
          </a:p>
        </p:txBody>
      </p:sp>
      <p:pic>
        <p:nvPicPr>
          <p:cNvPr id="19460" name="Picture 2" descr="http://www.blueplanetbiomes.org/images/dry_desert.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4900" y="3810000"/>
            <a:ext cx="39624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Simple Outdoor Pat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4900" y="6096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5665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8ED228A2-E5B8-4890-93FF-A286B16F1F14}"/>
              </a:ext>
            </a:extLst>
          </p:cNvPr>
          <p:cNvSpPr>
            <a:spLocks noGrp="1"/>
          </p:cNvSpPr>
          <p:nvPr>
            <p:ph sz="half" idx="1"/>
          </p:nvPr>
        </p:nvSpPr>
        <p:spPr>
          <a:xfrm>
            <a:off x="4598988" y="4267200"/>
            <a:ext cx="4586287" cy="6324600"/>
          </a:xfrm>
        </p:spPr>
        <p:txBody>
          <a:bodyPr>
            <a:normAutofit/>
          </a:bodyPr>
          <a:lstStyle/>
          <a:p>
            <a:pPr marL="0" indent="0">
              <a:buFont typeface="Wingdings" panose="05000000000000000000" pitchFamily="2" charset="2"/>
              <a:buNone/>
              <a:defRPr/>
            </a:pPr>
            <a:endParaRPr lang="en-US" sz="1200" b="1" dirty="0"/>
          </a:p>
          <a:p>
            <a:pPr>
              <a:spcBef>
                <a:spcPts val="0"/>
              </a:spcBef>
              <a:defRPr/>
            </a:pPr>
            <a:endParaRPr lang="en-US" sz="2400" b="1" dirty="0"/>
          </a:p>
          <a:p>
            <a:pPr>
              <a:spcBef>
                <a:spcPts val="0"/>
              </a:spcBef>
              <a:defRPr/>
            </a:pPr>
            <a:endParaRPr lang="en-US" sz="2400" b="1" dirty="0"/>
          </a:p>
          <a:p>
            <a:pPr>
              <a:spcBef>
                <a:spcPts val="0"/>
              </a:spcBef>
              <a:defRPr/>
            </a:pPr>
            <a:r>
              <a:rPr lang="en-US" sz="2400" b="1" dirty="0">
                <a:solidFill>
                  <a:srgbClr val="FFFF00"/>
                </a:solidFill>
              </a:rPr>
              <a:t>Less groundwater</a:t>
            </a:r>
            <a:r>
              <a:rPr lang="en-US" sz="2400" dirty="0">
                <a:solidFill>
                  <a:srgbClr val="FFFF00"/>
                </a:solidFill>
              </a:rPr>
              <a:t> </a:t>
            </a:r>
            <a:r>
              <a:rPr lang="en-US" sz="2400" dirty="0"/>
              <a:t>leads to lower stream flows &amp; </a:t>
            </a:r>
            <a:r>
              <a:rPr lang="en-US" sz="2400" dirty="0">
                <a:solidFill>
                  <a:srgbClr val="FFFF00"/>
                </a:solidFill>
              </a:rPr>
              <a:t>warmer water temperatures</a:t>
            </a:r>
            <a:r>
              <a:rPr lang="en-US" sz="2400" dirty="0"/>
              <a:t> during dry periods</a:t>
            </a:r>
          </a:p>
        </p:txBody>
      </p:sp>
      <p:sp>
        <p:nvSpPr>
          <p:cNvPr id="3" name="Content Placeholder 2">
            <a:extLst>
              <a:ext uri="{FF2B5EF4-FFF2-40B4-BE49-F238E27FC236}">
                <a16:creationId xmlns:a16="http://schemas.microsoft.com/office/drawing/2014/main" id="{4E13138D-D850-49BB-B85B-A611BACD188C}"/>
              </a:ext>
            </a:extLst>
          </p:cNvPr>
          <p:cNvSpPr>
            <a:spLocks noGrp="1"/>
          </p:cNvSpPr>
          <p:nvPr>
            <p:ph sz="half" idx="2"/>
          </p:nvPr>
        </p:nvSpPr>
        <p:spPr>
          <a:xfrm>
            <a:off x="0" y="228600"/>
            <a:ext cx="4586288" cy="6324600"/>
          </a:xfrm>
        </p:spPr>
        <p:txBody>
          <a:bodyPr>
            <a:normAutofit/>
          </a:bodyPr>
          <a:lstStyle/>
          <a:p>
            <a:pPr marL="0" indent="0">
              <a:buFont typeface="Wingdings" panose="05000000000000000000" pitchFamily="2" charset="2"/>
              <a:buNone/>
              <a:defRPr/>
            </a:pPr>
            <a:endParaRPr lang="en-US" sz="1200" b="1" dirty="0"/>
          </a:p>
          <a:p>
            <a:pPr marL="0" indent="0">
              <a:buFont typeface="Wingdings" panose="05000000000000000000" pitchFamily="2" charset="2"/>
              <a:buNone/>
              <a:defRPr/>
            </a:pPr>
            <a:endParaRPr lang="en-US" sz="1200" b="1" dirty="0"/>
          </a:p>
          <a:p>
            <a:pPr marL="0" indent="0">
              <a:buFont typeface="Wingdings" panose="05000000000000000000" pitchFamily="2" charset="2"/>
              <a:buNone/>
              <a:defRPr/>
            </a:pPr>
            <a:endParaRPr lang="en-US" sz="1200" b="1" dirty="0"/>
          </a:p>
          <a:p>
            <a:pPr>
              <a:spcBef>
                <a:spcPts val="0"/>
              </a:spcBef>
              <a:defRPr/>
            </a:pPr>
            <a:endParaRPr lang="en-US" sz="2400" b="1" dirty="0"/>
          </a:p>
          <a:p>
            <a:pPr marL="0" indent="0">
              <a:spcBef>
                <a:spcPts val="0"/>
              </a:spcBef>
              <a:buFont typeface="Wingdings" panose="05000000000000000000" pitchFamily="2" charset="2"/>
              <a:buNone/>
              <a:defRPr/>
            </a:pPr>
            <a:r>
              <a:rPr lang="en-US" sz="2400" b="1" dirty="0"/>
              <a:t>More impervious surface causes</a:t>
            </a:r>
          </a:p>
          <a:p>
            <a:pPr marL="0" indent="0">
              <a:spcBef>
                <a:spcPts val="0"/>
              </a:spcBef>
              <a:buFont typeface="Wingdings" panose="05000000000000000000" pitchFamily="2" charset="2"/>
              <a:buNone/>
              <a:defRPr/>
            </a:pPr>
            <a:endParaRPr lang="en-US" sz="2400" b="1" dirty="0"/>
          </a:p>
          <a:p>
            <a:pPr marL="0" indent="0">
              <a:spcBef>
                <a:spcPts val="0"/>
              </a:spcBef>
              <a:buFont typeface="Wingdings" panose="05000000000000000000" pitchFamily="2" charset="2"/>
              <a:buNone/>
              <a:defRPr/>
            </a:pPr>
            <a:endParaRPr lang="en-US" sz="2400" b="1" dirty="0"/>
          </a:p>
          <a:p>
            <a:pPr marL="0" indent="0">
              <a:spcBef>
                <a:spcPts val="0"/>
              </a:spcBef>
              <a:buFont typeface="Wingdings" panose="05000000000000000000" pitchFamily="2" charset="2"/>
              <a:buNone/>
              <a:defRPr/>
            </a:pPr>
            <a:endParaRPr lang="en-US" sz="2400" b="1" dirty="0"/>
          </a:p>
          <a:p>
            <a:pPr marL="0" indent="0">
              <a:spcBef>
                <a:spcPts val="0"/>
              </a:spcBef>
              <a:buFont typeface="Wingdings" panose="05000000000000000000" pitchFamily="2" charset="2"/>
              <a:buNone/>
              <a:defRPr/>
            </a:pPr>
            <a:endParaRPr lang="en-US" sz="2400" b="1" dirty="0"/>
          </a:p>
          <a:p>
            <a:pPr marL="0" indent="0">
              <a:spcBef>
                <a:spcPts val="0"/>
              </a:spcBef>
              <a:buFont typeface="Wingdings" panose="05000000000000000000" pitchFamily="2" charset="2"/>
              <a:buNone/>
              <a:defRPr/>
            </a:pPr>
            <a:endParaRPr lang="en-US" sz="2400" b="1" dirty="0"/>
          </a:p>
          <a:p>
            <a:pPr marL="0" indent="0">
              <a:spcBef>
                <a:spcPts val="0"/>
              </a:spcBef>
              <a:buFont typeface="Wingdings" panose="05000000000000000000" pitchFamily="2" charset="2"/>
              <a:buNone/>
              <a:defRPr/>
            </a:pPr>
            <a:endParaRPr lang="en-US" sz="2400" b="1" dirty="0"/>
          </a:p>
          <a:p>
            <a:pPr marL="0" indent="0">
              <a:spcBef>
                <a:spcPts val="0"/>
              </a:spcBef>
              <a:buFont typeface="Wingdings" panose="05000000000000000000" pitchFamily="2" charset="2"/>
              <a:buNone/>
              <a:defRPr/>
            </a:pPr>
            <a:endParaRPr lang="en-US" sz="2400" b="1" dirty="0"/>
          </a:p>
          <a:p>
            <a:pPr marL="0" indent="0">
              <a:spcBef>
                <a:spcPts val="0"/>
              </a:spcBef>
              <a:buFont typeface="Wingdings" panose="05000000000000000000" pitchFamily="2" charset="2"/>
              <a:buNone/>
              <a:defRPr/>
            </a:pPr>
            <a:endParaRPr lang="en-US" sz="2400" b="1" dirty="0"/>
          </a:p>
          <a:p>
            <a:pPr marL="0" indent="0">
              <a:spcBef>
                <a:spcPts val="0"/>
              </a:spcBef>
              <a:buFont typeface="Wingdings" panose="05000000000000000000" pitchFamily="2" charset="2"/>
              <a:buNone/>
              <a:defRPr/>
            </a:pPr>
            <a:endParaRPr lang="en-US" sz="2400" b="1" dirty="0"/>
          </a:p>
          <a:p>
            <a:pPr>
              <a:spcBef>
                <a:spcPts val="0"/>
              </a:spcBef>
              <a:defRPr/>
            </a:pPr>
            <a:r>
              <a:rPr lang="en-US" sz="2400" b="1" dirty="0"/>
              <a:t>Larger and more frequent floods</a:t>
            </a:r>
          </a:p>
          <a:p>
            <a:pPr>
              <a:spcBef>
                <a:spcPts val="0"/>
              </a:spcBef>
              <a:defRPr/>
            </a:pPr>
            <a:endParaRPr lang="en-US" sz="2400" b="1" dirty="0"/>
          </a:p>
          <a:p>
            <a:pPr>
              <a:spcBef>
                <a:spcPts val="0"/>
              </a:spcBef>
              <a:defRPr/>
            </a:pPr>
            <a:endParaRPr lang="en-US" sz="2400" b="1" dirty="0"/>
          </a:p>
        </p:txBody>
      </p:sp>
      <p:sp>
        <p:nvSpPr>
          <p:cNvPr id="48131" name="TextBox 3"/>
          <p:cNvSpPr txBox="1">
            <a:spLocks noChangeArrowheads="1"/>
          </p:cNvSpPr>
          <p:nvPr/>
        </p:nvSpPr>
        <p:spPr bwMode="auto">
          <a:xfrm>
            <a:off x="685800" y="457200"/>
            <a:ext cx="7731125" cy="584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a:spcBef>
                <a:spcPct val="20000"/>
              </a:spcBef>
              <a:buClr>
                <a:schemeClr val="hlink"/>
              </a:buClr>
              <a:buSzPct val="65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a:spcBef>
                <a:spcPct val="20000"/>
              </a:spcBef>
              <a:buClr>
                <a:schemeClr val="folHlink"/>
              </a:buClr>
              <a:buSzPct val="65000"/>
              <a:buFont typeface="Wingdings" panose="05000000000000000000" pitchFamily="2" charset="2"/>
              <a:buChar char="n"/>
              <a:defRPr sz="2800">
                <a:solidFill>
                  <a:schemeClr val="tx1"/>
                </a:solidFill>
                <a:latin typeface="Tahoma" panose="020B0604030504040204" pitchFamily="34" charset="0"/>
                <a:cs typeface="Arial" panose="020B0604020202020204" pitchFamily="34" charset="0"/>
              </a:defRPr>
            </a:lvl2pPr>
            <a:lvl3pPr marL="1143000" indent="-228600">
              <a:spcBef>
                <a:spcPct val="20000"/>
              </a:spcBef>
              <a:buClr>
                <a:schemeClr val="hlink"/>
              </a:buClr>
              <a:buSzPct val="65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a:spcBef>
                <a:spcPct val="20000"/>
              </a:spcBef>
              <a:buClr>
                <a:schemeClr val="fo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4pPr>
            <a:lvl5pPr marL="2057400" indent="-228600">
              <a:spcBef>
                <a:spcPct val="20000"/>
              </a:spcBef>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007373"/>
                </a:solidFill>
                <a:effectLst/>
                <a:uLnTx/>
                <a:uFillTx/>
                <a:latin typeface="Arial" panose="020B0604020202020204" pitchFamily="34" charset="0"/>
                <a:ea typeface="+mn-ea"/>
                <a:cs typeface="Arial" panose="020B0604020202020204" pitchFamily="34" charset="0"/>
              </a:rPr>
              <a:t>More Impervious Surface = Less Fish</a:t>
            </a:r>
          </a:p>
        </p:txBody>
      </p:sp>
      <p:pic>
        <p:nvPicPr>
          <p:cNvPr id="48132" name="Picture 2" descr="http://www.mwnews.net/assets/images/Boscobel_Darren6.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057400"/>
            <a:ext cx="4217988"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3" name="Picture 4" descr="http://3.bp.blogspot.com/_Q3W23d0B7Ek/TJq7EEHWpbI/AAAAAAAAAiY/Hz0FU-ODoCo/s1600/root+river+low+flow.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022475"/>
            <a:ext cx="3751263"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2053656"/>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533400"/>
            <a:ext cx="3505200" cy="6324600"/>
          </a:xfrm>
        </p:spPr>
        <p:txBody>
          <a:bodyPr rtlCol="0">
            <a:normAutofit/>
          </a:bodyPr>
          <a:lstStyle/>
          <a:p>
            <a:pPr marL="0" indent="0" eaLnBrk="1" fontAlgn="auto" hangingPunct="1">
              <a:spcAft>
                <a:spcPts val="0"/>
              </a:spcAft>
              <a:buFont typeface="Arial" pitchFamily="34" charset="0"/>
              <a:buNone/>
              <a:defRPr/>
            </a:pPr>
            <a:endParaRPr lang="en-US" sz="1200" b="1" dirty="0" smtClean="0"/>
          </a:p>
          <a:p>
            <a:pPr marL="0" indent="0" eaLnBrk="1" fontAlgn="auto" hangingPunct="1">
              <a:spcAft>
                <a:spcPts val="0"/>
              </a:spcAft>
              <a:buFont typeface="Arial" pitchFamily="34" charset="0"/>
              <a:buNone/>
              <a:defRPr/>
            </a:pPr>
            <a:endParaRPr lang="en-US" sz="1200" b="1" dirty="0"/>
          </a:p>
          <a:p>
            <a:pPr marL="0" indent="0" eaLnBrk="1" fontAlgn="auto" hangingPunct="1">
              <a:spcAft>
                <a:spcPts val="0"/>
              </a:spcAft>
              <a:buFont typeface="Arial" pitchFamily="34" charset="0"/>
              <a:buNone/>
              <a:defRPr/>
            </a:pPr>
            <a:endParaRPr lang="en-US" sz="1200" b="1" dirty="0" smtClean="0"/>
          </a:p>
          <a:p>
            <a:pPr eaLnBrk="1" fontAlgn="auto" hangingPunct="1">
              <a:spcBef>
                <a:spcPts val="0"/>
              </a:spcBef>
              <a:spcAft>
                <a:spcPts val="0"/>
              </a:spcAft>
              <a:buFont typeface="Arial" pitchFamily="34" charset="0"/>
              <a:buChar char="•"/>
              <a:defRPr/>
            </a:pPr>
            <a:endParaRPr lang="en-US" sz="2400" b="1" dirty="0" smtClean="0"/>
          </a:p>
          <a:p>
            <a:pPr eaLnBrk="1" fontAlgn="auto" hangingPunct="1">
              <a:spcBef>
                <a:spcPts val="0"/>
              </a:spcBef>
              <a:spcAft>
                <a:spcPts val="0"/>
              </a:spcAft>
              <a:buFont typeface="Arial" pitchFamily="34" charset="0"/>
              <a:buChar char="•"/>
              <a:defRPr/>
            </a:pPr>
            <a:r>
              <a:rPr lang="en-US" sz="2400" b="1" dirty="0" smtClean="0"/>
              <a:t>More </a:t>
            </a:r>
            <a:r>
              <a:rPr lang="en-US" sz="2400" b="1" dirty="0"/>
              <a:t>runoff </a:t>
            </a:r>
            <a:r>
              <a:rPr lang="en-US" sz="2400" dirty="0"/>
              <a:t>from hot pavement and shingles makes the water </a:t>
            </a:r>
            <a:r>
              <a:rPr lang="en-US" sz="2400" dirty="0" smtClean="0"/>
              <a:t>hotter</a:t>
            </a:r>
            <a:endParaRPr lang="en-US" sz="2400" b="1" dirty="0" smtClean="0"/>
          </a:p>
          <a:p>
            <a:pPr eaLnBrk="1" fontAlgn="auto" hangingPunct="1">
              <a:spcBef>
                <a:spcPts val="0"/>
              </a:spcBef>
              <a:spcAft>
                <a:spcPts val="0"/>
              </a:spcAft>
              <a:buFont typeface="Arial" pitchFamily="34" charset="0"/>
              <a:buChar char="•"/>
              <a:defRPr/>
            </a:pPr>
            <a:endParaRPr lang="en-US" sz="2400" b="1" dirty="0" smtClean="0"/>
          </a:p>
          <a:p>
            <a:pPr eaLnBrk="1" fontAlgn="auto" hangingPunct="1">
              <a:spcBef>
                <a:spcPts val="0"/>
              </a:spcBef>
              <a:spcAft>
                <a:spcPts val="0"/>
              </a:spcAft>
              <a:buFont typeface="Arial" pitchFamily="34" charset="0"/>
              <a:buChar char="•"/>
              <a:defRPr/>
            </a:pPr>
            <a:endParaRPr lang="en-US" sz="2400" b="1" dirty="0"/>
          </a:p>
          <a:p>
            <a:pPr eaLnBrk="1" fontAlgn="auto" hangingPunct="1">
              <a:spcBef>
                <a:spcPts val="0"/>
              </a:spcBef>
              <a:spcAft>
                <a:spcPts val="0"/>
              </a:spcAft>
              <a:buFont typeface="Arial" pitchFamily="34" charset="0"/>
              <a:buChar char="•"/>
              <a:defRPr/>
            </a:pPr>
            <a:r>
              <a:rPr lang="en-US" sz="2400" b="1" dirty="0" smtClean="0"/>
              <a:t>More nutrients </a:t>
            </a:r>
            <a:r>
              <a:rPr lang="en-US" sz="2400" dirty="0" smtClean="0"/>
              <a:t>from soil and fertilizers result in less oxygen in the water, which fish need to survive</a:t>
            </a:r>
            <a:endParaRPr lang="en-US" sz="2400" dirty="0"/>
          </a:p>
        </p:txBody>
      </p:sp>
      <p:sp>
        <p:nvSpPr>
          <p:cNvPr id="4" name="TextBox 3"/>
          <p:cNvSpPr txBox="1"/>
          <p:nvPr/>
        </p:nvSpPr>
        <p:spPr>
          <a:xfrm>
            <a:off x="685800" y="457200"/>
            <a:ext cx="7731125" cy="646113"/>
          </a:xfrm>
          <a:prstGeom prst="rect">
            <a:avLst/>
          </a:prstGeom>
          <a:solidFill>
            <a:schemeClr val="tx1"/>
          </a:solidFill>
        </p:spPr>
        <p:txBody>
          <a:bodyPr lIns="0" r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F6FC6">
                    <a:lumMod val="75000"/>
                  </a:srgbClr>
                </a:solidFill>
                <a:effectLst/>
                <a:uLnTx/>
                <a:uFillTx/>
                <a:latin typeface="Calibri"/>
                <a:ea typeface="+mn-ea"/>
                <a:cs typeface="Arial" charset="0"/>
              </a:rPr>
              <a:t>More Impervious Surface = Less Fish</a:t>
            </a:r>
          </a:p>
        </p:txBody>
      </p:sp>
      <p:sp>
        <p:nvSpPr>
          <p:cNvPr id="11" name="TextBox 10"/>
          <p:cNvSpPr txBox="1"/>
          <p:nvPr/>
        </p:nvSpPr>
        <p:spPr>
          <a:xfrm>
            <a:off x="457200" y="5783263"/>
            <a:ext cx="5638800" cy="769937"/>
          </a:xfrm>
          <a:prstGeom prst="rect">
            <a:avLst/>
          </a:prstGeom>
          <a:solidFill>
            <a:schemeClr val="tx1"/>
          </a:solidFill>
        </p:spPr>
        <p:txBody>
          <a:bodyPr lIns="0" r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F6FC6">
                    <a:lumMod val="75000"/>
                  </a:srgbClr>
                </a:solidFill>
                <a:effectLst/>
                <a:uLnTx/>
                <a:uFillTx/>
                <a:latin typeface="Calibri"/>
                <a:ea typeface="+mn-ea"/>
                <a:cs typeface="Arial" charset="0"/>
              </a:rPr>
              <a:t>  Trout are gone above 11% impervious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srgbClr val="0F6FC6">
                    <a:lumMod val="75000"/>
                  </a:srgbClr>
                </a:solidFill>
                <a:effectLst/>
                <a:uLnTx/>
                <a:uFillTx/>
                <a:latin typeface="Calibri"/>
                <a:ea typeface="+mn-ea"/>
                <a:cs typeface="Arial" charset="0"/>
              </a:rPr>
              <a:t>  Northern pike are gone above 12% impervious</a:t>
            </a:r>
          </a:p>
        </p:txBody>
      </p:sp>
      <p:pic>
        <p:nvPicPr>
          <p:cNvPr id="84997" name="Picture 2" descr="http://www.forciersguideservice.com/media/.gallery/main25.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524000"/>
            <a:ext cx="2836862" cy="408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94362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533400"/>
            <a:ext cx="3352800" cy="6324600"/>
          </a:xfrm>
        </p:spPr>
        <p:txBody>
          <a:bodyPr rtlCol="0">
            <a:normAutofit lnSpcReduction="10000"/>
          </a:bodyPr>
          <a:lstStyle/>
          <a:p>
            <a:pPr marL="0" indent="0" eaLnBrk="1" fontAlgn="auto" hangingPunct="1">
              <a:spcAft>
                <a:spcPts val="0"/>
              </a:spcAft>
              <a:buFont typeface="Arial" pitchFamily="34" charset="0"/>
              <a:buNone/>
              <a:defRPr/>
            </a:pPr>
            <a:endParaRPr lang="en-US" sz="1200" b="1" dirty="0" smtClean="0"/>
          </a:p>
          <a:p>
            <a:pPr marL="0" indent="0" eaLnBrk="1" fontAlgn="auto" hangingPunct="1">
              <a:spcAft>
                <a:spcPts val="0"/>
              </a:spcAft>
              <a:buFont typeface="Arial" pitchFamily="34" charset="0"/>
              <a:buNone/>
              <a:defRPr/>
            </a:pPr>
            <a:endParaRPr lang="en-US" sz="1200" b="1" dirty="0"/>
          </a:p>
          <a:p>
            <a:pPr marL="0" indent="0" eaLnBrk="1" fontAlgn="auto" hangingPunct="1">
              <a:spcAft>
                <a:spcPts val="0"/>
              </a:spcAft>
              <a:buFont typeface="Arial" pitchFamily="34" charset="0"/>
              <a:buNone/>
              <a:defRPr/>
            </a:pPr>
            <a:endParaRPr lang="en-US" sz="1200" b="1" dirty="0" smtClean="0"/>
          </a:p>
          <a:p>
            <a:pPr eaLnBrk="1" fontAlgn="auto" hangingPunct="1">
              <a:spcBef>
                <a:spcPts val="0"/>
              </a:spcBef>
              <a:spcAft>
                <a:spcPts val="0"/>
              </a:spcAft>
              <a:buFont typeface="Arial" pitchFamily="34" charset="0"/>
              <a:buChar char="•"/>
              <a:defRPr/>
            </a:pPr>
            <a:endParaRPr lang="en-US" sz="2400" b="1" dirty="0" smtClean="0"/>
          </a:p>
          <a:p>
            <a:pPr eaLnBrk="1" fontAlgn="auto" hangingPunct="1">
              <a:spcAft>
                <a:spcPts val="0"/>
              </a:spcAft>
              <a:buFont typeface="Arial" pitchFamily="34" charset="0"/>
              <a:buChar char="•"/>
              <a:defRPr/>
            </a:pPr>
            <a:r>
              <a:rPr lang="en-US" sz="2400" b="1" dirty="0"/>
              <a:t>More sediments</a:t>
            </a:r>
            <a:r>
              <a:rPr lang="en-US" sz="2400" dirty="0"/>
              <a:t> and algae growth make it difficult for some predator species that hunt by sight to find their food</a:t>
            </a:r>
          </a:p>
          <a:p>
            <a:pPr eaLnBrk="1" fontAlgn="auto" hangingPunct="1">
              <a:spcAft>
                <a:spcPts val="0"/>
              </a:spcAft>
              <a:buFont typeface="Arial" pitchFamily="34" charset="0"/>
              <a:buChar char="•"/>
              <a:defRPr/>
            </a:pPr>
            <a:endParaRPr lang="en-US" sz="2400" dirty="0"/>
          </a:p>
          <a:p>
            <a:pPr eaLnBrk="1" fontAlgn="auto" hangingPunct="1">
              <a:spcAft>
                <a:spcPts val="0"/>
              </a:spcAft>
              <a:buFont typeface="Arial" pitchFamily="34" charset="0"/>
              <a:buChar char="•"/>
              <a:defRPr/>
            </a:pPr>
            <a:r>
              <a:rPr lang="en-US" sz="2400" b="1" dirty="0"/>
              <a:t>More sediments</a:t>
            </a:r>
            <a:r>
              <a:rPr lang="en-US" sz="2400" dirty="0"/>
              <a:t> cover spawning beds of fish such as </a:t>
            </a:r>
            <a:r>
              <a:rPr lang="en-US" sz="2400" b="1" dirty="0" smtClean="0"/>
              <a:t>walleye and smallmouth bass</a:t>
            </a:r>
            <a:r>
              <a:rPr lang="en-US" sz="2400" dirty="0" smtClean="0"/>
              <a:t>, </a:t>
            </a:r>
            <a:r>
              <a:rPr lang="en-US" sz="2400" dirty="0"/>
              <a:t>depriving eggs of oxygen</a:t>
            </a:r>
          </a:p>
        </p:txBody>
      </p:sp>
      <p:sp>
        <p:nvSpPr>
          <p:cNvPr id="4" name="TextBox 3"/>
          <p:cNvSpPr txBox="1"/>
          <p:nvPr/>
        </p:nvSpPr>
        <p:spPr>
          <a:xfrm>
            <a:off x="685800" y="457200"/>
            <a:ext cx="8134350" cy="646113"/>
          </a:xfrm>
          <a:prstGeom prst="rect">
            <a:avLst/>
          </a:prstGeom>
          <a:solidFill>
            <a:schemeClr val="tx1"/>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F6FC6">
                    <a:lumMod val="75000"/>
                  </a:srgbClr>
                </a:solidFill>
                <a:effectLst/>
                <a:uLnTx/>
                <a:uFillTx/>
                <a:latin typeface="Calibri"/>
                <a:ea typeface="+mn-ea"/>
                <a:cs typeface="Arial" charset="0"/>
              </a:rPr>
              <a:t>More Impervious Surface = Less Fish</a:t>
            </a:r>
          </a:p>
        </p:txBody>
      </p:sp>
      <p:pic>
        <p:nvPicPr>
          <p:cNvPr id="8602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4138" y="1676400"/>
            <a:ext cx="5078412" cy="3590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7041716"/>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5146675" y="309563"/>
            <a:ext cx="3030538" cy="6051550"/>
          </a:xfrm>
          <a:prstGeom prst="rect">
            <a:avLst/>
          </a:prstGeom>
          <a:gradFill rotWithShape="0">
            <a:gsLst>
              <a:gs pos="0">
                <a:srgbClr val="00AC00"/>
              </a:gs>
              <a:gs pos="50000">
                <a:srgbClr val="99CC00"/>
              </a:gs>
              <a:gs pos="100000">
                <a:srgbClr val="00AC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0179" name="AutoShape 3"/>
          <p:cNvSpPr>
            <a:spLocks noChangeArrowheads="1"/>
          </p:cNvSpPr>
          <p:nvPr/>
        </p:nvSpPr>
        <p:spPr bwMode="auto">
          <a:xfrm>
            <a:off x="6248400" y="2090738"/>
            <a:ext cx="193675" cy="195262"/>
          </a:xfrm>
          <a:prstGeom prst="cloudCallout">
            <a:avLst>
              <a:gd name="adj1" fmla="val 29167"/>
              <a:gd name="adj2" fmla="val 15833"/>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80" name="AutoShape 4"/>
          <p:cNvSpPr>
            <a:spLocks noChangeArrowheads="1"/>
          </p:cNvSpPr>
          <p:nvPr/>
        </p:nvSpPr>
        <p:spPr bwMode="auto">
          <a:xfrm>
            <a:off x="6934200" y="1219200"/>
            <a:ext cx="193675" cy="195263"/>
          </a:xfrm>
          <a:prstGeom prst="cloudCallout">
            <a:avLst>
              <a:gd name="adj1" fmla="val -242625"/>
              <a:gd name="adj2" fmla="val 495528"/>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81" name="AutoShape 5"/>
          <p:cNvSpPr>
            <a:spLocks noChangeArrowheads="1"/>
          </p:cNvSpPr>
          <p:nvPr/>
        </p:nvSpPr>
        <p:spPr bwMode="auto">
          <a:xfrm>
            <a:off x="7286625" y="1219200"/>
            <a:ext cx="257175" cy="195263"/>
          </a:xfrm>
          <a:prstGeom prst="cloudCallout">
            <a:avLst>
              <a:gd name="adj1" fmla="val -6250"/>
              <a:gd name="adj2" fmla="val -38333"/>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82" name="AutoShape 6"/>
          <p:cNvSpPr>
            <a:spLocks noChangeArrowheads="1"/>
          </p:cNvSpPr>
          <p:nvPr/>
        </p:nvSpPr>
        <p:spPr bwMode="auto">
          <a:xfrm>
            <a:off x="7192963" y="2514600"/>
            <a:ext cx="579437" cy="585788"/>
          </a:xfrm>
          <a:prstGeom prst="cloudCallout">
            <a:avLst>
              <a:gd name="adj1" fmla="val 25000"/>
              <a:gd name="adj2" fmla="val -46111"/>
            </a:avLst>
          </a:prstGeom>
          <a:gradFill rotWithShape="0">
            <a:gsLst>
              <a:gs pos="0">
                <a:srgbClr val="18472F"/>
              </a:gs>
              <a:gs pos="100000">
                <a:srgbClr val="339966"/>
              </a:gs>
            </a:gsLst>
            <a:path path="rect">
              <a:fillToRect l="50000" t="50000" r="50000" b="50000"/>
            </a:path>
          </a:gradFill>
          <a:ln w="9525">
            <a:solidFill>
              <a:srgbClr val="000000"/>
            </a:solidFill>
            <a:round/>
            <a:headEnd/>
            <a:tailEnd/>
          </a:ln>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83" name="AutoShape 7"/>
          <p:cNvSpPr>
            <a:spLocks noChangeArrowheads="1"/>
          </p:cNvSpPr>
          <p:nvPr/>
        </p:nvSpPr>
        <p:spPr bwMode="auto">
          <a:xfrm>
            <a:off x="5146675" y="1187450"/>
            <a:ext cx="515938" cy="488950"/>
          </a:xfrm>
          <a:prstGeom prst="cloudCallout">
            <a:avLst>
              <a:gd name="adj1" fmla="val -46875"/>
              <a:gd name="adj2" fmla="val 8000"/>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84" name="AutoShape 8"/>
          <p:cNvSpPr>
            <a:spLocks noChangeArrowheads="1"/>
          </p:cNvSpPr>
          <p:nvPr/>
        </p:nvSpPr>
        <p:spPr bwMode="auto">
          <a:xfrm>
            <a:off x="5146675" y="796925"/>
            <a:ext cx="322263" cy="390525"/>
          </a:xfrm>
          <a:prstGeom prst="cloudCallout">
            <a:avLst>
              <a:gd name="adj1" fmla="val 30000"/>
              <a:gd name="adj2" fmla="val 43333"/>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85" name="AutoShape 9"/>
          <p:cNvSpPr>
            <a:spLocks noChangeArrowheads="1"/>
          </p:cNvSpPr>
          <p:nvPr/>
        </p:nvSpPr>
        <p:spPr bwMode="auto">
          <a:xfrm>
            <a:off x="5081588" y="211138"/>
            <a:ext cx="515937" cy="390525"/>
          </a:xfrm>
          <a:prstGeom prst="cloudCallout">
            <a:avLst>
              <a:gd name="adj1" fmla="val 31250"/>
              <a:gd name="adj2" fmla="val 18333"/>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86" name="AutoShape 10"/>
          <p:cNvSpPr>
            <a:spLocks noChangeArrowheads="1"/>
          </p:cNvSpPr>
          <p:nvPr/>
        </p:nvSpPr>
        <p:spPr bwMode="auto">
          <a:xfrm>
            <a:off x="6242050" y="1187450"/>
            <a:ext cx="193675" cy="195263"/>
          </a:xfrm>
          <a:prstGeom prst="cloudCallout">
            <a:avLst>
              <a:gd name="adj1" fmla="val 25000"/>
              <a:gd name="adj2" fmla="val 7500"/>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87" name="AutoShape 11"/>
          <p:cNvSpPr>
            <a:spLocks noChangeArrowheads="1"/>
          </p:cNvSpPr>
          <p:nvPr/>
        </p:nvSpPr>
        <p:spPr bwMode="auto">
          <a:xfrm>
            <a:off x="6242050" y="1481138"/>
            <a:ext cx="193675" cy="195262"/>
          </a:xfrm>
          <a:prstGeom prst="cloudCallout">
            <a:avLst>
              <a:gd name="adj1" fmla="val 29167"/>
              <a:gd name="adj2" fmla="val -833"/>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88" name="AutoShape 12"/>
          <p:cNvSpPr>
            <a:spLocks noChangeArrowheads="1"/>
          </p:cNvSpPr>
          <p:nvPr/>
        </p:nvSpPr>
        <p:spPr bwMode="auto">
          <a:xfrm>
            <a:off x="6248400" y="1773238"/>
            <a:ext cx="192088" cy="195262"/>
          </a:xfrm>
          <a:prstGeom prst="cloudCallout">
            <a:avLst>
              <a:gd name="adj1" fmla="val 25000"/>
              <a:gd name="adj2" fmla="val 7500"/>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89" name="AutoShape 13"/>
          <p:cNvSpPr>
            <a:spLocks noChangeArrowheads="1"/>
          </p:cNvSpPr>
          <p:nvPr/>
        </p:nvSpPr>
        <p:spPr bwMode="auto">
          <a:xfrm>
            <a:off x="6242050" y="601663"/>
            <a:ext cx="193675" cy="195262"/>
          </a:xfrm>
          <a:prstGeom prst="cloudCallout">
            <a:avLst>
              <a:gd name="adj1" fmla="val 37500"/>
              <a:gd name="adj2" fmla="val 15833"/>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90" name="AutoShape 14"/>
          <p:cNvSpPr>
            <a:spLocks noChangeArrowheads="1"/>
          </p:cNvSpPr>
          <p:nvPr/>
        </p:nvSpPr>
        <p:spPr bwMode="auto">
          <a:xfrm>
            <a:off x="6242050" y="895350"/>
            <a:ext cx="193675" cy="195263"/>
          </a:xfrm>
          <a:prstGeom prst="cloudCallout">
            <a:avLst>
              <a:gd name="adj1" fmla="val 20833"/>
              <a:gd name="adj2" fmla="val 15833"/>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91" name="AutoShape 15"/>
          <p:cNvSpPr>
            <a:spLocks noChangeArrowheads="1"/>
          </p:cNvSpPr>
          <p:nvPr/>
        </p:nvSpPr>
        <p:spPr bwMode="auto">
          <a:xfrm>
            <a:off x="6242050" y="309563"/>
            <a:ext cx="193675" cy="195262"/>
          </a:xfrm>
          <a:prstGeom prst="cloudCallout">
            <a:avLst>
              <a:gd name="adj1" fmla="val 25000"/>
              <a:gd name="adj2" fmla="val 28333"/>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92" name="AutoShape 16"/>
          <p:cNvSpPr>
            <a:spLocks noChangeArrowheads="1"/>
          </p:cNvSpPr>
          <p:nvPr/>
        </p:nvSpPr>
        <p:spPr bwMode="auto">
          <a:xfrm>
            <a:off x="5081588" y="601663"/>
            <a:ext cx="258762" cy="293687"/>
          </a:xfrm>
          <a:prstGeom prst="cloudCallout">
            <a:avLst>
              <a:gd name="adj1" fmla="val -25000"/>
              <a:gd name="adj2" fmla="val 24444"/>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93" name="AutoShape 17"/>
          <p:cNvSpPr>
            <a:spLocks noChangeArrowheads="1"/>
          </p:cNvSpPr>
          <p:nvPr/>
        </p:nvSpPr>
        <p:spPr bwMode="auto">
          <a:xfrm>
            <a:off x="7273925" y="211138"/>
            <a:ext cx="515938" cy="390525"/>
          </a:xfrm>
          <a:prstGeom prst="cloudCallout">
            <a:avLst>
              <a:gd name="adj1" fmla="val 31250"/>
              <a:gd name="adj2" fmla="val 18333"/>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94" name="AutoShape 18"/>
          <p:cNvSpPr>
            <a:spLocks noChangeArrowheads="1"/>
          </p:cNvSpPr>
          <p:nvPr/>
        </p:nvSpPr>
        <p:spPr bwMode="auto">
          <a:xfrm>
            <a:off x="7661275" y="309563"/>
            <a:ext cx="644525" cy="585787"/>
          </a:xfrm>
          <a:prstGeom prst="cloudCallout">
            <a:avLst>
              <a:gd name="adj1" fmla="val -15000"/>
              <a:gd name="adj2" fmla="val 37222"/>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95" name="AutoShape 19"/>
          <p:cNvSpPr>
            <a:spLocks noChangeArrowheads="1"/>
          </p:cNvSpPr>
          <p:nvPr/>
        </p:nvSpPr>
        <p:spPr bwMode="auto">
          <a:xfrm>
            <a:off x="7080250" y="504825"/>
            <a:ext cx="515938" cy="487363"/>
          </a:xfrm>
          <a:prstGeom prst="cloudCallout">
            <a:avLst>
              <a:gd name="adj1" fmla="val 37500"/>
              <a:gd name="adj2" fmla="val 24667"/>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96" name="AutoShape 20"/>
          <p:cNvSpPr>
            <a:spLocks noChangeArrowheads="1"/>
          </p:cNvSpPr>
          <p:nvPr/>
        </p:nvSpPr>
        <p:spPr bwMode="auto">
          <a:xfrm>
            <a:off x="6886575" y="406400"/>
            <a:ext cx="258763" cy="293688"/>
          </a:xfrm>
          <a:prstGeom prst="cloudCallout">
            <a:avLst>
              <a:gd name="adj1" fmla="val -25000"/>
              <a:gd name="adj2" fmla="val 24444"/>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197" name="Freeform 21"/>
          <p:cNvSpPr>
            <a:spLocks/>
          </p:cNvSpPr>
          <p:nvPr/>
        </p:nvSpPr>
        <p:spPr bwMode="auto">
          <a:xfrm>
            <a:off x="5146675" y="2359025"/>
            <a:ext cx="796925" cy="4035425"/>
          </a:xfrm>
          <a:custGeom>
            <a:avLst/>
            <a:gdLst>
              <a:gd name="T0" fmla="*/ 0 w 1680"/>
              <a:gd name="T1" fmla="*/ 0 h 7443"/>
              <a:gd name="T2" fmla="*/ 675014 w 1680"/>
              <a:gd name="T3" fmla="*/ 2147483646 h 7443"/>
              <a:gd name="T4" fmla="*/ 54004002 w 1680"/>
              <a:gd name="T5" fmla="*/ 2116484176 h 7443"/>
              <a:gd name="T6" fmla="*/ 81006478 w 1680"/>
              <a:gd name="T7" fmla="*/ 2116484176 h 7443"/>
              <a:gd name="T8" fmla="*/ 162012481 w 1680"/>
              <a:gd name="T9" fmla="*/ 2116484176 h 7443"/>
              <a:gd name="T10" fmla="*/ 243018958 w 1680"/>
              <a:gd name="T11" fmla="*/ 2116484176 h 7443"/>
              <a:gd name="T12" fmla="*/ 297022960 w 1680"/>
              <a:gd name="T13" fmla="*/ 2116484176 h 7443"/>
              <a:gd name="T14" fmla="*/ 297022960 w 1680"/>
              <a:gd name="T15" fmla="*/ 2063572017 h 7443"/>
              <a:gd name="T16" fmla="*/ 270020959 w 1680"/>
              <a:gd name="T17" fmla="*/ 2010659859 h 7443"/>
              <a:gd name="T18" fmla="*/ 270020959 w 1680"/>
              <a:gd name="T19" fmla="*/ 1904835542 h 7443"/>
              <a:gd name="T20" fmla="*/ 243018958 w 1680"/>
              <a:gd name="T21" fmla="*/ 1799011767 h 7443"/>
              <a:gd name="T22" fmla="*/ 270020959 w 1680"/>
              <a:gd name="T23" fmla="*/ 1640275291 h 7443"/>
              <a:gd name="T24" fmla="*/ 297022960 w 1680"/>
              <a:gd name="T25" fmla="*/ 1587363132 h 7443"/>
              <a:gd name="T26" fmla="*/ 324025436 w 1680"/>
              <a:gd name="T27" fmla="*/ 1534450973 h 7443"/>
              <a:gd name="T28" fmla="*/ 324025436 w 1680"/>
              <a:gd name="T29" fmla="*/ 1428626656 h 7443"/>
              <a:gd name="T30" fmla="*/ 351027437 w 1680"/>
              <a:gd name="T31" fmla="*/ 1375714498 h 7443"/>
              <a:gd name="T32" fmla="*/ 378029438 w 1680"/>
              <a:gd name="T33" fmla="*/ 1269890722 h 7443"/>
              <a:gd name="T34" fmla="*/ 378029438 w 1680"/>
              <a:gd name="T35" fmla="*/ 1111154247 h 7443"/>
              <a:gd name="T36" fmla="*/ 351027437 w 1680"/>
              <a:gd name="T37" fmla="*/ 1058242088 h 7443"/>
              <a:gd name="T38" fmla="*/ 270020959 w 1680"/>
              <a:gd name="T39" fmla="*/ 952417771 h 7443"/>
              <a:gd name="T40" fmla="*/ 243018958 w 1680"/>
              <a:gd name="T41" fmla="*/ 793681295 h 7443"/>
              <a:gd name="T42" fmla="*/ 189014956 w 1680"/>
              <a:gd name="T43" fmla="*/ 529121044 h 7443"/>
              <a:gd name="T44" fmla="*/ 162012481 w 1680"/>
              <a:gd name="T45" fmla="*/ 423296727 h 7443"/>
              <a:gd name="T46" fmla="*/ 108008479 w 1680"/>
              <a:gd name="T47" fmla="*/ 317472410 h 7443"/>
              <a:gd name="T48" fmla="*/ 81006478 w 1680"/>
              <a:gd name="T49" fmla="*/ 211648634 h 7443"/>
              <a:gd name="T50" fmla="*/ 27002001 w 1680"/>
              <a:gd name="T51" fmla="*/ 158736476 h 7443"/>
              <a:gd name="T52" fmla="*/ 0 w 1680"/>
              <a:gd name="T53" fmla="*/ 0 h 744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680" h="7443">
                <a:moveTo>
                  <a:pt x="0" y="0"/>
                </a:moveTo>
                <a:lnTo>
                  <a:pt x="3" y="7443"/>
                </a:lnTo>
                <a:lnTo>
                  <a:pt x="240" y="7200"/>
                </a:lnTo>
                <a:lnTo>
                  <a:pt x="360" y="7200"/>
                </a:lnTo>
                <a:lnTo>
                  <a:pt x="720" y="7200"/>
                </a:lnTo>
                <a:lnTo>
                  <a:pt x="1080" y="7200"/>
                </a:lnTo>
                <a:lnTo>
                  <a:pt x="1320" y="7200"/>
                </a:lnTo>
                <a:lnTo>
                  <a:pt x="1320" y="7020"/>
                </a:lnTo>
                <a:lnTo>
                  <a:pt x="1200" y="6840"/>
                </a:lnTo>
                <a:lnTo>
                  <a:pt x="1200" y="6480"/>
                </a:lnTo>
                <a:lnTo>
                  <a:pt x="1080" y="6120"/>
                </a:lnTo>
                <a:lnTo>
                  <a:pt x="1200" y="5580"/>
                </a:lnTo>
                <a:lnTo>
                  <a:pt x="1320" y="5400"/>
                </a:lnTo>
                <a:lnTo>
                  <a:pt x="1440" y="5220"/>
                </a:lnTo>
                <a:lnTo>
                  <a:pt x="1440" y="4860"/>
                </a:lnTo>
                <a:lnTo>
                  <a:pt x="1560" y="4680"/>
                </a:lnTo>
                <a:lnTo>
                  <a:pt x="1680" y="4320"/>
                </a:lnTo>
                <a:lnTo>
                  <a:pt x="1680" y="3780"/>
                </a:lnTo>
                <a:lnTo>
                  <a:pt x="1560" y="3600"/>
                </a:lnTo>
                <a:lnTo>
                  <a:pt x="1200" y="3240"/>
                </a:lnTo>
                <a:lnTo>
                  <a:pt x="1080" y="2700"/>
                </a:lnTo>
                <a:lnTo>
                  <a:pt x="840" y="1800"/>
                </a:lnTo>
                <a:lnTo>
                  <a:pt x="720" y="1440"/>
                </a:lnTo>
                <a:lnTo>
                  <a:pt x="480" y="1080"/>
                </a:lnTo>
                <a:lnTo>
                  <a:pt x="360" y="720"/>
                </a:lnTo>
                <a:lnTo>
                  <a:pt x="120" y="540"/>
                </a:lnTo>
                <a:lnTo>
                  <a:pt x="0" y="0"/>
                </a:lnTo>
                <a:close/>
              </a:path>
            </a:pathLst>
          </a:custGeom>
          <a:solidFill>
            <a:srgbClr val="008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50198" name="Freeform 22"/>
          <p:cNvSpPr>
            <a:spLocks/>
          </p:cNvSpPr>
          <p:nvPr/>
        </p:nvSpPr>
        <p:spPr bwMode="auto">
          <a:xfrm>
            <a:off x="6500813" y="3962400"/>
            <a:ext cx="1676400" cy="2398713"/>
          </a:xfrm>
          <a:custGeom>
            <a:avLst/>
            <a:gdLst>
              <a:gd name="T0" fmla="*/ 1377606353 w 2040"/>
              <a:gd name="T1" fmla="*/ 0 h 5040"/>
              <a:gd name="T2" fmla="*/ 1377606353 w 2040"/>
              <a:gd name="T3" fmla="*/ 1141631757 h 5040"/>
              <a:gd name="T4" fmla="*/ 1215534631 w 2040"/>
              <a:gd name="T5" fmla="*/ 1141631757 h 5040"/>
              <a:gd name="T6" fmla="*/ 243106762 w 2040"/>
              <a:gd name="T7" fmla="*/ 1100859347 h 5040"/>
              <a:gd name="T8" fmla="*/ 81035861 w 2040"/>
              <a:gd name="T9" fmla="*/ 1060086462 h 5040"/>
              <a:gd name="T10" fmla="*/ 0 w 2040"/>
              <a:gd name="T11" fmla="*/ 978541642 h 5040"/>
              <a:gd name="T12" fmla="*/ 0 w 2040"/>
              <a:gd name="T13" fmla="*/ 896996347 h 5040"/>
              <a:gd name="T14" fmla="*/ 81035861 w 2040"/>
              <a:gd name="T15" fmla="*/ 815451051 h 5040"/>
              <a:gd name="T16" fmla="*/ 243106762 w 2040"/>
              <a:gd name="T17" fmla="*/ 652360936 h 5040"/>
              <a:gd name="T18" fmla="*/ 405178484 w 2040"/>
              <a:gd name="T19" fmla="*/ 530043231 h 5040"/>
              <a:gd name="T20" fmla="*/ 648285246 w 2040"/>
              <a:gd name="T21" fmla="*/ 366953116 h 5040"/>
              <a:gd name="T22" fmla="*/ 810356968 w 2040"/>
              <a:gd name="T23" fmla="*/ 203863001 h 5040"/>
              <a:gd name="T24" fmla="*/ 1053463730 w 2040"/>
              <a:gd name="T25" fmla="*/ 81545295 h 5040"/>
              <a:gd name="T26" fmla="*/ 1296570492 w 2040"/>
              <a:gd name="T27" fmla="*/ 40772410 h 5040"/>
              <a:gd name="T28" fmla="*/ 1377606353 w 2040"/>
              <a:gd name="T29" fmla="*/ 0 h 50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040" h="5040">
                <a:moveTo>
                  <a:pt x="2040" y="0"/>
                </a:moveTo>
                <a:lnTo>
                  <a:pt x="2040" y="5040"/>
                </a:lnTo>
                <a:lnTo>
                  <a:pt x="1800" y="5040"/>
                </a:lnTo>
                <a:lnTo>
                  <a:pt x="360" y="4860"/>
                </a:lnTo>
                <a:lnTo>
                  <a:pt x="120" y="4680"/>
                </a:lnTo>
                <a:lnTo>
                  <a:pt x="0" y="4320"/>
                </a:lnTo>
                <a:lnTo>
                  <a:pt x="0" y="3960"/>
                </a:lnTo>
                <a:lnTo>
                  <a:pt x="120" y="3600"/>
                </a:lnTo>
                <a:lnTo>
                  <a:pt x="360" y="2880"/>
                </a:lnTo>
                <a:lnTo>
                  <a:pt x="600" y="2340"/>
                </a:lnTo>
                <a:lnTo>
                  <a:pt x="960" y="1620"/>
                </a:lnTo>
                <a:lnTo>
                  <a:pt x="1200" y="900"/>
                </a:lnTo>
                <a:lnTo>
                  <a:pt x="1560" y="360"/>
                </a:lnTo>
                <a:lnTo>
                  <a:pt x="1920" y="180"/>
                </a:lnTo>
                <a:lnTo>
                  <a:pt x="2040" y="0"/>
                </a:lnTo>
                <a:close/>
              </a:path>
            </a:pathLst>
          </a:custGeom>
          <a:solidFill>
            <a:srgbClr val="008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50199" name="Freeform 23"/>
          <p:cNvSpPr>
            <a:spLocks/>
          </p:cNvSpPr>
          <p:nvPr/>
        </p:nvSpPr>
        <p:spPr bwMode="auto">
          <a:xfrm>
            <a:off x="4114800" y="6165850"/>
            <a:ext cx="5029200" cy="1073150"/>
          </a:xfrm>
          <a:custGeom>
            <a:avLst/>
            <a:gdLst>
              <a:gd name="T0" fmla="*/ 0 w 9360"/>
              <a:gd name="T1" fmla="*/ 264382426 h 1980"/>
              <a:gd name="T2" fmla="*/ 381083332 w 9360"/>
              <a:gd name="T3" fmla="*/ 158629456 h 1980"/>
              <a:gd name="T4" fmla="*/ 623591248 w 9360"/>
              <a:gd name="T5" fmla="*/ 52876485 h 1980"/>
              <a:gd name="T6" fmla="*/ 1004674580 w 9360"/>
              <a:gd name="T7" fmla="*/ 0 h 1980"/>
              <a:gd name="T8" fmla="*/ 1489689875 w 9360"/>
              <a:gd name="T9" fmla="*/ 0 h 1980"/>
              <a:gd name="T10" fmla="*/ 1974705171 w 9360"/>
              <a:gd name="T11" fmla="*/ 52876485 h 1980"/>
              <a:gd name="T12" fmla="*/ 2147483646 w 9360"/>
              <a:gd name="T13" fmla="*/ 105752971 h 1980"/>
              <a:gd name="T14" fmla="*/ 2147483646 w 9360"/>
              <a:gd name="T15" fmla="*/ 211505941 h 1980"/>
              <a:gd name="T16" fmla="*/ 2147483646 w 9360"/>
              <a:gd name="T17" fmla="*/ 317259454 h 1980"/>
              <a:gd name="T18" fmla="*/ 2147483646 w 9360"/>
              <a:gd name="T19" fmla="*/ 581641880 h 1980"/>
              <a:gd name="T20" fmla="*/ 0 w 9360"/>
              <a:gd name="T21" fmla="*/ 581641880 h 1980"/>
              <a:gd name="T22" fmla="*/ 0 w 9360"/>
              <a:gd name="T23" fmla="*/ 264382426 h 19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360" h="1980">
                <a:moveTo>
                  <a:pt x="0" y="900"/>
                </a:moveTo>
                <a:lnTo>
                  <a:pt x="1320" y="540"/>
                </a:lnTo>
                <a:lnTo>
                  <a:pt x="2160" y="180"/>
                </a:lnTo>
                <a:lnTo>
                  <a:pt x="3480" y="0"/>
                </a:lnTo>
                <a:lnTo>
                  <a:pt x="5160" y="0"/>
                </a:lnTo>
                <a:lnTo>
                  <a:pt x="6840" y="180"/>
                </a:lnTo>
                <a:lnTo>
                  <a:pt x="7680" y="360"/>
                </a:lnTo>
                <a:lnTo>
                  <a:pt x="8760" y="720"/>
                </a:lnTo>
                <a:lnTo>
                  <a:pt x="9360" y="1080"/>
                </a:lnTo>
                <a:lnTo>
                  <a:pt x="9360" y="1980"/>
                </a:lnTo>
                <a:lnTo>
                  <a:pt x="0" y="1980"/>
                </a:lnTo>
                <a:lnTo>
                  <a:pt x="0" y="900"/>
                </a:lnTo>
                <a:close/>
              </a:path>
            </a:pathLst>
          </a:custGeom>
          <a:gradFill rotWithShape="0">
            <a:gsLst>
              <a:gs pos="0">
                <a:srgbClr val="00CCFF"/>
              </a:gs>
              <a:gs pos="100000">
                <a:srgbClr val="0000FF"/>
              </a:gs>
            </a:gsLst>
            <a:lin ang="5400000" scaled="1"/>
          </a:gradFill>
          <a:ln w="9525">
            <a:solidFill>
              <a:srgbClr val="00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Tahoma" panose="020B0604030504040204" pitchFamily="34" charset="0"/>
              <a:ea typeface="+mn-ea"/>
              <a:cs typeface="Arial" panose="020B0604020202020204" pitchFamily="34" charset="0"/>
            </a:endParaRPr>
          </a:p>
        </p:txBody>
      </p:sp>
      <p:sp>
        <p:nvSpPr>
          <p:cNvPr id="50200" name="AutoShape 24"/>
          <p:cNvSpPr>
            <a:spLocks noChangeArrowheads="1"/>
          </p:cNvSpPr>
          <p:nvPr/>
        </p:nvSpPr>
        <p:spPr bwMode="auto">
          <a:xfrm>
            <a:off x="7532688" y="3822700"/>
            <a:ext cx="644525" cy="585788"/>
          </a:xfrm>
          <a:prstGeom prst="cloudCallout">
            <a:avLst>
              <a:gd name="adj1" fmla="val -3750"/>
              <a:gd name="adj2" fmla="val 12222"/>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201" name="AutoShape 25"/>
          <p:cNvSpPr>
            <a:spLocks noChangeArrowheads="1"/>
          </p:cNvSpPr>
          <p:nvPr/>
        </p:nvSpPr>
        <p:spPr bwMode="auto">
          <a:xfrm>
            <a:off x="6629400" y="5286375"/>
            <a:ext cx="515938" cy="488950"/>
          </a:xfrm>
          <a:prstGeom prst="cloudCallout">
            <a:avLst>
              <a:gd name="adj1" fmla="val -31250"/>
              <a:gd name="adj2" fmla="val -7000"/>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202" name="AutoShape 26"/>
          <p:cNvSpPr>
            <a:spLocks noChangeArrowheads="1"/>
          </p:cNvSpPr>
          <p:nvPr/>
        </p:nvSpPr>
        <p:spPr bwMode="auto">
          <a:xfrm>
            <a:off x="5403850" y="5775325"/>
            <a:ext cx="515938" cy="487363"/>
          </a:xfrm>
          <a:prstGeom prst="cloudCallout">
            <a:avLst>
              <a:gd name="adj1" fmla="val -26560"/>
              <a:gd name="adj2" fmla="val -46667"/>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203" name="AutoShape 27"/>
          <p:cNvSpPr>
            <a:spLocks noChangeArrowheads="1"/>
          </p:cNvSpPr>
          <p:nvPr/>
        </p:nvSpPr>
        <p:spPr bwMode="auto">
          <a:xfrm>
            <a:off x="5018088" y="5481638"/>
            <a:ext cx="515937" cy="488950"/>
          </a:xfrm>
          <a:prstGeom prst="cloudCallout">
            <a:avLst>
              <a:gd name="adj1" fmla="val 9375"/>
              <a:gd name="adj2" fmla="val 1333"/>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204" name="AutoShape 28"/>
          <p:cNvSpPr>
            <a:spLocks noChangeArrowheads="1"/>
          </p:cNvSpPr>
          <p:nvPr/>
        </p:nvSpPr>
        <p:spPr bwMode="auto">
          <a:xfrm>
            <a:off x="5662613" y="5189538"/>
            <a:ext cx="257175" cy="292100"/>
          </a:xfrm>
          <a:prstGeom prst="cloudCallout">
            <a:avLst>
              <a:gd name="adj1" fmla="val 15625"/>
              <a:gd name="adj2" fmla="val -28333"/>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205" name="AutoShape 29"/>
          <p:cNvSpPr>
            <a:spLocks noChangeArrowheads="1"/>
          </p:cNvSpPr>
          <p:nvPr/>
        </p:nvSpPr>
        <p:spPr bwMode="auto">
          <a:xfrm>
            <a:off x="5662613" y="4213225"/>
            <a:ext cx="515937" cy="488950"/>
          </a:xfrm>
          <a:prstGeom prst="cloudCallout">
            <a:avLst>
              <a:gd name="adj1" fmla="val -25000"/>
              <a:gd name="adj2" fmla="val 58000"/>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206" name="AutoShape 30"/>
          <p:cNvSpPr>
            <a:spLocks noChangeArrowheads="1"/>
          </p:cNvSpPr>
          <p:nvPr/>
        </p:nvSpPr>
        <p:spPr bwMode="auto">
          <a:xfrm>
            <a:off x="5275263" y="3432175"/>
            <a:ext cx="515937" cy="488950"/>
          </a:xfrm>
          <a:prstGeom prst="cloudCallout">
            <a:avLst>
              <a:gd name="adj1" fmla="val -46875"/>
              <a:gd name="adj2" fmla="val 8000"/>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207" name="AutoShape 31"/>
          <p:cNvSpPr>
            <a:spLocks noChangeArrowheads="1"/>
          </p:cNvSpPr>
          <p:nvPr/>
        </p:nvSpPr>
        <p:spPr bwMode="auto">
          <a:xfrm>
            <a:off x="5468938" y="504825"/>
            <a:ext cx="515937" cy="487363"/>
          </a:xfrm>
          <a:prstGeom prst="cloudCallout">
            <a:avLst>
              <a:gd name="adj1" fmla="val 37500"/>
              <a:gd name="adj2" fmla="val 24667"/>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208" name="AutoShape 32"/>
          <p:cNvSpPr>
            <a:spLocks noChangeArrowheads="1"/>
          </p:cNvSpPr>
          <p:nvPr/>
        </p:nvSpPr>
        <p:spPr bwMode="auto">
          <a:xfrm>
            <a:off x="5275263" y="2651125"/>
            <a:ext cx="515937" cy="390525"/>
          </a:xfrm>
          <a:prstGeom prst="cloudCallout">
            <a:avLst>
              <a:gd name="adj1" fmla="val 31250"/>
              <a:gd name="adj2" fmla="val 18333"/>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209" name="AutoShape 33"/>
          <p:cNvSpPr>
            <a:spLocks noChangeArrowheads="1"/>
          </p:cNvSpPr>
          <p:nvPr/>
        </p:nvSpPr>
        <p:spPr bwMode="auto">
          <a:xfrm>
            <a:off x="7208838" y="4051300"/>
            <a:ext cx="258762" cy="292100"/>
          </a:xfrm>
          <a:prstGeom prst="cloudCallout">
            <a:avLst>
              <a:gd name="adj1" fmla="val -25000"/>
              <a:gd name="adj2" fmla="val 24444"/>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210" name="AutoShape 34"/>
          <p:cNvSpPr>
            <a:spLocks noChangeArrowheads="1"/>
          </p:cNvSpPr>
          <p:nvPr/>
        </p:nvSpPr>
        <p:spPr bwMode="auto">
          <a:xfrm>
            <a:off x="5081588" y="2944813"/>
            <a:ext cx="515937" cy="487362"/>
          </a:xfrm>
          <a:prstGeom prst="cloudCallout">
            <a:avLst>
              <a:gd name="adj1" fmla="val -25000"/>
              <a:gd name="adj2" fmla="val 58000"/>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211" name="AutoShape 35"/>
          <p:cNvSpPr>
            <a:spLocks noChangeArrowheads="1"/>
          </p:cNvSpPr>
          <p:nvPr/>
        </p:nvSpPr>
        <p:spPr bwMode="auto">
          <a:xfrm>
            <a:off x="5597525" y="114300"/>
            <a:ext cx="644525" cy="585788"/>
          </a:xfrm>
          <a:prstGeom prst="cloudCallout">
            <a:avLst>
              <a:gd name="adj1" fmla="val -15000"/>
              <a:gd name="adj2" fmla="val 37222"/>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212" name="AutoShape 36"/>
          <p:cNvSpPr>
            <a:spLocks noChangeArrowheads="1"/>
          </p:cNvSpPr>
          <p:nvPr/>
        </p:nvSpPr>
        <p:spPr bwMode="auto">
          <a:xfrm>
            <a:off x="5534025" y="895350"/>
            <a:ext cx="644525" cy="585788"/>
          </a:xfrm>
          <a:prstGeom prst="cloudCallout">
            <a:avLst>
              <a:gd name="adj1" fmla="val -15000"/>
              <a:gd name="adj2" fmla="val 37222"/>
            </a:avLst>
          </a:prstGeom>
          <a:gradFill rotWithShape="0">
            <a:gsLst>
              <a:gs pos="0">
                <a:srgbClr val="18472F"/>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panose="020B0604020202020204" pitchFamily="34" charset="0"/>
              <a:ea typeface="SimSun" panose="02010600030101010101" pitchFamily="2" charset="-122"/>
              <a:cs typeface="Arial" panose="020B0604020202020204" pitchFamily="34" charset="0"/>
            </a:endParaRPr>
          </a:p>
        </p:txBody>
      </p:sp>
      <p:sp>
        <p:nvSpPr>
          <p:cNvPr id="50213" name="Text Box 41"/>
          <p:cNvSpPr txBox="1">
            <a:spLocks noChangeArrowheads="1"/>
          </p:cNvSpPr>
          <p:nvPr/>
        </p:nvSpPr>
        <p:spPr bwMode="auto">
          <a:xfrm>
            <a:off x="228600" y="930275"/>
            <a:ext cx="4495800" cy="2193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11430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0" i="0" u="none" strike="noStrike" kern="1200" cap="none" spc="0" normalizeH="0" baseline="0" noProof="0" dirty="0">
              <a:ln>
                <a:noFill/>
              </a:ln>
              <a:solidFill>
                <a:srgbClr val="80808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rgbClr val="80808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20,000 square foot waterfront lot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rPr>
              <a:t>about a half-acre</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1" i="0" u="none" strike="noStrike" kern="1200" cap="none" spc="0" normalizeH="0" baseline="0" noProof="0" dirty="0">
              <a:ln>
                <a:noFill/>
              </a:ln>
              <a:solidFill>
                <a:srgbClr val="0000F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114300" marR="0" lvl="1" indent="0" algn="ctr"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Rectangle 1">
            <a:extLst>
              <a:ext uri="{FF2B5EF4-FFF2-40B4-BE49-F238E27FC236}">
                <a16:creationId xmlns:a16="http://schemas.microsoft.com/office/drawing/2014/main" id="{4308E9A7-DF2A-425E-B6C7-8CF8CDCA74FD}"/>
              </a:ext>
            </a:extLst>
          </p:cNvPr>
          <p:cNvSpPr/>
          <p:nvPr/>
        </p:nvSpPr>
        <p:spPr>
          <a:xfrm>
            <a:off x="1360488" y="2370138"/>
            <a:ext cx="2819400" cy="11064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a:rPr>
              <a:t>Hand out </a:t>
            </a:r>
            <a:r>
              <a:rPr kumimoji="0" lang="en-US" sz="1800" b="0" i="0" u="none" strike="noStrike" kern="1200" cap="none" spc="0" normalizeH="0" baseline="0" noProof="0" dirty="0" smtClean="0">
                <a:ln>
                  <a:noFill/>
                </a:ln>
                <a:solidFill>
                  <a:srgbClr val="000000"/>
                </a:solidFill>
                <a:effectLst/>
                <a:uLnTx/>
                <a:uFillTx/>
                <a:latin typeface="Arial"/>
                <a:ea typeface="+mn-ea"/>
                <a:cs typeface="Arial"/>
              </a:rPr>
              <a:t>fish cards</a:t>
            </a:r>
            <a:endParaRPr kumimoji="0" lang="en-US" sz="1800" b="0" i="0" u="none" strike="noStrike" kern="1200" cap="none" spc="0" normalizeH="0" baseline="0" noProof="0" dirty="0">
              <a:ln>
                <a:noFill/>
              </a:ln>
              <a:solidFill>
                <a:srgbClr val="000000"/>
              </a:solidFill>
              <a:effectLst/>
              <a:uLnTx/>
              <a:uFillTx/>
              <a:latin typeface="Arial"/>
              <a:ea typeface="+mn-ea"/>
              <a:cs typeface="Arial"/>
            </a:endParaRPr>
          </a:p>
        </p:txBody>
      </p:sp>
      <p:pic>
        <p:nvPicPr>
          <p:cNvPr id="50215" name="Picture 4" descr="Image result for northern pi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3108325"/>
            <a:ext cx="3851275"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6" name="Picture 6" descr="largemouth bass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0825" y="5654675"/>
            <a:ext cx="3233738"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217" name="Picture 8" descr="black crappie illustrati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08100" y="4303713"/>
            <a:ext cx="245745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88582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p:cNvSpPr>
            <a:spLocks noChangeArrowheads="1"/>
          </p:cNvSpPr>
          <p:nvPr/>
        </p:nvSpPr>
        <p:spPr bwMode="auto">
          <a:xfrm>
            <a:off x="5146675" y="309563"/>
            <a:ext cx="3030538" cy="6051550"/>
          </a:xfrm>
          <a:prstGeom prst="rect">
            <a:avLst/>
          </a:prstGeom>
          <a:gradFill rotWithShape="0">
            <a:gsLst>
              <a:gs pos="0">
                <a:srgbClr val="00AC00"/>
              </a:gs>
              <a:gs pos="50000">
                <a:srgbClr val="99CC00"/>
              </a:gs>
              <a:gs pos="100000">
                <a:srgbClr val="00AC00"/>
              </a:gs>
            </a:gsLst>
            <a:lin ang="540000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0451" name="AutoShape 3"/>
          <p:cNvSpPr>
            <a:spLocks noChangeArrowheads="1"/>
          </p:cNvSpPr>
          <p:nvPr/>
        </p:nvSpPr>
        <p:spPr bwMode="auto">
          <a:xfrm>
            <a:off x="6248400" y="2090738"/>
            <a:ext cx="193675" cy="195262"/>
          </a:xfrm>
          <a:prstGeom prst="cloudCallout">
            <a:avLst>
              <a:gd name="adj1" fmla="val 29167"/>
              <a:gd name="adj2" fmla="val 15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52" name="AutoShape 4"/>
          <p:cNvSpPr>
            <a:spLocks noChangeArrowheads="1"/>
          </p:cNvSpPr>
          <p:nvPr/>
        </p:nvSpPr>
        <p:spPr bwMode="auto">
          <a:xfrm>
            <a:off x="6934200" y="1219200"/>
            <a:ext cx="193675" cy="195263"/>
          </a:xfrm>
          <a:prstGeom prst="cloudCallout">
            <a:avLst>
              <a:gd name="adj1" fmla="val -242625"/>
              <a:gd name="adj2" fmla="val 495528"/>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53" name="AutoShape 5"/>
          <p:cNvSpPr>
            <a:spLocks noChangeArrowheads="1"/>
          </p:cNvSpPr>
          <p:nvPr/>
        </p:nvSpPr>
        <p:spPr bwMode="auto">
          <a:xfrm>
            <a:off x="7286625" y="1219200"/>
            <a:ext cx="257175" cy="195263"/>
          </a:xfrm>
          <a:prstGeom prst="cloudCallout">
            <a:avLst>
              <a:gd name="adj1" fmla="val -6250"/>
              <a:gd name="adj2" fmla="val -3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54" name="AutoShape 6"/>
          <p:cNvSpPr>
            <a:spLocks noChangeArrowheads="1"/>
          </p:cNvSpPr>
          <p:nvPr/>
        </p:nvSpPr>
        <p:spPr bwMode="auto">
          <a:xfrm>
            <a:off x="7192963" y="2514600"/>
            <a:ext cx="579437" cy="585788"/>
          </a:xfrm>
          <a:prstGeom prst="cloudCallout">
            <a:avLst>
              <a:gd name="adj1" fmla="val 25000"/>
              <a:gd name="adj2" fmla="val -46111"/>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55" name="AutoShape 7"/>
          <p:cNvSpPr>
            <a:spLocks noChangeArrowheads="1"/>
          </p:cNvSpPr>
          <p:nvPr/>
        </p:nvSpPr>
        <p:spPr bwMode="auto">
          <a:xfrm>
            <a:off x="5146675" y="1187450"/>
            <a:ext cx="515938" cy="488950"/>
          </a:xfrm>
          <a:prstGeom prst="cloudCallout">
            <a:avLst>
              <a:gd name="adj1" fmla="val -46875"/>
              <a:gd name="adj2" fmla="val 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56" name="AutoShape 8"/>
          <p:cNvSpPr>
            <a:spLocks noChangeArrowheads="1"/>
          </p:cNvSpPr>
          <p:nvPr/>
        </p:nvSpPr>
        <p:spPr bwMode="auto">
          <a:xfrm>
            <a:off x="5146675" y="796925"/>
            <a:ext cx="322263" cy="390525"/>
          </a:xfrm>
          <a:prstGeom prst="cloudCallout">
            <a:avLst>
              <a:gd name="adj1" fmla="val 30000"/>
              <a:gd name="adj2" fmla="val 43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57" name="AutoShape 9"/>
          <p:cNvSpPr>
            <a:spLocks noChangeArrowheads="1"/>
          </p:cNvSpPr>
          <p:nvPr/>
        </p:nvSpPr>
        <p:spPr bwMode="auto">
          <a:xfrm>
            <a:off x="5081588" y="211138"/>
            <a:ext cx="515937" cy="390525"/>
          </a:xfrm>
          <a:prstGeom prst="cloudCallout">
            <a:avLst>
              <a:gd name="adj1" fmla="val 31250"/>
              <a:gd name="adj2" fmla="val 1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58" name="AutoShape 10"/>
          <p:cNvSpPr>
            <a:spLocks noChangeArrowheads="1"/>
          </p:cNvSpPr>
          <p:nvPr/>
        </p:nvSpPr>
        <p:spPr bwMode="auto">
          <a:xfrm>
            <a:off x="6242050" y="1187450"/>
            <a:ext cx="193675" cy="195263"/>
          </a:xfrm>
          <a:prstGeom prst="cloudCallout">
            <a:avLst>
              <a:gd name="adj1" fmla="val 25000"/>
              <a:gd name="adj2" fmla="val 75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59" name="AutoShape 11"/>
          <p:cNvSpPr>
            <a:spLocks noChangeArrowheads="1"/>
          </p:cNvSpPr>
          <p:nvPr/>
        </p:nvSpPr>
        <p:spPr bwMode="auto">
          <a:xfrm>
            <a:off x="6242050" y="1481138"/>
            <a:ext cx="193675" cy="195262"/>
          </a:xfrm>
          <a:prstGeom prst="cloudCallout">
            <a:avLst>
              <a:gd name="adj1" fmla="val 29167"/>
              <a:gd name="adj2" fmla="val -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60" name="AutoShape 12"/>
          <p:cNvSpPr>
            <a:spLocks noChangeArrowheads="1"/>
          </p:cNvSpPr>
          <p:nvPr/>
        </p:nvSpPr>
        <p:spPr bwMode="auto">
          <a:xfrm>
            <a:off x="6248400" y="1773238"/>
            <a:ext cx="192088" cy="195262"/>
          </a:xfrm>
          <a:prstGeom prst="cloudCallout">
            <a:avLst>
              <a:gd name="adj1" fmla="val 25000"/>
              <a:gd name="adj2" fmla="val 75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61" name="AutoShape 13"/>
          <p:cNvSpPr>
            <a:spLocks noChangeArrowheads="1"/>
          </p:cNvSpPr>
          <p:nvPr/>
        </p:nvSpPr>
        <p:spPr bwMode="auto">
          <a:xfrm>
            <a:off x="6242050" y="601663"/>
            <a:ext cx="193675" cy="195262"/>
          </a:xfrm>
          <a:prstGeom prst="cloudCallout">
            <a:avLst>
              <a:gd name="adj1" fmla="val 37500"/>
              <a:gd name="adj2" fmla="val 15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62" name="AutoShape 14"/>
          <p:cNvSpPr>
            <a:spLocks noChangeArrowheads="1"/>
          </p:cNvSpPr>
          <p:nvPr/>
        </p:nvSpPr>
        <p:spPr bwMode="auto">
          <a:xfrm>
            <a:off x="6242050" y="895350"/>
            <a:ext cx="193675" cy="195263"/>
          </a:xfrm>
          <a:prstGeom prst="cloudCallout">
            <a:avLst>
              <a:gd name="adj1" fmla="val 20833"/>
              <a:gd name="adj2" fmla="val 158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63" name="AutoShape 15"/>
          <p:cNvSpPr>
            <a:spLocks noChangeArrowheads="1"/>
          </p:cNvSpPr>
          <p:nvPr/>
        </p:nvSpPr>
        <p:spPr bwMode="auto">
          <a:xfrm>
            <a:off x="6242050" y="309563"/>
            <a:ext cx="193675" cy="195262"/>
          </a:xfrm>
          <a:prstGeom prst="cloudCallout">
            <a:avLst>
              <a:gd name="adj1" fmla="val 25000"/>
              <a:gd name="adj2" fmla="val 2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64" name="AutoShape 16"/>
          <p:cNvSpPr>
            <a:spLocks noChangeArrowheads="1"/>
          </p:cNvSpPr>
          <p:nvPr/>
        </p:nvSpPr>
        <p:spPr bwMode="auto">
          <a:xfrm>
            <a:off x="5081588" y="601663"/>
            <a:ext cx="258762" cy="293687"/>
          </a:xfrm>
          <a:prstGeom prst="cloudCallout">
            <a:avLst>
              <a:gd name="adj1" fmla="val -25000"/>
              <a:gd name="adj2" fmla="val 24444"/>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65" name="AutoShape 17"/>
          <p:cNvSpPr>
            <a:spLocks noChangeArrowheads="1"/>
          </p:cNvSpPr>
          <p:nvPr/>
        </p:nvSpPr>
        <p:spPr bwMode="auto">
          <a:xfrm>
            <a:off x="7273925" y="211138"/>
            <a:ext cx="515938" cy="390525"/>
          </a:xfrm>
          <a:prstGeom prst="cloudCallout">
            <a:avLst>
              <a:gd name="adj1" fmla="val 31250"/>
              <a:gd name="adj2" fmla="val 1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66" name="AutoShape 18"/>
          <p:cNvSpPr>
            <a:spLocks noChangeArrowheads="1"/>
          </p:cNvSpPr>
          <p:nvPr/>
        </p:nvSpPr>
        <p:spPr bwMode="auto">
          <a:xfrm>
            <a:off x="7661275" y="309563"/>
            <a:ext cx="644525" cy="585787"/>
          </a:xfrm>
          <a:prstGeom prst="cloudCallout">
            <a:avLst>
              <a:gd name="adj1" fmla="val -15000"/>
              <a:gd name="adj2" fmla="val 37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67" name="AutoShape 19"/>
          <p:cNvSpPr>
            <a:spLocks noChangeArrowheads="1"/>
          </p:cNvSpPr>
          <p:nvPr/>
        </p:nvSpPr>
        <p:spPr bwMode="auto">
          <a:xfrm>
            <a:off x="7080250" y="504825"/>
            <a:ext cx="515938" cy="487363"/>
          </a:xfrm>
          <a:prstGeom prst="cloudCallout">
            <a:avLst>
              <a:gd name="adj1" fmla="val 37500"/>
              <a:gd name="adj2" fmla="val 24667"/>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68" name="AutoShape 20"/>
          <p:cNvSpPr>
            <a:spLocks noChangeArrowheads="1"/>
          </p:cNvSpPr>
          <p:nvPr/>
        </p:nvSpPr>
        <p:spPr bwMode="auto">
          <a:xfrm>
            <a:off x="6886575" y="406400"/>
            <a:ext cx="258763" cy="293688"/>
          </a:xfrm>
          <a:prstGeom prst="cloudCallout">
            <a:avLst>
              <a:gd name="adj1" fmla="val -25000"/>
              <a:gd name="adj2" fmla="val 24444"/>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69" name="Freeform 21"/>
          <p:cNvSpPr>
            <a:spLocks/>
          </p:cNvSpPr>
          <p:nvPr/>
        </p:nvSpPr>
        <p:spPr bwMode="auto">
          <a:xfrm>
            <a:off x="5146675" y="2359025"/>
            <a:ext cx="796925" cy="4035425"/>
          </a:xfrm>
          <a:custGeom>
            <a:avLst/>
            <a:gdLst>
              <a:gd name="T0" fmla="*/ 0 w 1680"/>
              <a:gd name="T1" fmla="*/ 0 h 7443"/>
              <a:gd name="T2" fmla="*/ 3 w 1680"/>
              <a:gd name="T3" fmla="*/ 7443 h 7443"/>
              <a:gd name="T4" fmla="*/ 240 w 1680"/>
              <a:gd name="T5" fmla="*/ 7200 h 7443"/>
              <a:gd name="T6" fmla="*/ 360 w 1680"/>
              <a:gd name="T7" fmla="*/ 7200 h 7443"/>
              <a:gd name="T8" fmla="*/ 720 w 1680"/>
              <a:gd name="T9" fmla="*/ 7200 h 7443"/>
              <a:gd name="T10" fmla="*/ 1080 w 1680"/>
              <a:gd name="T11" fmla="*/ 7200 h 7443"/>
              <a:gd name="T12" fmla="*/ 1320 w 1680"/>
              <a:gd name="T13" fmla="*/ 7200 h 7443"/>
              <a:gd name="T14" fmla="*/ 1320 w 1680"/>
              <a:gd name="T15" fmla="*/ 7020 h 7443"/>
              <a:gd name="T16" fmla="*/ 1200 w 1680"/>
              <a:gd name="T17" fmla="*/ 6840 h 7443"/>
              <a:gd name="T18" fmla="*/ 1200 w 1680"/>
              <a:gd name="T19" fmla="*/ 6480 h 7443"/>
              <a:gd name="T20" fmla="*/ 1080 w 1680"/>
              <a:gd name="T21" fmla="*/ 6120 h 7443"/>
              <a:gd name="T22" fmla="*/ 1200 w 1680"/>
              <a:gd name="T23" fmla="*/ 5580 h 7443"/>
              <a:gd name="T24" fmla="*/ 1320 w 1680"/>
              <a:gd name="T25" fmla="*/ 5400 h 7443"/>
              <a:gd name="T26" fmla="*/ 1440 w 1680"/>
              <a:gd name="T27" fmla="*/ 5220 h 7443"/>
              <a:gd name="T28" fmla="*/ 1440 w 1680"/>
              <a:gd name="T29" fmla="*/ 4860 h 7443"/>
              <a:gd name="T30" fmla="*/ 1560 w 1680"/>
              <a:gd name="T31" fmla="*/ 4680 h 7443"/>
              <a:gd name="T32" fmla="*/ 1680 w 1680"/>
              <a:gd name="T33" fmla="*/ 4320 h 7443"/>
              <a:gd name="T34" fmla="*/ 1680 w 1680"/>
              <a:gd name="T35" fmla="*/ 3780 h 7443"/>
              <a:gd name="T36" fmla="*/ 1560 w 1680"/>
              <a:gd name="T37" fmla="*/ 3600 h 7443"/>
              <a:gd name="T38" fmla="*/ 1200 w 1680"/>
              <a:gd name="T39" fmla="*/ 3240 h 7443"/>
              <a:gd name="T40" fmla="*/ 1080 w 1680"/>
              <a:gd name="T41" fmla="*/ 2700 h 7443"/>
              <a:gd name="T42" fmla="*/ 840 w 1680"/>
              <a:gd name="T43" fmla="*/ 1800 h 7443"/>
              <a:gd name="T44" fmla="*/ 720 w 1680"/>
              <a:gd name="T45" fmla="*/ 1440 h 7443"/>
              <a:gd name="T46" fmla="*/ 480 w 1680"/>
              <a:gd name="T47" fmla="*/ 1080 h 7443"/>
              <a:gd name="T48" fmla="*/ 360 w 1680"/>
              <a:gd name="T49" fmla="*/ 720 h 7443"/>
              <a:gd name="T50" fmla="*/ 120 w 1680"/>
              <a:gd name="T51" fmla="*/ 540 h 7443"/>
              <a:gd name="T52" fmla="*/ 0 w 1680"/>
              <a:gd name="T53" fmla="*/ 0 h 7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80" h="7443">
                <a:moveTo>
                  <a:pt x="0" y="0"/>
                </a:moveTo>
                <a:lnTo>
                  <a:pt x="3" y="7443"/>
                </a:lnTo>
                <a:lnTo>
                  <a:pt x="240" y="7200"/>
                </a:lnTo>
                <a:lnTo>
                  <a:pt x="360" y="7200"/>
                </a:lnTo>
                <a:lnTo>
                  <a:pt x="720" y="7200"/>
                </a:lnTo>
                <a:lnTo>
                  <a:pt x="1080" y="7200"/>
                </a:lnTo>
                <a:lnTo>
                  <a:pt x="1320" y="7200"/>
                </a:lnTo>
                <a:lnTo>
                  <a:pt x="1320" y="7020"/>
                </a:lnTo>
                <a:lnTo>
                  <a:pt x="1200" y="6840"/>
                </a:lnTo>
                <a:lnTo>
                  <a:pt x="1200" y="6480"/>
                </a:lnTo>
                <a:lnTo>
                  <a:pt x="1080" y="6120"/>
                </a:lnTo>
                <a:lnTo>
                  <a:pt x="1200" y="5580"/>
                </a:lnTo>
                <a:lnTo>
                  <a:pt x="1320" y="5400"/>
                </a:lnTo>
                <a:lnTo>
                  <a:pt x="1440" y="5220"/>
                </a:lnTo>
                <a:lnTo>
                  <a:pt x="1440" y="4860"/>
                </a:lnTo>
                <a:lnTo>
                  <a:pt x="1560" y="4680"/>
                </a:lnTo>
                <a:lnTo>
                  <a:pt x="1680" y="4320"/>
                </a:lnTo>
                <a:lnTo>
                  <a:pt x="1680" y="3780"/>
                </a:lnTo>
                <a:lnTo>
                  <a:pt x="1560" y="3600"/>
                </a:lnTo>
                <a:lnTo>
                  <a:pt x="1200" y="3240"/>
                </a:lnTo>
                <a:lnTo>
                  <a:pt x="1080" y="2700"/>
                </a:lnTo>
                <a:lnTo>
                  <a:pt x="840" y="1800"/>
                </a:lnTo>
                <a:lnTo>
                  <a:pt x="720" y="1440"/>
                </a:lnTo>
                <a:lnTo>
                  <a:pt x="480" y="1080"/>
                </a:lnTo>
                <a:lnTo>
                  <a:pt x="360" y="720"/>
                </a:lnTo>
                <a:lnTo>
                  <a:pt x="120" y="540"/>
                </a:lnTo>
                <a:lnTo>
                  <a:pt x="0" y="0"/>
                </a:lnTo>
                <a:close/>
              </a:path>
            </a:pathLst>
          </a:custGeom>
          <a:solidFill>
            <a:srgbClr val="008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0470" name="Freeform 22"/>
          <p:cNvSpPr>
            <a:spLocks/>
          </p:cNvSpPr>
          <p:nvPr/>
        </p:nvSpPr>
        <p:spPr bwMode="auto">
          <a:xfrm>
            <a:off x="6500813" y="3962400"/>
            <a:ext cx="1676400" cy="2398713"/>
          </a:xfrm>
          <a:custGeom>
            <a:avLst/>
            <a:gdLst>
              <a:gd name="T0" fmla="*/ 2040 w 2040"/>
              <a:gd name="T1" fmla="*/ 0 h 5040"/>
              <a:gd name="T2" fmla="*/ 2040 w 2040"/>
              <a:gd name="T3" fmla="*/ 5040 h 5040"/>
              <a:gd name="T4" fmla="*/ 1800 w 2040"/>
              <a:gd name="T5" fmla="*/ 5040 h 5040"/>
              <a:gd name="T6" fmla="*/ 360 w 2040"/>
              <a:gd name="T7" fmla="*/ 4860 h 5040"/>
              <a:gd name="T8" fmla="*/ 120 w 2040"/>
              <a:gd name="T9" fmla="*/ 4680 h 5040"/>
              <a:gd name="T10" fmla="*/ 0 w 2040"/>
              <a:gd name="T11" fmla="*/ 4320 h 5040"/>
              <a:gd name="T12" fmla="*/ 0 w 2040"/>
              <a:gd name="T13" fmla="*/ 3960 h 5040"/>
              <a:gd name="T14" fmla="*/ 120 w 2040"/>
              <a:gd name="T15" fmla="*/ 3600 h 5040"/>
              <a:gd name="T16" fmla="*/ 360 w 2040"/>
              <a:gd name="T17" fmla="*/ 2880 h 5040"/>
              <a:gd name="T18" fmla="*/ 600 w 2040"/>
              <a:gd name="T19" fmla="*/ 2340 h 5040"/>
              <a:gd name="T20" fmla="*/ 960 w 2040"/>
              <a:gd name="T21" fmla="*/ 1620 h 5040"/>
              <a:gd name="T22" fmla="*/ 1200 w 2040"/>
              <a:gd name="T23" fmla="*/ 900 h 5040"/>
              <a:gd name="T24" fmla="*/ 1560 w 2040"/>
              <a:gd name="T25" fmla="*/ 360 h 5040"/>
              <a:gd name="T26" fmla="*/ 1920 w 2040"/>
              <a:gd name="T27" fmla="*/ 180 h 5040"/>
              <a:gd name="T28" fmla="*/ 2040 w 2040"/>
              <a:gd name="T29" fmla="*/ 0 h 50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40" h="5040">
                <a:moveTo>
                  <a:pt x="2040" y="0"/>
                </a:moveTo>
                <a:lnTo>
                  <a:pt x="2040" y="5040"/>
                </a:lnTo>
                <a:lnTo>
                  <a:pt x="1800" y="5040"/>
                </a:lnTo>
                <a:lnTo>
                  <a:pt x="360" y="4860"/>
                </a:lnTo>
                <a:lnTo>
                  <a:pt x="120" y="4680"/>
                </a:lnTo>
                <a:lnTo>
                  <a:pt x="0" y="4320"/>
                </a:lnTo>
                <a:lnTo>
                  <a:pt x="0" y="3960"/>
                </a:lnTo>
                <a:lnTo>
                  <a:pt x="120" y="3600"/>
                </a:lnTo>
                <a:lnTo>
                  <a:pt x="360" y="2880"/>
                </a:lnTo>
                <a:lnTo>
                  <a:pt x="600" y="2340"/>
                </a:lnTo>
                <a:lnTo>
                  <a:pt x="960" y="1620"/>
                </a:lnTo>
                <a:lnTo>
                  <a:pt x="1200" y="900"/>
                </a:lnTo>
                <a:lnTo>
                  <a:pt x="1560" y="360"/>
                </a:lnTo>
                <a:lnTo>
                  <a:pt x="1920" y="180"/>
                </a:lnTo>
                <a:lnTo>
                  <a:pt x="2040" y="0"/>
                </a:lnTo>
                <a:close/>
              </a:path>
            </a:pathLst>
          </a:custGeom>
          <a:solidFill>
            <a:srgbClr val="008000"/>
          </a:solidFill>
          <a:ln w="9525" cap="flat"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0471" name="Freeform 23"/>
          <p:cNvSpPr>
            <a:spLocks/>
          </p:cNvSpPr>
          <p:nvPr/>
        </p:nvSpPr>
        <p:spPr bwMode="auto">
          <a:xfrm>
            <a:off x="4114800" y="6165850"/>
            <a:ext cx="5029200" cy="1073150"/>
          </a:xfrm>
          <a:custGeom>
            <a:avLst/>
            <a:gdLst>
              <a:gd name="T0" fmla="*/ 0 w 9360"/>
              <a:gd name="T1" fmla="*/ 900 h 1980"/>
              <a:gd name="T2" fmla="*/ 1320 w 9360"/>
              <a:gd name="T3" fmla="*/ 540 h 1980"/>
              <a:gd name="T4" fmla="*/ 2160 w 9360"/>
              <a:gd name="T5" fmla="*/ 180 h 1980"/>
              <a:gd name="T6" fmla="*/ 3480 w 9360"/>
              <a:gd name="T7" fmla="*/ 0 h 1980"/>
              <a:gd name="T8" fmla="*/ 5160 w 9360"/>
              <a:gd name="T9" fmla="*/ 0 h 1980"/>
              <a:gd name="T10" fmla="*/ 6840 w 9360"/>
              <a:gd name="T11" fmla="*/ 180 h 1980"/>
              <a:gd name="T12" fmla="*/ 7680 w 9360"/>
              <a:gd name="T13" fmla="*/ 360 h 1980"/>
              <a:gd name="T14" fmla="*/ 8760 w 9360"/>
              <a:gd name="T15" fmla="*/ 720 h 1980"/>
              <a:gd name="T16" fmla="*/ 9360 w 9360"/>
              <a:gd name="T17" fmla="*/ 1080 h 1980"/>
              <a:gd name="T18" fmla="*/ 9360 w 9360"/>
              <a:gd name="T19" fmla="*/ 1980 h 1980"/>
              <a:gd name="T20" fmla="*/ 0 w 9360"/>
              <a:gd name="T21" fmla="*/ 1980 h 1980"/>
              <a:gd name="T22" fmla="*/ 0 w 9360"/>
              <a:gd name="T23" fmla="*/ 900 h 1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60" h="1980">
                <a:moveTo>
                  <a:pt x="0" y="900"/>
                </a:moveTo>
                <a:lnTo>
                  <a:pt x="1320" y="540"/>
                </a:lnTo>
                <a:lnTo>
                  <a:pt x="2160" y="180"/>
                </a:lnTo>
                <a:lnTo>
                  <a:pt x="3480" y="0"/>
                </a:lnTo>
                <a:lnTo>
                  <a:pt x="5160" y="0"/>
                </a:lnTo>
                <a:lnTo>
                  <a:pt x="6840" y="180"/>
                </a:lnTo>
                <a:lnTo>
                  <a:pt x="7680" y="360"/>
                </a:lnTo>
                <a:lnTo>
                  <a:pt x="8760" y="720"/>
                </a:lnTo>
                <a:lnTo>
                  <a:pt x="9360" y="1080"/>
                </a:lnTo>
                <a:lnTo>
                  <a:pt x="9360" y="1980"/>
                </a:lnTo>
                <a:lnTo>
                  <a:pt x="0" y="1980"/>
                </a:lnTo>
                <a:lnTo>
                  <a:pt x="0" y="900"/>
                </a:lnTo>
                <a:close/>
              </a:path>
            </a:pathLst>
          </a:custGeom>
          <a:gradFill rotWithShape="0">
            <a:gsLst>
              <a:gs pos="0">
                <a:srgbClr val="00CCFF"/>
              </a:gs>
              <a:gs pos="100000">
                <a:srgbClr val="0000FF"/>
              </a:gs>
            </a:gsLst>
            <a:lin ang="5400000" scaled="1"/>
          </a:gradFill>
          <a:ln w="9525">
            <a:solidFill>
              <a:srgbClr val="000000"/>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Arial"/>
            </a:endParaRPr>
          </a:p>
        </p:txBody>
      </p:sp>
      <p:sp>
        <p:nvSpPr>
          <p:cNvPr id="360472" name="AutoShape 24"/>
          <p:cNvSpPr>
            <a:spLocks noChangeArrowheads="1"/>
          </p:cNvSpPr>
          <p:nvPr/>
        </p:nvSpPr>
        <p:spPr bwMode="auto">
          <a:xfrm>
            <a:off x="7532688" y="3822700"/>
            <a:ext cx="644525" cy="585788"/>
          </a:xfrm>
          <a:prstGeom prst="cloudCallout">
            <a:avLst>
              <a:gd name="adj1" fmla="val -3750"/>
              <a:gd name="adj2" fmla="val 12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73" name="AutoShape 25"/>
          <p:cNvSpPr>
            <a:spLocks noChangeArrowheads="1"/>
          </p:cNvSpPr>
          <p:nvPr/>
        </p:nvSpPr>
        <p:spPr bwMode="auto">
          <a:xfrm>
            <a:off x="6629400" y="5286375"/>
            <a:ext cx="515938" cy="488950"/>
          </a:xfrm>
          <a:prstGeom prst="cloudCallout">
            <a:avLst>
              <a:gd name="adj1" fmla="val -31250"/>
              <a:gd name="adj2" fmla="val -7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74" name="AutoShape 26"/>
          <p:cNvSpPr>
            <a:spLocks noChangeArrowheads="1"/>
          </p:cNvSpPr>
          <p:nvPr/>
        </p:nvSpPr>
        <p:spPr bwMode="auto">
          <a:xfrm>
            <a:off x="5403850" y="5775325"/>
            <a:ext cx="515938" cy="487363"/>
          </a:xfrm>
          <a:prstGeom prst="cloudCallout">
            <a:avLst>
              <a:gd name="adj1" fmla="val -26560"/>
              <a:gd name="adj2" fmla="val -46667"/>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75" name="AutoShape 27"/>
          <p:cNvSpPr>
            <a:spLocks noChangeArrowheads="1"/>
          </p:cNvSpPr>
          <p:nvPr/>
        </p:nvSpPr>
        <p:spPr bwMode="auto">
          <a:xfrm>
            <a:off x="5018088" y="5481638"/>
            <a:ext cx="515937" cy="488950"/>
          </a:xfrm>
          <a:prstGeom prst="cloudCallout">
            <a:avLst>
              <a:gd name="adj1" fmla="val 9375"/>
              <a:gd name="adj2" fmla="val 1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76" name="AutoShape 28"/>
          <p:cNvSpPr>
            <a:spLocks noChangeArrowheads="1"/>
          </p:cNvSpPr>
          <p:nvPr/>
        </p:nvSpPr>
        <p:spPr bwMode="auto">
          <a:xfrm>
            <a:off x="5662613" y="5189538"/>
            <a:ext cx="257175" cy="292100"/>
          </a:xfrm>
          <a:prstGeom prst="cloudCallout">
            <a:avLst>
              <a:gd name="adj1" fmla="val 15625"/>
              <a:gd name="adj2" fmla="val -2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77" name="AutoShape 29"/>
          <p:cNvSpPr>
            <a:spLocks noChangeArrowheads="1"/>
          </p:cNvSpPr>
          <p:nvPr/>
        </p:nvSpPr>
        <p:spPr bwMode="auto">
          <a:xfrm>
            <a:off x="5662613" y="4213225"/>
            <a:ext cx="515937" cy="488950"/>
          </a:xfrm>
          <a:prstGeom prst="cloudCallout">
            <a:avLst>
              <a:gd name="adj1" fmla="val -25000"/>
              <a:gd name="adj2" fmla="val 5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78" name="AutoShape 30"/>
          <p:cNvSpPr>
            <a:spLocks noChangeArrowheads="1"/>
          </p:cNvSpPr>
          <p:nvPr/>
        </p:nvSpPr>
        <p:spPr bwMode="auto">
          <a:xfrm>
            <a:off x="5275263" y="3432175"/>
            <a:ext cx="515937" cy="488950"/>
          </a:xfrm>
          <a:prstGeom prst="cloudCallout">
            <a:avLst>
              <a:gd name="adj1" fmla="val -46875"/>
              <a:gd name="adj2" fmla="val 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79" name="AutoShape 31"/>
          <p:cNvSpPr>
            <a:spLocks noChangeArrowheads="1"/>
          </p:cNvSpPr>
          <p:nvPr/>
        </p:nvSpPr>
        <p:spPr bwMode="auto">
          <a:xfrm>
            <a:off x="5468938" y="504825"/>
            <a:ext cx="515937" cy="487363"/>
          </a:xfrm>
          <a:prstGeom prst="cloudCallout">
            <a:avLst>
              <a:gd name="adj1" fmla="val 37500"/>
              <a:gd name="adj2" fmla="val 24667"/>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80" name="AutoShape 32"/>
          <p:cNvSpPr>
            <a:spLocks noChangeArrowheads="1"/>
          </p:cNvSpPr>
          <p:nvPr/>
        </p:nvSpPr>
        <p:spPr bwMode="auto">
          <a:xfrm>
            <a:off x="5275263" y="2651125"/>
            <a:ext cx="515937" cy="390525"/>
          </a:xfrm>
          <a:prstGeom prst="cloudCallout">
            <a:avLst>
              <a:gd name="adj1" fmla="val 31250"/>
              <a:gd name="adj2" fmla="val 18333"/>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81" name="AutoShape 33"/>
          <p:cNvSpPr>
            <a:spLocks noChangeArrowheads="1"/>
          </p:cNvSpPr>
          <p:nvPr/>
        </p:nvSpPr>
        <p:spPr bwMode="auto">
          <a:xfrm>
            <a:off x="7208838" y="4051300"/>
            <a:ext cx="258762" cy="292100"/>
          </a:xfrm>
          <a:prstGeom prst="cloudCallout">
            <a:avLst>
              <a:gd name="adj1" fmla="val -25000"/>
              <a:gd name="adj2" fmla="val 24444"/>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82" name="AutoShape 34"/>
          <p:cNvSpPr>
            <a:spLocks noChangeArrowheads="1"/>
          </p:cNvSpPr>
          <p:nvPr/>
        </p:nvSpPr>
        <p:spPr bwMode="auto">
          <a:xfrm>
            <a:off x="5081588" y="2944813"/>
            <a:ext cx="515937" cy="487362"/>
          </a:xfrm>
          <a:prstGeom prst="cloudCallout">
            <a:avLst>
              <a:gd name="adj1" fmla="val -25000"/>
              <a:gd name="adj2" fmla="val 58000"/>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83" name="AutoShape 35"/>
          <p:cNvSpPr>
            <a:spLocks noChangeArrowheads="1"/>
          </p:cNvSpPr>
          <p:nvPr/>
        </p:nvSpPr>
        <p:spPr bwMode="auto">
          <a:xfrm>
            <a:off x="5597525" y="114300"/>
            <a:ext cx="644525" cy="585788"/>
          </a:xfrm>
          <a:prstGeom prst="cloudCallout">
            <a:avLst>
              <a:gd name="adj1" fmla="val -15000"/>
              <a:gd name="adj2" fmla="val 37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84" name="AutoShape 36"/>
          <p:cNvSpPr>
            <a:spLocks noChangeArrowheads="1"/>
          </p:cNvSpPr>
          <p:nvPr/>
        </p:nvSpPr>
        <p:spPr bwMode="auto">
          <a:xfrm>
            <a:off x="5534025" y="895350"/>
            <a:ext cx="644525" cy="585788"/>
          </a:xfrm>
          <a:prstGeom prst="cloudCallout">
            <a:avLst>
              <a:gd name="adj1" fmla="val -15000"/>
              <a:gd name="adj2" fmla="val 37222"/>
            </a:avLst>
          </a:prstGeom>
          <a:gradFill rotWithShape="0">
            <a:gsLst>
              <a:gs pos="0">
                <a:srgbClr val="339966">
                  <a:gamma/>
                  <a:shade val="46275"/>
                  <a:invGamma/>
                </a:srgbClr>
              </a:gs>
              <a:gs pos="100000">
                <a:srgbClr val="339966"/>
              </a:gs>
            </a:gsLst>
            <a:path path="rect">
              <a:fillToRect l="50000" t="50000" r="50000" b="50000"/>
            </a:path>
          </a:gra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1200" b="0" i="0" u="none" strike="noStrike" kern="1200" cap="none" spc="0" normalizeH="0" baseline="0" noProof="0">
              <a:ln>
                <a:noFill/>
              </a:ln>
              <a:solidFill>
                <a:srgbClr val="000000"/>
              </a:solidFill>
              <a:effectLst/>
              <a:uLnTx/>
              <a:uFillTx/>
              <a:latin typeface="Arial"/>
              <a:ea typeface="SimSun" pitchFamily="2" charset="-122"/>
              <a:cs typeface="Arial"/>
            </a:endParaRPr>
          </a:p>
        </p:txBody>
      </p:sp>
      <p:sp>
        <p:nvSpPr>
          <p:cNvPr id="360489" name="Text Box 41"/>
          <p:cNvSpPr txBox="1">
            <a:spLocks noChangeArrowheads="1"/>
          </p:cNvSpPr>
          <p:nvPr/>
        </p:nvSpPr>
        <p:spPr bwMode="auto">
          <a:xfrm>
            <a:off x="228600" y="930275"/>
            <a:ext cx="4495800" cy="21939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1143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0" i="0" u="none" strike="noStrike" kern="1200" cap="none" spc="0" normalizeH="0" baseline="0" noProof="0" dirty="0">
              <a:ln>
                <a:noFill/>
              </a:ln>
              <a:solidFill>
                <a:srgbClr val="808080"/>
              </a:solidFill>
              <a:effectLst/>
              <a:uLnTx/>
              <a:uFillTx/>
              <a:latin typeface="Arial"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dirty="0">
              <a:ln>
                <a:noFill/>
              </a:ln>
              <a:solidFill>
                <a:srgbClr val="808080"/>
              </a:solidFill>
              <a:effectLst/>
              <a:uLnTx/>
              <a:uFillTx/>
              <a:latin typeface="Arial"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smtClean="0">
                <a:ln>
                  <a:noFill/>
                </a:ln>
                <a:solidFill>
                  <a:srgbClr val="0000FF"/>
                </a:solidFill>
                <a:effectLst/>
                <a:uLnTx/>
                <a:uFillTx/>
                <a:latin typeface="Arial" pitchFamily="34" charset="0"/>
                <a:ea typeface="+mn-ea"/>
                <a:cs typeface="Arial"/>
              </a:rPr>
              <a:t>20,000 square foot waterfront lot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dirty="0" smtClean="0">
                <a:ln>
                  <a:noFill/>
                </a:ln>
                <a:solidFill>
                  <a:srgbClr val="0000FF"/>
                </a:solidFill>
                <a:effectLst/>
                <a:uLnTx/>
                <a:uFillTx/>
                <a:latin typeface="Arial" pitchFamily="34" charset="0"/>
                <a:ea typeface="+mn-ea"/>
                <a:cs typeface="Arial"/>
              </a:rPr>
              <a:t>about a half-acre</a:t>
            </a:r>
            <a:endParaRPr kumimoji="0" lang="en-US" altLang="en-US" sz="2000" b="1" i="0" u="none" strike="noStrike" kern="1200" cap="none" spc="0" normalizeH="0" baseline="0" noProof="0" dirty="0">
              <a:ln>
                <a:noFill/>
              </a:ln>
              <a:solidFill>
                <a:srgbClr val="0000FF"/>
              </a:solidFill>
              <a:effectLst/>
              <a:uLnTx/>
              <a:uFillTx/>
              <a:latin typeface="Arial"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1" i="0" u="none" strike="noStrike" kern="1200" cap="none" spc="0" normalizeH="0" baseline="0" noProof="0" dirty="0">
              <a:ln>
                <a:noFill/>
              </a:ln>
              <a:solidFill>
                <a:srgbClr val="0000FF"/>
              </a:solidFill>
              <a:effectLst/>
              <a:uLnTx/>
              <a:uFillTx/>
              <a:latin typeface="Arial"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Arial"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Arial" pitchFamily="34" charset="0"/>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1600" b="1" i="0" u="none" strike="noStrike" kern="1200" cap="none" spc="0" normalizeH="0" baseline="0" noProof="0" dirty="0">
              <a:ln>
                <a:noFill/>
              </a:ln>
              <a:solidFill>
                <a:srgbClr val="000000"/>
              </a:solidFill>
              <a:effectLst/>
              <a:uLnTx/>
              <a:uFillTx/>
              <a:latin typeface="Arial" pitchFamily="34" charset="0"/>
              <a:ea typeface="+mn-ea"/>
              <a:cs typeface="Arial"/>
            </a:endParaRPr>
          </a:p>
          <a:p>
            <a:pPr marL="114300" marR="0" lvl="1"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srgbClr val="000000"/>
              </a:solidFill>
              <a:effectLst/>
              <a:uLnTx/>
              <a:uFillTx/>
              <a:latin typeface="Arial" pitchFamily="34" charset="0"/>
              <a:ea typeface="+mn-ea"/>
              <a:cs typeface="Arial"/>
            </a:endParaRPr>
          </a:p>
        </p:txBody>
      </p:sp>
    </p:spTree>
    <p:extLst>
      <p:ext uri="{BB962C8B-B14F-4D97-AF65-F5344CB8AC3E}">
        <p14:creationId xmlns:p14="http://schemas.microsoft.com/office/powerpoint/2010/main" val="39855998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3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36E9AC86174642B20E835789D8A787" ma:contentTypeVersion="2" ma:contentTypeDescription="Create a new document." ma:contentTypeScope="" ma:versionID="a751f8a25f549853a4c224d05dcbccd3">
  <xsd:schema xmlns:xsd="http://www.w3.org/2001/XMLSchema" xmlns:xs="http://www.w3.org/2001/XMLSchema" xmlns:p="http://schemas.microsoft.com/office/2006/metadata/properties" xmlns:ns1="http://schemas.microsoft.com/sharepoint/v3" xmlns:ns2="beaf5f31-8cd1-41e4-a47a-7a8ecc96f470" targetNamespace="http://schemas.microsoft.com/office/2006/metadata/properties" ma:root="true" ma:fieldsID="5322d691205687339a375eabd466c221" ns1:_="" ns2:_="">
    <xsd:import namespace="http://schemas.microsoft.com/sharepoint/v3"/>
    <xsd:import namespace="beaf5f31-8cd1-41e4-a47a-7a8ecc96f470"/>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eaf5f31-8cd1-41e4-a47a-7a8ecc96f47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B449B69-7130-4BA3-A8E0-F06BAF53B080}"/>
</file>

<file path=customXml/itemProps2.xml><?xml version="1.0" encoding="utf-8"?>
<ds:datastoreItem xmlns:ds="http://schemas.openxmlformats.org/officeDocument/2006/customXml" ds:itemID="{9C9DEAF6-2B1D-4AAA-8094-FDA49FD2750E}"/>
</file>

<file path=customXml/itemProps3.xml><?xml version="1.0" encoding="utf-8"?>
<ds:datastoreItem xmlns:ds="http://schemas.openxmlformats.org/officeDocument/2006/customXml" ds:itemID="{6F4E562A-F41C-4E3D-91E4-FB94FD9299DC}"/>
</file>

<file path=docProps/app.xml><?xml version="1.0" encoding="utf-8"?>
<Properties xmlns="http://schemas.openxmlformats.org/officeDocument/2006/extended-properties" xmlns:vt="http://schemas.openxmlformats.org/officeDocument/2006/docPropsVTypes">
  <Template>Office Theme</Template>
  <TotalTime>28</TotalTime>
  <Words>1424</Words>
  <Application>Microsoft Office PowerPoint</Application>
  <PresentationFormat>On-screen Show (4:3)</PresentationFormat>
  <Paragraphs>213</Paragraphs>
  <Slides>15</Slides>
  <Notes>8</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15</vt:i4>
      </vt:variant>
    </vt:vector>
  </HeadingPairs>
  <TitlesOfParts>
    <vt:vector size="27" baseType="lpstr">
      <vt:lpstr>SimSun</vt:lpstr>
      <vt:lpstr>Arial</vt:lpstr>
      <vt:lpstr>Calibri</vt:lpstr>
      <vt:lpstr>Comic Sans MS</vt:lpstr>
      <vt:lpstr>等线</vt:lpstr>
      <vt:lpstr>Monotype Sorts</vt:lpstr>
      <vt:lpstr>Tahoma</vt:lpstr>
      <vt:lpstr>Univers</vt:lpstr>
      <vt:lpstr>Wingdings</vt:lpstr>
      <vt:lpstr>3_Textured</vt:lpstr>
      <vt:lpstr>1_Default Design</vt:lpstr>
      <vt:lpstr>Default Design</vt:lpstr>
      <vt:lpstr>We have shoreland zoning rules in WI to… </vt:lpstr>
      <vt:lpstr>Shoreland rules to protect water &amp; fish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Northern pike</vt:lpstr>
      <vt:lpstr>Ways to help fish</vt:lpstr>
    </vt:vector>
  </TitlesOfParts>
  <Company>UWSP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Markham, Lynn</dc:creator>
  <cp:lastModifiedBy>Markham, Lynn</cp:lastModifiedBy>
  <cp:revision>6</cp:revision>
  <cp:lastPrinted>2018-05-25T18:25:18Z</cp:lastPrinted>
  <dcterms:created xsi:type="dcterms:W3CDTF">2018-05-25T18:07:50Z</dcterms:created>
  <dcterms:modified xsi:type="dcterms:W3CDTF">2018-10-17T18:54:26Z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0x0101002C36E9AC86174642B20E835789D8A787</vt:lpwstr>
  </property>
</Properties>
</file>