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56" r:id="rId2"/>
    <p:sldId id="266" r:id="rId3"/>
    <p:sldId id="264" r:id="rId4"/>
    <p:sldId id="273" r:id="rId5"/>
    <p:sldId id="257" r:id="rId6"/>
    <p:sldId id="274" r:id="rId7"/>
    <p:sldId id="275" r:id="rId8"/>
    <p:sldId id="276" r:id="rId9"/>
    <p:sldId id="259" r:id="rId10"/>
    <p:sldId id="268" r:id="rId11"/>
    <p:sldId id="277" r:id="rId12"/>
    <p:sldId id="269" r:id="rId13"/>
    <p:sldId id="260" r:id="rId14"/>
    <p:sldId id="278" r:id="rId15"/>
    <p:sldId id="279" r:id="rId16"/>
    <p:sldId id="280" r:id="rId17"/>
    <p:sldId id="271" r:id="rId18"/>
    <p:sldId id="272" r:id="rId19"/>
    <p:sldId id="262" r:id="rId2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66" autoAdjust="0"/>
  </p:normalViewPr>
  <p:slideViewPr>
    <p:cSldViewPr>
      <p:cViewPr varScale="1">
        <p:scale>
          <a:sx n="84" d="100"/>
          <a:sy n="84" d="100"/>
        </p:scale>
        <p:origin x="240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1F94E6E-26D9-48AC-98DA-5A06898C3D6C}" type="datetimeFigureOut">
              <a:rPr lang="en-US" smtClean="0"/>
              <a:pPr/>
              <a:t>1/29/2019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4AD133F-D063-41F8-BA70-26BC0F9596BA}" type="slidenum">
              <a:rPr lang="en-US" smtClean="0"/>
              <a:pPr/>
              <a:t>‹#›</a:t>
            </a:fld>
            <a:endParaRPr lang="en-US"/>
          </a:p>
        </p:txBody>
      </p:sp>
    </p:spTree>
    <p:extLst>
      <p:ext uri="{BB962C8B-B14F-4D97-AF65-F5344CB8AC3E}">
        <p14:creationId xmlns:p14="http://schemas.microsoft.com/office/powerpoint/2010/main" val="109227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Hello.  My name is Amy Zlimen Ticho and I am the director of the social work program at the University of Wisconsin—Stevens Point.  The purpose of this presentation is to give you an overview of the Social Work Program at UWSP.  The aim is to provide you with basic, useful information about the structure, history, faculty, mission, curriculum, and admission process for the social work program. This presentation is intended for current or prospective students, their parents, field supervisors for our internship program, advisors and guidance counselors, other faculty, and any others who have an interest in our program.  We hope that you enjoy learning about our program, and we encourage you to contact us if, after completion of the presentation, you have questions.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indicated in our mission, we</a:t>
            </a:r>
            <a:r>
              <a:rPr lang="en-US" baseline="0" dirty="0"/>
              <a:t> strive to prepare students to engage in generalist social work practice, a focus of all undergraduate social work programs.  </a:t>
            </a:r>
            <a:r>
              <a:rPr lang="en-US" dirty="0"/>
              <a:t>To clarify what is meant by generalist practice, we</a:t>
            </a:r>
            <a:r>
              <a:rPr lang="en-US" baseline="0" dirty="0"/>
              <a:t> have included this definition offered by the Council on Social Work Education.  Generalist practice is…</a:t>
            </a:r>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congruence with this definition, CSWE</a:t>
            </a:r>
            <a:r>
              <a:rPr lang="en-US" baseline="0" dirty="0"/>
              <a:t> has developed 9 competencies on which BSW and MSW programs base their curricula and evaluate students.  These competencies are an important part of every accredited social work program, with the goal of helping students to develop in these key areas.  The competencies are as follows…</a:t>
            </a:r>
            <a:endParaRPr lang="en-US" dirty="0"/>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11</a:t>
            </a:fld>
            <a:endParaRPr lang="en-US"/>
          </a:p>
        </p:txBody>
      </p:sp>
    </p:spTree>
    <p:extLst>
      <p:ext uri="{BB962C8B-B14F-4D97-AF65-F5344CB8AC3E}">
        <p14:creationId xmlns:p14="http://schemas.microsoft.com/office/powerpoint/2010/main" val="2547941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 we will review the social work curriculum</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Overall, students must fulfill the UWSP General Education Requirements for the Bachelor of Science or the Bachelor of Arts and the UW-Stevens Point requirement of 120 credits for graduation.  </a:t>
            </a:r>
            <a:endParaRPr lang="en-US" sz="1200" i="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social work major itself consists of a number</a:t>
            </a:r>
            <a:r>
              <a:rPr lang="en-US" sz="1200" kern="1200" baseline="0" dirty="0">
                <a:solidFill>
                  <a:schemeClr val="tx1"/>
                </a:solidFill>
                <a:latin typeface="+mn-lt"/>
                <a:ea typeface="+mn-ea"/>
                <a:cs typeface="+mn-cs"/>
              </a:rPr>
              <a:t> of required supporting courses, specific social work courses, electives, and a capstone experience</a:t>
            </a:r>
            <a:r>
              <a:rPr lang="en-US" sz="1200" kern="1200" dirty="0">
                <a:solidFill>
                  <a:schemeClr val="tx1"/>
                </a:solidFill>
                <a:latin typeface="+mn-lt"/>
                <a:ea typeface="+mn-ea"/>
                <a:cs typeface="+mn-cs"/>
              </a:rPr>
              <a:t> for a total of 67 credits.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Regarding the supporting courses, social workers need a solid understanding of American government, behavior and mind, the structures and theories of society, human diversity, and issues of inequality. Further, they need to engage in research-informed practice as well as conduct program evaluations and other research studies as part of their practice.  The supporting courses listed here provide an essential foundation and supplement to the social work specific courses we will discuss next.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following courses serve as the core of our professional social work program</a:t>
            </a:r>
            <a:r>
              <a:rPr lang="en-US" sz="1200" kern="1200" baseline="0" dirty="0">
                <a:solidFill>
                  <a:schemeClr val="tx1"/>
                </a:solidFill>
                <a:latin typeface="+mn-lt"/>
                <a:ea typeface="+mn-ea"/>
                <a:cs typeface="+mn-cs"/>
              </a:rPr>
              <a:t>.  They are…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If you reflect on the mission of the social work program, the definition of generalist practice, and the CSWE competencies, you will see how the curriculum is linked to these statements.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AD133F-D063-41F8-BA70-26BC0F9596B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aim of any undergraduate social work program is to prepare students for generalist practice, not specialty work, it is important and useful for students to begin developing their knowledge and expertise in key areas of social work practice.  As such, students are required to take at least two social work-specific elective courses from the list on this slide.   Additional elective courses will be added as the program continues to grow. </a:t>
            </a:r>
          </a:p>
        </p:txBody>
      </p:sp>
      <p:sp>
        <p:nvSpPr>
          <p:cNvPr id="4" name="Slide Number Placeholder 3"/>
          <p:cNvSpPr>
            <a:spLocks noGrp="1"/>
          </p:cNvSpPr>
          <p:nvPr>
            <p:ph type="sldNum" sz="quarter" idx="10"/>
          </p:nvPr>
        </p:nvSpPr>
        <p:spPr/>
        <p:txBody>
          <a:bodyPr/>
          <a:lstStyle/>
          <a:p>
            <a:fld id="{34AD133F-D063-41F8-BA70-26BC0F9596BA}" type="slidenum">
              <a:rPr lang="en-US" smtClean="0"/>
              <a:pPr/>
              <a:t>14</a:t>
            </a:fld>
            <a:endParaRPr lang="en-US"/>
          </a:p>
        </p:txBody>
      </p:sp>
    </p:spTree>
    <p:extLst>
      <p:ext uri="{BB962C8B-B14F-4D97-AF65-F5344CB8AC3E}">
        <p14:creationId xmlns:p14="http://schemas.microsoft.com/office/powerpoint/2010/main" val="1859030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Finally, the “signature pedagogy” or “capstone” experience in social work education is the practicum (494 and 495), sometimes referred to as field experience or internship.  Another slide show presentation discusses the details of this component of our program.  In short, though, students are required to complete at least 400 hours of work in an approved agency over the course of one or two semesters.  Students are placed in a wide variety of practice settings including but not limited to child welfare, youth justice, family violence, criminal justice, aging, disability, medical, end-of-life care, schools, mental health, and substance abuse.   Students are required to work towards the CSWE competencies under supervision to develop their knowledge and skill as emerging social workers.  In the process, they contribute much to their host organizations and communities as a whole.  We are fortunate to have partnerships with such an array of organizations.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While students are completing their internships, they are required to also participate in the practicum seminar.  This class meets for two hours every other week and allows interns to connect with the field coordinator and one another, process and build off of their internship experiences, and further prepare for professional practice and certification. </a:t>
            </a:r>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15</a:t>
            </a:fld>
            <a:endParaRPr lang="en-US"/>
          </a:p>
        </p:txBody>
      </p:sp>
    </p:spTree>
    <p:extLst>
      <p:ext uri="{BB962C8B-B14F-4D97-AF65-F5344CB8AC3E}">
        <p14:creationId xmlns:p14="http://schemas.microsoft.com/office/powerpoint/2010/main" val="2648219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students participate in additional learning opportunities beyond their required coursework.  Doing so will make their education more meaningful, help them develop their knowledge and skills, allow them opportunities to collaborate and network, and build experience to advance their careers.  Our program is dedicated to helping students identify and gain additional experience in the ways listed on this slide.  Our student organizations also help to facilitate many of these additional learning opportunities.  </a:t>
            </a:r>
          </a:p>
        </p:txBody>
      </p:sp>
      <p:sp>
        <p:nvSpPr>
          <p:cNvPr id="4" name="Slide Number Placeholder 3"/>
          <p:cNvSpPr>
            <a:spLocks noGrp="1"/>
          </p:cNvSpPr>
          <p:nvPr>
            <p:ph type="sldNum" sz="quarter" idx="10"/>
          </p:nvPr>
        </p:nvSpPr>
        <p:spPr/>
        <p:txBody>
          <a:bodyPr/>
          <a:lstStyle/>
          <a:p>
            <a:fld id="{34AD133F-D063-41F8-BA70-26BC0F9596BA}" type="slidenum">
              <a:rPr lang="en-US" smtClean="0"/>
              <a:pPr/>
              <a:t>16</a:t>
            </a:fld>
            <a:endParaRPr lang="en-US"/>
          </a:p>
        </p:txBody>
      </p:sp>
    </p:spTree>
    <p:extLst>
      <p:ext uri="{BB962C8B-B14F-4D97-AF65-F5344CB8AC3E}">
        <p14:creationId xmlns:p14="http://schemas.microsoft.com/office/powerpoint/2010/main" val="2600340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we will discuss the admission standards and process for getting accepted into the social work program.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Students who wish to major in social work but have not yet been officially accepted into the major are titled intended majors. To declare an intended major in social work, students should visit the Department of Sociology and Social Work office to complete the form necessary to do this.  Once a student is officially accepted into the social work major, his or her status will be changed to accepted</a:t>
            </a:r>
            <a:r>
              <a:rPr lang="en-US" baseline="0" dirty="0"/>
              <a:t> </a:t>
            </a:r>
            <a:r>
              <a:rPr lang="en-US" dirty="0"/>
              <a:t>social work major by the Department of Sociology and Social Work Academic Program Associate.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Social Work Program Admissions Committee is pleased to accept applications from interested and qualified students for the social work program.  Seats in the major are limited to ensure an acceptable faculty-to-student ratio, with a commitment to providing quality classroom, advising, and internship experiences.  The Social Work Admissions Committee reserves the right to admit a limited number of students each semester.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a:t>
            </a:r>
            <a:r>
              <a:rPr lang="en-US" sz="1200" kern="1200" baseline="0" dirty="0">
                <a:solidFill>
                  <a:schemeClr val="tx1"/>
                </a:solidFill>
                <a:latin typeface="+mn-lt"/>
                <a:ea typeface="+mn-ea"/>
                <a:cs typeface="+mn-cs"/>
              </a:rPr>
              <a:t> slide depicts our admission standards. Students seeking admission must…</a:t>
            </a:r>
          </a:p>
          <a:p>
            <a:endParaRPr lang="en-US" sz="1200" kern="1200" baseline="0" dirty="0">
              <a:solidFill>
                <a:schemeClr val="tx1"/>
              </a:solidFill>
              <a:latin typeface="+mn-lt"/>
              <a:ea typeface="+mn-ea"/>
              <a:cs typeface="+mn-cs"/>
            </a:endParaRPr>
          </a:p>
          <a:p>
            <a:r>
              <a:rPr lang="en-US" sz="1200" u="sng" kern="1200" dirty="0">
                <a:solidFill>
                  <a:schemeClr val="tx1"/>
                </a:solidFill>
                <a:latin typeface="+mn-lt"/>
                <a:ea typeface="+mn-ea"/>
                <a:cs typeface="+mn-cs"/>
              </a:rPr>
              <a:t>Meeting the minimum standards does not guarantee that a student will be admitted into the major.</a:t>
            </a:r>
            <a:r>
              <a:rPr lang="en-US" sz="1200" kern="1200" dirty="0">
                <a:solidFill>
                  <a:schemeClr val="tx1"/>
                </a:solidFill>
                <a:latin typeface="+mn-lt"/>
                <a:ea typeface="+mn-ea"/>
                <a:cs typeface="+mn-cs"/>
              </a:rPr>
              <a:t> Only students who meet the admission guidelines and show strong potential to succeed in social work practice by demonstrating interest, commitment, interpersonal skills, relevant experiences and academic ability will be considered for the program.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AD133F-D063-41F8-BA70-26BC0F9596B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formal application for admission is the first step in meeting the requirements for graduation with a social work major.  The application materials needed are described in the application, which can be found on</a:t>
            </a:r>
            <a:r>
              <a:rPr lang="en-US" sz="1200" kern="1200" baseline="0" dirty="0">
                <a:solidFill>
                  <a:schemeClr val="tx1"/>
                </a:solidFill>
                <a:latin typeface="+mn-lt"/>
                <a:ea typeface="+mn-ea"/>
                <a:cs typeface="+mn-cs"/>
              </a:rPr>
              <a:t> the Department website. These materials include a UWSP Degree Progress Report (or report of courses taken if at another institution), two letters of recommendation and a narrative statement describing background, interests, motivations for social work, and experience.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Ideally, students apply for admission at the end of their sophomore year.  The Social Work Program reviews applications once per semester, with an October 10 deadline for fall and a March 1 deadline for spring.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Applications are reviewed and decisions are made by the Social Work Admissions Committee.  The Committee is comprised of the four full-time social work faculty and one additional faculty member within the Department. </a:t>
            </a:r>
          </a:p>
        </p:txBody>
      </p:sp>
      <p:sp>
        <p:nvSpPr>
          <p:cNvPr id="4" name="Slide Number Placeholder 3"/>
          <p:cNvSpPr>
            <a:spLocks noGrp="1"/>
          </p:cNvSpPr>
          <p:nvPr>
            <p:ph type="sldNum" sz="quarter" idx="10"/>
          </p:nvPr>
        </p:nvSpPr>
        <p:spPr/>
        <p:txBody>
          <a:bodyPr/>
          <a:lstStyle/>
          <a:p>
            <a:fld id="{34AD133F-D063-41F8-BA70-26BC0F9596B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 you for taking the time to learn about the Social Work Program at UWSP.  We sincerely hope</a:t>
            </a:r>
            <a:r>
              <a:rPr lang="en-US" baseline="0" dirty="0"/>
              <a:t> that this presentation has provided you with a basic understanding of our structure, faculty, mission, curriculum, and admission requirements.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more information, please visit the Department of Sociology and Social Work website where you can find a description of our program, a sample four year graduation plan, our student manual, internship resources, the application to our program and more.  Also feel free to contact me with any questions or concerns that you have.  I will be happy to talk with you. You can also visit our main office, which is located on the 4</a:t>
            </a:r>
            <a:r>
              <a:rPr lang="en-US" baseline="30000" dirty="0"/>
              <a:t>th</a:t>
            </a:r>
            <a:r>
              <a:rPr lang="en-US" baseline="0" dirty="0"/>
              <a:t> floor of the Collins Classroom Center on the UWSP Campus.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Thank you for taking the time to learn more about our program! </a:t>
            </a:r>
          </a:p>
        </p:txBody>
      </p:sp>
      <p:sp>
        <p:nvSpPr>
          <p:cNvPr id="4" name="Slide Number Placeholder 3"/>
          <p:cNvSpPr>
            <a:spLocks noGrp="1"/>
          </p:cNvSpPr>
          <p:nvPr>
            <p:ph type="sldNum" sz="quarter" idx="10"/>
          </p:nvPr>
        </p:nvSpPr>
        <p:spPr/>
        <p:txBody>
          <a:bodyPr/>
          <a:lstStyle/>
          <a:p>
            <a:fld id="{34AD133F-D063-41F8-BA70-26BC0F9596B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let’s briefly discuss the structure of the Social Work Program</a:t>
            </a:r>
            <a:r>
              <a:rPr lang="en-US" baseline="0" dirty="0"/>
              <a:t> at UWSP.</a:t>
            </a:r>
          </a:p>
          <a:p>
            <a:endParaRPr lang="en-US" dirty="0"/>
          </a:p>
          <a:p>
            <a:r>
              <a:rPr lang="en-US" dirty="0"/>
              <a:t>The Social Work Program is</a:t>
            </a:r>
            <a:r>
              <a:rPr lang="en-US" baseline="0" dirty="0"/>
              <a:t> housed in the Department of Sociology and Social Work.  Our Department offers two majors, one in social work and the other in sociology, as well as minors in sociology, criminal justice, and social science in health.   Most social work students complete a second major in sociology since the two majors are interconnected.  Though not required, many also complement their major in social work with one of our department minors or in other relevant areas such as psychology, child/youth/family studies, religious studies, political science, women/gender studies, or Spanish. </a:t>
            </a:r>
          </a:p>
          <a:p>
            <a:endParaRPr lang="en-US" baseline="0" dirty="0"/>
          </a:p>
          <a:p>
            <a:r>
              <a:rPr lang="en-US" baseline="0" dirty="0"/>
              <a:t>The Department </a:t>
            </a:r>
            <a:r>
              <a:rPr lang="en-US" b="0" baseline="0" dirty="0"/>
              <a:t>of Sociology and Social Work is part of the College of Letters and Science, the largest of the 5 colleges at UWSP, offering numerous </a:t>
            </a:r>
            <a:r>
              <a:rPr lang="en-US" b="0" dirty="0"/>
              <a:t>majors, minors, certifications, emphases, and graduate degrees within 13 departments.</a:t>
            </a:r>
            <a:r>
              <a:rPr lang="en-US" b="0" baseline="0" dirty="0"/>
              <a:t> </a:t>
            </a:r>
          </a:p>
          <a:p>
            <a:endParaRPr lang="en-US" b="0" baseline="0"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Next, I will share a brief history of social</a:t>
            </a:r>
            <a:r>
              <a:rPr lang="en-US" sz="1000" kern="1200" baseline="0" dirty="0">
                <a:solidFill>
                  <a:schemeClr val="tx1"/>
                </a:solidFill>
                <a:latin typeface="+mn-lt"/>
                <a:ea typeface="+mn-ea"/>
                <a:cs typeface="+mn-cs"/>
              </a:rPr>
              <a:t> work at UWSP.  Social work at UWSP has really come a long 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kern="1200" dirty="0">
                <a:solidFill>
                  <a:schemeClr val="tx1"/>
                </a:solidFill>
                <a:latin typeface="+mn-lt"/>
                <a:ea typeface="+mn-ea"/>
                <a:cs typeface="+mn-cs"/>
              </a:rPr>
              <a:t>For some time prior to 1992, the Department of Sociology offered a 12 credit emphasis in social work for sociology majors.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kern="1200" dirty="0">
                <a:solidFill>
                  <a:schemeClr val="tx1"/>
                </a:solidFill>
                <a:latin typeface="+mn-lt"/>
                <a:ea typeface="+mn-ea"/>
                <a:cs typeface="+mn-cs"/>
              </a:rPr>
              <a:t>Due to student interest in careers in social work, the Department of Sociology added a 31-credit minor in Native American and Rural Social Work in 1992.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kern="1200" dirty="0">
                <a:solidFill>
                  <a:schemeClr val="tx1"/>
                </a:solidFill>
                <a:latin typeface="+mn-lt"/>
                <a:ea typeface="+mn-ea"/>
                <a:cs typeface="+mn-cs"/>
              </a:rPr>
              <a:t>With Council on Social Work Education (CSWE) accredited programs becoming the standard and with the emergence of social work certification and licensure in 1994, it became clear the Department of Sociology needed to further develop and structure its social work program to best serve students.  As such, the UW System was approached, and authorized approval for the implementation of a social work major in 2008.  The Department of Sociology formally began working with CSWE in 2009 to work towards accreditation.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kern="1200" dirty="0">
                <a:solidFill>
                  <a:schemeClr val="tx1"/>
                </a:solidFill>
                <a:latin typeface="+mn-lt"/>
                <a:ea typeface="+mn-ea"/>
                <a:cs typeface="+mn-cs"/>
              </a:rPr>
              <a:t>The name of the Department of Sociology was changed to the Department of Sociology and Social Work in 2010 and the social work major was launched</a:t>
            </a:r>
            <a:r>
              <a:rPr lang="en-US" sz="1000" kern="1200" baseline="0" dirty="0">
                <a:solidFill>
                  <a:schemeClr val="tx1"/>
                </a:solidFill>
                <a:latin typeface="+mn-lt"/>
                <a:ea typeface="+mn-ea"/>
                <a:cs typeface="+mn-cs"/>
              </a:rPr>
              <a:t> and began admitting students into the major.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kern="1200" baseline="0" dirty="0">
                <a:solidFill>
                  <a:schemeClr val="tx1"/>
                </a:solidFill>
                <a:latin typeface="+mn-lt"/>
                <a:ea typeface="+mn-ea"/>
                <a:cs typeface="+mn-cs"/>
              </a:rPr>
              <a:t>After working with CSWE over a 4 year period to bring the program into compliance with its standards, initial accreditation was granted in the summer of 2014. Accreditation is a significant achievement for our program, signifying that we provide an experience in keeping with the standards of the social work profession.  Students graduating from accredited programs are more marketable for employment, can gain employment in specific areas that require a social work degree, are more easily able to get certified as social workers, and are eligible for advance standing in graduate school.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kern="1200" baseline="0" dirty="0">
                <a:solidFill>
                  <a:schemeClr val="tx1"/>
                </a:solidFill>
                <a:latin typeface="+mn-lt"/>
                <a:ea typeface="+mn-ea"/>
                <a:cs typeface="+mn-cs"/>
              </a:rPr>
              <a:t>Once granted initial accreditation, programs go through a reaffirmation process with CSWE after their 4</a:t>
            </a:r>
            <a:r>
              <a:rPr lang="en-US" sz="1000" kern="1200" baseline="30000" dirty="0">
                <a:solidFill>
                  <a:schemeClr val="tx1"/>
                </a:solidFill>
                <a:latin typeface="+mn-lt"/>
                <a:ea typeface="+mn-ea"/>
                <a:cs typeface="+mn-cs"/>
              </a:rPr>
              <a:t>th</a:t>
            </a:r>
            <a:r>
              <a:rPr lang="en-US" sz="1000" kern="1200" baseline="0" dirty="0">
                <a:solidFill>
                  <a:schemeClr val="tx1"/>
                </a:solidFill>
                <a:latin typeface="+mn-lt"/>
                <a:ea typeface="+mn-ea"/>
                <a:cs typeface="+mn-cs"/>
              </a:rPr>
              <a:t> year as an accredited program and then every 7 years thereafter. </a:t>
            </a:r>
            <a:endParaRPr lang="en-US" sz="10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AD133F-D063-41F8-BA70-26BC0F9596B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Next, let’s discuss</a:t>
            </a:r>
            <a:r>
              <a:rPr lang="en-US" sz="1200" baseline="0" dirty="0"/>
              <a:t> the faculty involved with the Social Work Program.   While there are four full-time social work specific faculty, the program utilizes sociology faculty and professional social workers from the local community who teach on a part-time basis.  This array of faculty allows us to offer a well-rounded, rich curriculum.  We will take a moment to profile our full-time social work specific faculty since these are the faculty members that social work students will interact with most. </a:t>
            </a:r>
          </a:p>
          <a:p>
            <a:endParaRPr lang="en-US" sz="1200" baseline="0"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4</a:t>
            </a:fld>
            <a:endParaRPr lang="en-US"/>
          </a:p>
        </p:txBody>
      </p:sp>
    </p:spTree>
    <p:extLst>
      <p:ext uri="{BB962C8B-B14F-4D97-AF65-F5344CB8AC3E}">
        <p14:creationId xmlns:p14="http://schemas.microsoft.com/office/powerpoint/2010/main" val="3855794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aseline="0" dirty="0"/>
              <a:t>First, our most recently hired professor, Kate Kipp.  Professor Kipp started as a full-time faculty member in January of 2019.  Prior to that, she was a part-time instructor for the program for a number of semesters while working full-time as a social worker in the community.  Her practice experience includes coordinating a victim-witness program, directing a justice program for adult offenders involved in the criminal justice system, and working as a child protective services worker.  Professor Kipp teaches Introduction to Social Work, Social Work Methods: Groups &amp; Families, Social work Methods:  Community Organization and Social Service Administration, and Substance Use Disorders: Assessment and Intervention.  Professor Kipp earned her master’s degree in social work from UW-Madison.  She is a certified advance practice social worker and a credentialed substance abuse counselor. </a:t>
            </a:r>
          </a:p>
          <a:p>
            <a:endParaRPr lang="en-US" sz="1000" baseline="0" dirty="0"/>
          </a:p>
          <a:p>
            <a:endParaRPr lang="en-US" sz="1000" dirty="0"/>
          </a:p>
          <a:p>
            <a:endParaRPr lang="en-US" sz="1000" baseline="0"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Next, Professor Jess Bowers.  Professor Bowers started as a faculty member in the summer of 2014.  She coordinates the social work field education (internship) program and primarily teaches our social welfare policy course and a course on social work ethics and professionalism.  Professor Bowers has practice and research experience in the field of child welfare, and she also has expertise in school social work.  She earned her master’s in social work through the University of Wisconsin—Oshkosh, and she is a certified advance practice social worker.</a:t>
            </a:r>
            <a:endParaRPr lang="en-US" sz="1200" dirty="0"/>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6</a:t>
            </a:fld>
            <a:endParaRPr lang="en-US"/>
          </a:p>
        </p:txBody>
      </p:sp>
    </p:spTree>
    <p:extLst>
      <p:ext uri="{BB962C8B-B14F-4D97-AF65-F5344CB8AC3E}">
        <p14:creationId xmlns:p14="http://schemas.microsoft.com/office/powerpoint/2010/main" val="165900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Next is myself.  I have been a faculty member in the Department since 2001.  I have taught a variety of courses during my time at UWSP, but I most regularly teach Introduction to SW, Social work methods: Casework, and a specialty course on death and dying.  Prior to being hired at UWSP, I was a hospice social worker, and since coming to UWSP,  my research has focused on various aspects of end of life care.   I earned my masters in social work at UW-Madison and my Ph.D. in social work through UT, Austin.  I am also a certified advance practice social worker.</a:t>
            </a:r>
            <a:endParaRPr lang="en-US" sz="1200" dirty="0"/>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7</a:t>
            </a:fld>
            <a:endParaRPr lang="en-US"/>
          </a:p>
        </p:txBody>
      </p:sp>
    </p:spTree>
    <p:extLst>
      <p:ext uri="{BB962C8B-B14F-4D97-AF65-F5344CB8AC3E}">
        <p14:creationId xmlns:p14="http://schemas.microsoft.com/office/powerpoint/2010/main" val="2410615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Finally, our most senior faculty member, who has been in the Department since 1990.  </a:t>
            </a:r>
            <a:r>
              <a:rPr lang="en-US" sz="1200" kern="1200" dirty="0">
                <a:solidFill>
                  <a:schemeClr val="tx1"/>
                </a:solidFill>
                <a:latin typeface="+mn-lt"/>
                <a:ea typeface="+mn-ea"/>
                <a:cs typeface="+mn-cs"/>
              </a:rPr>
              <a:t>Professor Smart, a member of the Bad River Band of Chippewa, is the first Native American faculty person to be tenured at UWSP.  He has strong connections to the tribes in Wisconsin through his roles as a social worker, researcher, educator, consultant, and advocate. He has received</a:t>
            </a:r>
            <a:r>
              <a:rPr lang="en-US" sz="1200" kern="1200" baseline="0" dirty="0">
                <a:solidFill>
                  <a:schemeClr val="tx1"/>
                </a:solidFill>
                <a:latin typeface="+mn-lt"/>
                <a:ea typeface="+mn-ea"/>
                <a:cs typeface="+mn-cs"/>
              </a:rPr>
              <a:t> training in clinical social work and family therapy.  He is a tribal judge and has experience in Indian child welfare.  Professor Smart</a:t>
            </a:r>
            <a:r>
              <a:rPr lang="en-US" sz="1200" dirty="0"/>
              <a:t> has</a:t>
            </a:r>
            <a:r>
              <a:rPr lang="en-US" sz="1200" baseline="0" dirty="0"/>
              <a:t> taught a variety of courses during his time at UWSP, but currently focuses on child welfare, social services in Native American Communities, social work with culturally diverse groups, and human behavior and the social environment. Professor Smart earned his masters in social work at the University of Minnesota—Duluth. </a:t>
            </a:r>
          </a:p>
          <a:p>
            <a:endParaRPr lang="en-US" dirty="0"/>
          </a:p>
        </p:txBody>
      </p:sp>
      <p:sp>
        <p:nvSpPr>
          <p:cNvPr id="4" name="Slide Number Placeholder 3"/>
          <p:cNvSpPr>
            <a:spLocks noGrp="1"/>
          </p:cNvSpPr>
          <p:nvPr>
            <p:ph type="sldNum" sz="quarter" idx="10"/>
          </p:nvPr>
        </p:nvSpPr>
        <p:spPr/>
        <p:txBody>
          <a:bodyPr/>
          <a:lstStyle/>
          <a:p>
            <a:fld id="{34AD133F-D063-41F8-BA70-26BC0F9596BA}" type="slidenum">
              <a:rPr lang="en-US" smtClean="0"/>
              <a:pPr/>
              <a:t>8</a:t>
            </a:fld>
            <a:endParaRPr lang="en-US"/>
          </a:p>
        </p:txBody>
      </p:sp>
    </p:spTree>
    <p:extLst>
      <p:ext uri="{BB962C8B-B14F-4D97-AF65-F5344CB8AC3E}">
        <p14:creationId xmlns:p14="http://schemas.microsoft.com/office/powerpoint/2010/main" val="54535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u="none" kern="1200" dirty="0">
                <a:solidFill>
                  <a:schemeClr val="tx1"/>
                </a:solidFill>
                <a:latin typeface="+mn-lt"/>
                <a:ea typeface="+mn-ea"/>
                <a:cs typeface="+mn-cs"/>
              </a:rPr>
              <a:t>Now</a:t>
            </a:r>
            <a:r>
              <a:rPr lang="en-US" sz="1200" b="0" u="none" kern="1200" baseline="0" dirty="0">
                <a:solidFill>
                  <a:schemeClr val="tx1"/>
                </a:solidFill>
                <a:latin typeface="+mn-lt"/>
                <a:ea typeface="+mn-ea"/>
                <a:cs typeface="+mn-cs"/>
              </a:rPr>
              <a:t> let’s talk a bit about our mission.  The mission of the social work program at UWSP is to…</a:t>
            </a:r>
          </a:p>
          <a:p>
            <a:endParaRPr lang="en-US" sz="1200" b="0" u="none" kern="1200" baseline="0" dirty="0">
              <a:solidFill>
                <a:schemeClr val="tx1"/>
              </a:solidFill>
              <a:latin typeface="+mn-lt"/>
              <a:ea typeface="+mn-ea"/>
              <a:cs typeface="+mn-cs"/>
            </a:endParaRPr>
          </a:p>
          <a:p>
            <a:r>
              <a:rPr lang="en-US" sz="1200" b="0" u="none" kern="1200" baseline="0" dirty="0">
                <a:solidFill>
                  <a:schemeClr val="tx1"/>
                </a:solidFill>
                <a:latin typeface="+mn-lt"/>
                <a:ea typeface="+mn-ea"/>
                <a:cs typeface="+mn-cs"/>
              </a:rPr>
              <a:t>In working towards this mission, we also seek to help students uphold the core values of the social work profession, which include service, social justice, the dignity and worth of the person, the importance of human relationships, and competence.  </a:t>
            </a:r>
          </a:p>
          <a:p>
            <a:endParaRPr lang="en-US" sz="1200" b="0" u="non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AD133F-D063-41F8-BA70-26BC0F9596B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E259D6-22C9-4229-B460-A6029F48A347}"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950404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259D6-22C9-4229-B460-A6029F48A347}"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145520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259D6-22C9-4229-B460-A6029F48A347}"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238264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259D6-22C9-4229-B460-A6029F48A347}"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198308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259D6-22C9-4229-B460-A6029F48A347}"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272962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E259D6-22C9-4229-B460-A6029F48A347}"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1770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E259D6-22C9-4229-B460-A6029F48A347}" type="datetimeFigureOut">
              <a:rPr lang="en-US" smtClean="0"/>
              <a:pPr/>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11569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E259D6-22C9-4229-B460-A6029F48A347}" type="datetimeFigureOut">
              <a:rPr lang="en-US" smtClean="0"/>
              <a:pPr/>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258278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259D6-22C9-4229-B460-A6029F48A347}" type="datetimeFigureOut">
              <a:rPr lang="en-US" smtClean="0"/>
              <a:pPr/>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146184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E259D6-22C9-4229-B460-A6029F48A347}"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180957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E259D6-22C9-4229-B460-A6029F48A347}"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E71D8-E9BD-4F46-A98F-02ED0973C7FA}" type="slidenum">
              <a:rPr lang="en-US" smtClean="0"/>
              <a:pPr/>
              <a:t>‹#›</a:t>
            </a:fld>
            <a:endParaRPr lang="en-US"/>
          </a:p>
        </p:txBody>
      </p:sp>
    </p:spTree>
    <p:extLst>
      <p:ext uri="{BB962C8B-B14F-4D97-AF65-F5344CB8AC3E}">
        <p14:creationId xmlns:p14="http://schemas.microsoft.com/office/powerpoint/2010/main" val="49015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259D6-22C9-4229-B460-A6029F48A347}" type="datetimeFigureOut">
              <a:rPr lang="en-US" smtClean="0"/>
              <a:pPr/>
              <a:t>1/29/2019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E71D8-E9BD-4F46-A98F-02ED0973C7FA}" type="slidenum">
              <a:rPr lang="en-US" smtClean="0"/>
              <a:pPr/>
              <a:t>‹#›</a:t>
            </a:fld>
            <a:endParaRPr lang="en-US"/>
          </a:p>
        </p:txBody>
      </p:sp>
    </p:spTree>
    <p:extLst>
      <p:ext uri="{BB962C8B-B14F-4D97-AF65-F5344CB8AC3E}">
        <p14:creationId xmlns:p14="http://schemas.microsoft.com/office/powerpoint/2010/main" val="16454845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19.m4a"/><Relationship Id="rId7" Type="http://schemas.openxmlformats.org/officeDocument/2006/relationships/image" Target="../media/image2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5.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9.m4a"/><Relationship Id="rId9" Type="http://schemas.openxmlformats.org/officeDocument/2006/relationships/image" Target="../media/image23.jp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mscd.edu/socialwork/assets/images/socialworkhands.JPG" TargetMode="External"/><Relationship Id="rId5" Type="http://schemas.openxmlformats.org/officeDocument/2006/relationships/hyperlink" Target="http://www.uwsp.edu/sociology/"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audio" Target="../media/media6.m4a"/><Relationship Id="rId3" Type="http://schemas.microsoft.com/office/2007/relationships/media" Target="../media/media4.m4a"/><Relationship Id="rId7" Type="http://schemas.microsoft.com/office/2007/relationships/media" Target="../media/media6.m4a"/><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6.jpeg"/><Relationship Id="rId5" Type="http://schemas.microsoft.com/office/2007/relationships/media" Target="../media/media5.m4a"/><Relationship Id="rId10" Type="http://schemas.openxmlformats.org/officeDocument/2006/relationships/notesSlide" Target="../notesSlides/notesSlide3.xml"/><Relationship Id="rId4" Type="http://schemas.openxmlformats.org/officeDocument/2006/relationships/audio" Target="../media/media4.m4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hyperlink" Target="mailto:kkipp@uwsp.edu"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hyperlink" Target="mailto:jbowers@uwsp.edu"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hyperlink" Target="mailto:azlimen@uwsp.edu"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hyperlink" Target="mailto:ssmart@uwsp.edu"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eg"/><Relationship Id="rId5" Type="http://schemas.openxmlformats.org/officeDocument/2006/relationships/hyperlink" Target="http://dsa.csupomona.edu/nasc/images/Native_Clip_Art_4_049.jp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64"/>
            <a:ext cx="8229600" cy="1381036"/>
          </a:xfrm>
        </p:spPr>
        <p:txBody>
          <a:bodyPr>
            <a:normAutofit fontScale="90000"/>
          </a:bodyPr>
          <a:lstStyle/>
          <a:p>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r>
              <a:rPr lang="en-US" sz="3100" b="1" dirty="0"/>
              <a:t>Social Work Program</a:t>
            </a:r>
            <a:br>
              <a:rPr lang="en-US" sz="2700" b="1" dirty="0"/>
            </a:br>
            <a:r>
              <a:rPr lang="en-US" sz="2700" b="1" dirty="0"/>
              <a:t>Department of Sociology and Social Work</a:t>
            </a:r>
            <a:br>
              <a:rPr lang="en-US" sz="2700" b="1" dirty="0"/>
            </a:br>
            <a:r>
              <a:rPr lang="en-US" sz="2700" b="1" dirty="0"/>
              <a:t>University of Wisconsin—Stevens Point (UWSP)</a:t>
            </a:r>
            <a:br>
              <a:rPr lang="en-US" sz="2700" b="1" dirty="0"/>
            </a:br>
            <a:br>
              <a:rPr lang="en-US" sz="2700" b="1" dirty="0"/>
            </a:br>
            <a:r>
              <a:rPr lang="en-US" sz="2200" b="1" i="1" dirty="0"/>
              <a:t>Narrated by:  </a:t>
            </a:r>
            <a:r>
              <a:rPr lang="en-US" sz="2200" i="1" dirty="0"/>
              <a:t>Amy Zlimen Ticho, UWSP Social Work Program Director</a:t>
            </a:r>
            <a:br>
              <a:rPr lang="en-US" sz="2800" i="1" dirty="0"/>
            </a:br>
            <a:br>
              <a:rPr lang="en-US" sz="2700" i="1" dirty="0"/>
            </a:br>
            <a:br>
              <a:rPr lang="en-US" i="1" dirty="0"/>
            </a:br>
            <a:br>
              <a:rPr lang="en-US" i="1" dirty="0"/>
            </a:br>
            <a:br>
              <a:rPr lang="en-US" dirty="0"/>
            </a:br>
            <a:endParaRPr lang="en-US" i="1" dirty="0"/>
          </a:p>
        </p:txBody>
      </p:sp>
      <p:sp>
        <p:nvSpPr>
          <p:cNvPr id="3" name="Subtitle 2"/>
          <p:cNvSpPr>
            <a:spLocks noGrp="1"/>
          </p:cNvSpPr>
          <p:nvPr>
            <p:ph sz="half" idx="1"/>
          </p:nvPr>
        </p:nvSpPr>
        <p:spPr>
          <a:xfrm>
            <a:off x="280653" y="1603420"/>
            <a:ext cx="4038600" cy="5254580"/>
          </a:xfrm>
        </p:spPr>
        <p:txBody>
          <a:bodyPr>
            <a:normAutofit fontScale="32500" lnSpcReduction="20000"/>
          </a:bodyPr>
          <a:lstStyle/>
          <a:p>
            <a:endParaRPr lang="en-US" dirty="0"/>
          </a:p>
          <a:p>
            <a:pPr marL="0" indent="0">
              <a:buNone/>
            </a:pPr>
            <a:endParaRPr lang="en-US" sz="2600" b="1" dirty="0"/>
          </a:p>
          <a:p>
            <a:endParaRPr lang="en-US" sz="2600" i="1" dirty="0"/>
          </a:p>
          <a:p>
            <a:endParaRPr lang="en-US" sz="2600" i="1" dirty="0"/>
          </a:p>
          <a:p>
            <a:endParaRPr lang="en-US" sz="2600" i="1" dirty="0"/>
          </a:p>
          <a:p>
            <a:endParaRPr lang="en-US" sz="2600" i="1" dirty="0"/>
          </a:p>
          <a:p>
            <a:endParaRPr lang="en-US" sz="2600" i="1" dirty="0"/>
          </a:p>
          <a:p>
            <a:pPr marL="0" indent="0">
              <a:buNone/>
            </a:pPr>
            <a:endParaRPr lang="en-US" sz="2600" i="1" dirty="0"/>
          </a:p>
          <a:p>
            <a:pPr marL="0" indent="0">
              <a:buNone/>
            </a:pPr>
            <a:endParaRPr lang="en-US" sz="7200" b="1" i="1" dirty="0"/>
          </a:p>
          <a:p>
            <a:pPr marL="0" indent="0">
              <a:buNone/>
            </a:pPr>
            <a:endParaRPr lang="en-US" sz="7200" b="1" i="1" dirty="0"/>
          </a:p>
          <a:p>
            <a:pPr marL="0" indent="0">
              <a:buNone/>
            </a:pPr>
            <a:endParaRPr lang="en-US" sz="7200" b="1" i="1" dirty="0"/>
          </a:p>
          <a:p>
            <a:pPr marL="0" indent="0">
              <a:buNone/>
            </a:pPr>
            <a:endParaRPr lang="en-US" sz="7200" b="1" i="1" dirty="0"/>
          </a:p>
          <a:p>
            <a:pPr marL="0" indent="0">
              <a:buNone/>
            </a:pPr>
            <a:endParaRPr lang="en-US" sz="6200" b="1" i="1" dirty="0"/>
          </a:p>
          <a:p>
            <a:pPr marL="0" indent="0">
              <a:buNone/>
            </a:pPr>
            <a:endParaRPr lang="en-US" sz="6200" i="1" dirty="0"/>
          </a:p>
          <a:p>
            <a:pPr marL="0" indent="0">
              <a:buNone/>
            </a:pPr>
            <a:endParaRPr lang="en-US" sz="6200" b="1" i="1" dirty="0"/>
          </a:p>
          <a:p>
            <a:pPr marL="0" indent="0">
              <a:buNone/>
            </a:pPr>
            <a:endParaRPr lang="en-US" sz="6200" b="1" i="1" dirty="0"/>
          </a:p>
          <a:p>
            <a:pPr marL="0" indent="0">
              <a:buNone/>
            </a:pPr>
            <a:r>
              <a:rPr lang="en-US" sz="6200" b="1" i="1" dirty="0"/>
              <a:t>Photos:   </a:t>
            </a:r>
            <a:r>
              <a:rPr lang="en-US" sz="6200" i="1" dirty="0"/>
              <a:t>Students and faculty participating in the National Association of Social Workers (NASW) WI Social Work Advocacy Day at the state capitol.   </a:t>
            </a:r>
          </a:p>
          <a:p>
            <a:endParaRPr lang="en-US" sz="3800" dirty="0"/>
          </a:p>
        </p:txBody>
      </p:sp>
      <p:pic>
        <p:nvPicPr>
          <p:cNvPr id="6" name="Content Placeholder 5">
            <a:extLst>
              <a:ext uri="{FF2B5EF4-FFF2-40B4-BE49-F238E27FC236}">
                <a16:creationId xmlns:a16="http://schemas.microsoft.com/office/drawing/2014/main" id="{25283C96-0BC7-4692-9522-B6AE5EC078E0}"/>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410200" y="2340713"/>
            <a:ext cx="3028950" cy="4038600"/>
          </a:xfrm>
        </p:spPr>
      </p:pic>
      <p:pic>
        <p:nvPicPr>
          <p:cNvPr id="8" name="Picture 7">
            <a:extLst>
              <a:ext uri="{FF2B5EF4-FFF2-40B4-BE49-F238E27FC236}">
                <a16:creationId xmlns:a16="http://schemas.microsoft.com/office/drawing/2014/main" id="{AF1C43DA-6599-4438-91B3-6D511025F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2328907"/>
            <a:ext cx="4572000" cy="2571750"/>
          </a:xfrm>
          <a:prstGeom prst="rect">
            <a:avLst/>
          </a:prstGeom>
        </p:spPr>
      </p:pic>
      <p:pic>
        <p:nvPicPr>
          <p:cNvPr id="4" name="Recorded Sound">
            <a:hlinkClick r:id="" action="ppaction://media"/>
            <a:extLst>
              <a:ext uri="{FF2B5EF4-FFF2-40B4-BE49-F238E27FC236}">
                <a16:creationId xmlns:a16="http://schemas.microsoft.com/office/drawing/2014/main" id="{554514F3-020A-4587-BD1A-13CD9CD24B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Mission/Focus</a:t>
            </a:r>
            <a:br>
              <a:rPr lang="en-US" dirty="0"/>
            </a:br>
            <a:endParaRPr lang="en-US" sz="3200" dirty="0"/>
          </a:p>
        </p:txBody>
      </p:sp>
      <p:sp>
        <p:nvSpPr>
          <p:cNvPr id="3" name="Content Placeholder 2"/>
          <p:cNvSpPr>
            <a:spLocks noGrp="1"/>
          </p:cNvSpPr>
          <p:nvPr>
            <p:ph idx="1"/>
          </p:nvPr>
        </p:nvSpPr>
        <p:spPr>
          <a:xfrm>
            <a:off x="445394" y="1672106"/>
            <a:ext cx="8229600" cy="4906963"/>
          </a:xfrm>
        </p:spPr>
        <p:txBody>
          <a:bodyPr>
            <a:normAutofit fontScale="70000" lnSpcReduction="20000"/>
          </a:bodyPr>
          <a:lstStyle/>
          <a:p>
            <a:pPr>
              <a:buNone/>
            </a:pPr>
            <a:r>
              <a:rPr lang="en-US" sz="4000" b="1" dirty="0"/>
              <a:t>Generalist Practice is discussed by CSWE as follows:</a:t>
            </a:r>
          </a:p>
          <a:p>
            <a:pPr>
              <a:buNone/>
            </a:pPr>
            <a:endParaRPr lang="en-US" i="1" dirty="0"/>
          </a:p>
          <a:p>
            <a:pPr>
              <a:buNone/>
            </a:pPr>
            <a:r>
              <a:rPr lang="en-US" i="1" dirty="0"/>
              <a:t>	</a:t>
            </a:r>
            <a:r>
              <a:rPr lang="en-US" sz="3400" i="1" dirty="0"/>
              <a:t>“Generalist practice is grounded in the liberal arts and the person and environment construct. To promote human and social well-being generalist practitioners use a range of prevention and intervention methods in their practice with individuals, families, groups, organizations, and communities. The generalist practitioner identifies with the social work profession and applies ethical principles and critical thinking in practice. Generalist practitioners incorporate diversity in their practice and advocate for human rights and social and economic justice. They recognize, support, and build on the strengths and resiliency of all human beings. They engage in research-informed practice and are proactive in responding to the impact of context on professional practice.”</a:t>
            </a:r>
          </a:p>
        </p:txBody>
      </p:sp>
      <p:pic>
        <p:nvPicPr>
          <p:cNvPr id="5" name="Picture 4">
            <a:extLst>
              <a:ext uri="{FF2B5EF4-FFF2-40B4-BE49-F238E27FC236}">
                <a16:creationId xmlns:a16="http://schemas.microsoft.com/office/drawing/2014/main" id="{AD7C8344-59BE-4B2B-A687-C1DEBDE84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29" y="157956"/>
            <a:ext cx="2446866" cy="1376363"/>
          </a:xfrm>
          <a:prstGeom prst="rect">
            <a:avLst/>
          </a:prstGeom>
        </p:spPr>
      </p:pic>
      <p:pic>
        <p:nvPicPr>
          <p:cNvPr id="4" name="Recorded Sound">
            <a:hlinkClick r:id="" action="ppaction://media"/>
            <a:extLst>
              <a:ext uri="{FF2B5EF4-FFF2-40B4-BE49-F238E27FC236}">
                <a16:creationId xmlns:a16="http://schemas.microsoft.com/office/drawing/2014/main" id="{ED584E69-1A73-4591-8398-795043A26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D922-C13E-43B5-9B38-5E664616FAC4}"/>
              </a:ext>
            </a:extLst>
          </p:cNvPr>
          <p:cNvSpPr>
            <a:spLocks noGrp="1"/>
          </p:cNvSpPr>
          <p:nvPr>
            <p:ph type="title"/>
          </p:nvPr>
        </p:nvSpPr>
        <p:spPr>
          <a:xfrm>
            <a:off x="457200" y="274638"/>
            <a:ext cx="8229600" cy="868362"/>
          </a:xfrm>
        </p:spPr>
        <p:txBody>
          <a:bodyPr/>
          <a:lstStyle/>
          <a:p>
            <a:r>
              <a:rPr lang="en-US" dirty="0"/>
              <a:t>Mission/Focus</a:t>
            </a:r>
          </a:p>
        </p:txBody>
      </p:sp>
      <p:sp>
        <p:nvSpPr>
          <p:cNvPr id="3" name="Content Placeholder 2">
            <a:extLst>
              <a:ext uri="{FF2B5EF4-FFF2-40B4-BE49-F238E27FC236}">
                <a16:creationId xmlns:a16="http://schemas.microsoft.com/office/drawing/2014/main" id="{854F135B-B880-4CD8-B05C-7670D4D30A22}"/>
              </a:ext>
            </a:extLst>
          </p:cNvPr>
          <p:cNvSpPr>
            <a:spLocks noGrp="1"/>
          </p:cNvSpPr>
          <p:nvPr>
            <p:ph idx="1"/>
          </p:nvPr>
        </p:nvSpPr>
        <p:spPr>
          <a:xfrm>
            <a:off x="228600" y="1143000"/>
            <a:ext cx="8686800" cy="5165724"/>
          </a:xfrm>
        </p:spPr>
        <p:txBody>
          <a:bodyPr>
            <a:noAutofit/>
          </a:bodyPr>
          <a:lstStyle/>
          <a:p>
            <a:pPr marL="0" indent="0">
              <a:buNone/>
            </a:pPr>
            <a:r>
              <a:rPr lang="en-US" sz="2800" b="1" dirty="0"/>
              <a:t>The program strives to help students develop competency in the following areas:</a:t>
            </a:r>
          </a:p>
          <a:p>
            <a:r>
              <a:rPr lang="en-US" sz="2200" dirty="0"/>
              <a:t>Demonstrate Ethical and Professional Behavior</a:t>
            </a:r>
          </a:p>
          <a:p>
            <a:r>
              <a:rPr lang="en-US" sz="2200" dirty="0"/>
              <a:t>Engage Diversity and Difference in Practice</a:t>
            </a:r>
          </a:p>
          <a:p>
            <a:r>
              <a:rPr lang="en-US" sz="2200" dirty="0"/>
              <a:t>Advance Human Rights and Social, Economic, and Environmental Justice</a:t>
            </a:r>
          </a:p>
          <a:p>
            <a:r>
              <a:rPr lang="en-US" sz="2200" dirty="0"/>
              <a:t>Engage in Practice-Informed Research and Research-Informed Practice</a:t>
            </a:r>
          </a:p>
          <a:p>
            <a:r>
              <a:rPr lang="en-US" sz="2200" dirty="0"/>
              <a:t>Engage in Policy Practice</a:t>
            </a:r>
          </a:p>
          <a:p>
            <a:r>
              <a:rPr lang="en-US" sz="2200" dirty="0"/>
              <a:t>Engage with Individuals, Families, Groups, Organizations, Communities</a:t>
            </a:r>
          </a:p>
          <a:p>
            <a:r>
              <a:rPr lang="en-US" sz="2200" dirty="0"/>
              <a:t>Assess Individuals, Families, Groups, Organizations, Communities</a:t>
            </a:r>
          </a:p>
          <a:p>
            <a:r>
              <a:rPr lang="en-US" sz="2200" dirty="0"/>
              <a:t>Intervene with Individuals, Families, Groups, Organizations, Communities</a:t>
            </a:r>
          </a:p>
          <a:p>
            <a:r>
              <a:rPr lang="en-US" sz="2200" dirty="0"/>
              <a:t>Evaluate Practice with Individuals, Families, Groups, Organizations, Communities</a:t>
            </a:r>
          </a:p>
        </p:txBody>
      </p:sp>
      <p:pic>
        <p:nvPicPr>
          <p:cNvPr id="5" name="Picture 4">
            <a:extLst>
              <a:ext uri="{FF2B5EF4-FFF2-40B4-BE49-F238E27FC236}">
                <a16:creationId xmlns:a16="http://schemas.microsoft.com/office/drawing/2014/main" id="{BD1B5A12-0512-4BC2-8525-510E4C039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1528" y="1676400"/>
            <a:ext cx="2396345" cy="1079679"/>
          </a:xfrm>
          <a:prstGeom prst="rect">
            <a:avLst/>
          </a:prstGeom>
        </p:spPr>
      </p:pic>
      <p:pic>
        <p:nvPicPr>
          <p:cNvPr id="4" name="Recorded Sound">
            <a:hlinkClick r:id="" action="ppaction://media"/>
            <a:extLst>
              <a:ext uri="{FF2B5EF4-FFF2-40B4-BE49-F238E27FC236}">
                <a16:creationId xmlns:a16="http://schemas.microsoft.com/office/drawing/2014/main" id="{1C9C47F4-4725-47B6-AEE7-DFAA4A7576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768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a:t>Social Work Curriculum</a:t>
            </a:r>
            <a:br>
              <a:rPr lang="en-US" dirty="0"/>
            </a:br>
            <a:r>
              <a:rPr lang="en-US" sz="3600" i="1" dirty="0"/>
              <a:t>BA or BS in Social Work </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b="1" dirty="0"/>
              <a:t>Supporting courses</a:t>
            </a:r>
            <a:endParaRPr lang="en-US" dirty="0"/>
          </a:p>
          <a:p>
            <a:pPr lvl="1">
              <a:buFont typeface="Wingdings" panose="05000000000000000000" pitchFamily="2" charset="2"/>
              <a:buChar char="Ø"/>
            </a:pPr>
            <a:r>
              <a:rPr lang="en-US" dirty="0"/>
              <a:t>Political Science 101 (American Politics)</a:t>
            </a:r>
          </a:p>
          <a:p>
            <a:pPr lvl="1">
              <a:buFont typeface="Wingdings" panose="05000000000000000000" pitchFamily="2" charset="2"/>
              <a:buChar char="Ø"/>
            </a:pPr>
            <a:r>
              <a:rPr lang="en-US" dirty="0"/>
              <a:t>Psychology 110 (Introduction to Psychology)</a:t>
            </a:r>
          </a:p>
          <a:p>
            <a:pPr lvl="1">
              <a:buFont typeface="Wingdings" panose="05000000000000000000" pitchFamily="2" charset="2"/>
              <a:buChar char="Ø"/>
            </a:pPr>
            <a:r>
              <a:rPr lang="en-US" dirty="0"/>
              <a:t>Sociology 101 (Introduction to Sociology)</a:t>
            </a:r>
          </a:p>
          <a:p>
            <a:pPr lvl="1">
              <a:buFont typeface="Wingdings" panose="05000000000000000000" pitchFamily="2" charset="2"/>
              <a:buChar char="Ø"/>
            </a:pPr>
            <a:r>
              <a:rPr lang="en-US" dirty="0"/>
              <a:t>Sociology 270 (Race and Ethnicity) OR       Sociology 327 (Social Inequality)</a:t>
            </a:r>
          </a:p>
          <a:p>
            <a:pPr lvl="1">
              <a:buFont typeface="Wingdings" panose="05000000000000000000" pitchFamily="2" charset="2"/>
              <a:buChar char="Ø"/>
            </a:pPr>
            <a:r>
              <a:rPr lang="en-US" dirty="0"/>
              <a:t>Sociology 350 (Sociological Theory)</a:t>
            </a:r>
          </a:p>
          <a:p>
            <a:pPr lvl="1">
              <a:buFont typeface="Wingdings" panose="05000000000000000000" pitchFamily="2" charset="2"/>
              <a:buChar char="Ø"/>
            </a:pPr>
            <a:r>
              <a:rPr lang="en-US" dirty="0"/>
              <a:t>Sociology 351 (Social Statistics)</a:t>
            </a:r>
          </a:p>
          <a:p>
            <a:pPr lvl="1">
              <a:buFont typeface="Wingdings" panose="05000000000000000000" pitchFamily="2" charset="2"/>
              <a:buChar char="Ø"/>
            </a:pPr>
            <a:r>
              <a:rPr lang="en-US" dirty="0"/>
              <a:t>Sociology 352 (Research Methods)</a:t>
            </a:r>
          </a:p>
          <a:p>
            <a:pPr>
              <a:buNone/>
            </a:pPr>
            <a:endParaRPr lang="en-US" dirty="0"/>
          </a:p>
          <a:p>
            <a:pPr>
              <a:buNone/>
            </a:pPr>
            <a:endParaRPr lang="en-US" dirty="0"/>
          </a:p>
        </p:txBody>
      </p:sp>
      <p:pic>
        <p:nvPicPr>
          <p:cNvPr id="12" name="Picture 11">
            <a:extLst>
              <a:ext uri="{FF2B5EF4-FFF2-40B4-BE49-F238E27FC236}">
                <a16:creationId xmlns:a16="http://schemas.microsoft.com/office/drawing/2014/main" id="{06215C1F-F60A-4A04-8E88-261440B2E9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4572000"/>
            <a:ext cx="1903820" cy="2148847"/>
          </a:xfrm>
          <a:prstGeom prst="rect">
            <a:avLst/>
          </a:prstGeom>
        </p:spPr>
      </p:pic>
      <p:pic>
        <p:nvPicPr>
          <p:cNvPr id="4" name="Recorded Sound">
            <a:hlinkClick r:id="" action="ppaction://media"/>
            <a:extLst>
              <a:ext uri="{FF2B5EF4-FFF2-40B4-BE49-F238E27FC236}">
                <a16:creationId xmlns:a16="http://schemas.microsoft.com/office/drawing/2014/main" id="{251B1BB0-CC38-4CAA-857C-FA90795F4E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rmAutofit fontScale="90000"/>
          </a:bodyPr>
          <a:lstStyle/>
          <a:p>
            <a:r>
              <a:rPr lang="en-US" dirty="0"/>
              <a:t>Social Work Curriculum</a:t>
            </a:r>
            <a:br>
              <a:rPr lang="en-US" dirty="0"/>
            </a:br>
            <a:r>
              <a:rPr lang="en-US" sz="3600" i="1" dirty="0"/>
              <a:t>BA or BS in Social Work</a:t>
            </a:r>
            <a:endParaRPr lang="en-US" sz="3600" dirty="0"/>
          </a:p>
        </p:txBody>
      </p:sp>
      <p:sp>
        <p:nvSpPr>
          <p:cNvPr id="3" name="Content Placeholder 2"/>
          <p:cNvSpPr>
            <a:spLocks noGrp="1"/>
          </p:cNvSpPr>
          <p:nvPr>
            <p:ph idx="1"/>
          </p:nvPr>
        </p:nvSpPr>
        <p:spPr>
          <a:xfrm>
            <a:off x="304800" y="1299693"/>
            <a:ext cx="8305800" cy="5410200"/>
          </a:xfrm>
        </p:spPr>
        <p:txBody>
          <a:bodyPr>
            <a:normAutofit fontScale="62500" lnSpcReduction="20000"/>
          </a:bodyPr>
          <a:lstStyle/>
          <a:p>
            <a:r>
              <a:rPr lang="en-US" sz="4500" b="1" dirty="0"/>
              <a:t>Core courses</a:t>
            </a:r>
          </a:p>
          <a:p>
            <a:pPr lvl="1">
              <a:buFont typeface="Wingdings" panose="05000000000000000000" pitchFamily="2" charset="2"/>
              <a:buChar char="Ø"/>
            </a:pPr>
            <a:r>
              <a:rPr lang="en-US" sz="3500" dirty="0"/>
              <a:t>Social Work/Sociology 261 (Introduction to Social Work and the Social Services Field)</a:t>
            </a:r>
          </a:p>
          <a:p>
            <a:pPr lvl="1">
              <a:buFont typeface="Wingdings" panose="05000000000000000000" pitchFamily="2" charset="2"/>
              <a:buChar char="Ø"/>
            </a:pPr>
            <a:r>
              <a:rPr lang="en-US" sz="3500" dirty="0"/>
              <a:t>Social Work /Sociology 262 (Social Welfare Policies and Programs)</a:t>
            </a:r>
          </a:p>
          <a:p>
            <a:pPr lvl="1">
              <a:buFont typeface="Wingdings" panose="05000000000000000000" pitchFamily="2" charset="2"/>
              <a:buChar char="Ø"/>
            </a:pPr>
            <a:r>
              <a:rPr lang="en-US" sz="3500" dirty="0"/>
              <a:t>Social Work/Sociology 263 (Ethical Practice in the Helping Professions)</a:t>
            </a:r>
          </a:p>
          <a:p>
            <a:pPr lvl="1">
              <a:buFont typeface="Wingdings" panose="05000000000000000000" pitchFamily="2" charset="2"/>
              <a:buChar char="Ø"/>
            </a:pPr>
            <a:r>
              <a:rPr lang="en-US" sz="3500" dirty="0"/>
              <a:t>Social Work 359 (Social Work Methods: Casework)</a:t>
            </a:r>
          </a:p>
          <a:p>
            <a:pPr lvl="1">
              <a:buFont typeface="Wingdings" panose="05000000000000000000" pitchFamily="2" charset="2"/>
              <a:buChar char="Ø"/>
            </a:pPr>
            <a:r>
              <a:rPr lang="en-US" sz="3500" dirty="0"/>
              <a:t>Social Work 361 (Social Work Methods: Groups and Families)</a:t>
            </a:r>
          </a:p>
          <a:p>
            <a:pPr lvl="1">
              <a:buFont typeface="Wingdings" panose="05000000000000000000" pitchFamily="2" charset="2"/>
              <a:buChar char="Ø"/>
            </a:pPr>
            <a:r>
              <a:rPr lang="en-US" sz="3500" dirty="0"/>
              <a:t>Social Work 362 (Social Work Methods:  Community Organization and Social Service Administration)</a:t>
            </a:r>
          </a:p>
          <a:p>
            <a:pPr lvl="1">
              <a:buFont typeface="Wingdings" panose="05000000000000000000" pitchFamily="2" charset="2"/>
              <a:buChar char="Ø"/>
            </a:pPr>
            <a:r>
              <a:rPr lang="en-US" sz="3500" dirty="0"/>
              <a:t>Social Work/Sociology  364 (Social Services in Native American Communities)</a:t>
            </a:r>
          </a:p>
          <a:p>
            <a:pPr lvl="1">
              <a:buFont typeface="Wingdings" panose="05000000000000000000" pitchFamily="2" charset="2"/>
              <a:buChar char="Ø"/>
            </a:pPr>
            <a:r>
              <a:rPr lang="en-US" sz="3500" dirty="0"/>
              <a:t>Social Work 365 (Social Work with Native American and Other Culturally Diverse Families)</a:t>
            </a:r>
          </a:p>
          <a:p>
            <a:pPr lvl="1">
              <a:buFont typeface="Wingdings" panose="05000000000000000000" pitchFamily="2" charset="2"/>
              <a:buChar char="Ø"/>
            </a:pPr>
            <a:r>
              <a:rPr lang="en-US" sz="3500" dirty="0"/>
              <a:t>Social Work/Sociology 376 (Human Behavior and the Social Environment)</a:t>
            </a:r>
          </a:p>
          <a:p>
            <a:pPr>
              <a:buNone/>
            </a:pPr>
            <a:endParaRPr lang="en-US" dirty="0"/>
          </a:p>
        </p:txBody>
      </p:sp>
      <p:pic>
        <p:nvPicPr>
          <p:cNvPr id="5" name="Picture 4">
            <a:extLst>
              <a:ext uri="{FF2B5EF4-FFF2-40B4-BE49-F238E27FC236}">
                <a16:creationId xmlns:a16="http://schemas.microsoft.com/office/drawing/2014/main" id="{96DDA423-8739-41EF-B37E-E3C6FC5D8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148107"/>
            <a:ext cx="1519237" cy="1519237"/>
          </a:xfrm>
          <a:prstGeom prst="rect">
            <a:avLst/>
          </a:prstGeom>
        </p:spPr>
      </p:pic>
      <p:pic>
        <p:nvPicPr>
          <p:cNvPr id="4" name="Recorded Sound">
            <a:hlinkClick r:id="" action="ppaction://media"/>
            <a:extLst>
              <a:ext uri="{FF2B5EF4-FFF2-40B4-BE49-F238E27FC236}">
                <a16:creationId xmlns:a16="http://schemas.microsoft.com/office/drawing/2014/main" id="{5AE90714-6593-43C4-843C-7E30F9C3A3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FDC8-CCE9-4C4D-8775-3FA26CD91462}"/>
              </a:ext>
            </a:extLst>
          </p:cNvPr>
          <p:cNvSpPr>
            <a:spLocks noGrp="1"/>
          </p:cNvSpPr>
          <p:nvPr>
            <p:ph type="title"/>
          </p:nvPr>
        </p:nvSpPr>
        <p:spPr/>
        <p:txBody>
          <a:bodyPr>
            <a:normAutofit fontScale="90000"/>
          </a:bodyPr>
          <a:lstStyle/>
          <a:p>
            <a:r>
              <a:rPr lang="en-US" dirty="0"/>
              <a:t>Social Work Curriculum</a:t>
            </a:r>
            <a:br>
              <a:rPr lang="en-US" dirty="0"/>
            </a:br>
            <a:r>
              <a:rPr lang="en-US" sz="3600" i="1" dirty="0"/>
              <a:t>BA or BS in Social Work</a:t>
            </a:r>
            <a:endParaRPr lang="en-US" dirty="0"/>
          </a:p>
        </p:txBody>
      </p:sp>
      <p:sp>
        <p:nvSpPr>
          <p:cNvPr id="3" name="Content Placeholder 2">
            <a:extLst>
              <a:ext uri="{FF2B5EF4-FFF2-40B4-BE49-F238E27FC236}">
                <a16:creationId xmlns:a16="http://schemas.microsoft.com/office/drawing/2014/main" id="{184C3B44-232C-4387-9ED8-3437C4FC9BCE}"/>
              </a:ext>
            </a:extLst>
          </p:cNvPr>
          <p:cNvSpPr>
            <a:spLocks noGrp="1"/>
          </p:cNvSpPr>
          <p:nvPr>
            <p:ph idx="1"/>
          </p:nvPr>
        </p:nvSpPr>
        <p:spPr/>
        <p:txBody>
          <a:bodyPr/>
          <a:lstStyle/>
          <a:p>
            <a:r>
              <a:rPr lang="en-US" b="1" dirty="0"/>
              <a:t>Electives</a:t>
            </a:r>
          </a:p>
          <a:p>
            <a:pPr lvl="1">
              <a:buFont typeface="Wingdings" panose="05000000000000000000" pitchFamily="2" charset="2"/>
              <a:buChar char="Ø"/>
            </a:pPr>
            <a:r>
              <a:rPr lang="en-US" dirty="0"/>
              <a:t>SW 316 (Child Welfare Practice)</a:t>
            </a:r>
          </a:p>
          <a:p>
            <a:pPr lvl="1">
              <a:buFont typeface="Wingdings" panose="05000000000000000000" pitchFamily="2" charset="2"/>
              <a:buChar char="Ø"/>
            </a:pPr>
            <a:r>
              <a:rPr lang="en-US" dirty="0"/>
              <a:t>SW 381 (Death, Dying, Loss and Grief)</a:t>
            </a:r>
          </a:p>
          <a:p>
            <a:pPr lvl="1">
              <a:buFont typeface="Wingdings" panose="05000000000000000000" pitchFamily="2" charset="2"/>
              <a:buChar char="Ø"/>
            </a:pPr>
            <a:r>
              <a:rPr lang="en-US" dirty="0"/>
              <a:t>SW 383 (Substance Use Disorders: Assessment and Intervention)</a:t>
            </a:r>
          </a:p>
        </p:txBody>
      </p:sp>
      <p:pic>
        <p:nvPicPr>
          <p:cNvPr id="5" name="Picture 4">
            <a:extLst>
              <a:ext uri="{FF2B5EF4-FFF2-40B4-BE49-F238E27FC236}">
                <a16:creationId xmlns:a16="http://schemas.microsoft.com/office/drawing/2014/main" id="{FC428050-BE9B-4A0D-B638-96718787E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4239820"/>
            <a:ext cx="3657600" cy="1853184"/>
          </a:xfrm>
          <a:prstGeom prst="rect">
            <a:avLst/>
          </a:prstGeom>
        </p:spPr>
      </p:pic>
      <p:pic>
        <p:nvPicPr>
          <p:cNvPr id="4" name="Recorded Sound">
            <a:hlinkClick r:id="" action="ppaction://media"/>
            <a:extLst>
              <a:ext uri="{FF2B5EF4-FFF2-40B4-BE49-F238E27FC236}">
                <a16:creationId xmlns:a16="http://schemas.microsoft.com/office/drawing/2014/main" id="{140C80D7-D725-4FC2-8395-36CEC6A75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834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CB3A-2928-4E63-9D6C-88722A4919D1}"/>
              </a:ext>
            </a:extLst>
          </p:cNvPr>
          <p:cNvSpPr>
            <a:spLocks noGrp="1"/>
          </p:cNvSpPr>
          <p:nvPr>
            <p:ph type="title"/>
          </p:nvPr>
        </p:nvSpPr>
        <p:spPr>
          <a:xfrm>
            <a:off x="457200" y="274638"/>
            <a:ext cx="6019800" cy="1143000"/>
          </a:xfrm>
        </p:spPr>
        <p:txBody>
          <a:bodyPr>
            <a:normAutofit fontScale="90000"/>
          </a:bodyPr>
          <a:lstStyle/>
          <a:p>
            <a:r>
              <a:rPr lang="en-US" dirty="0"/>
              <a:t>Social Work Curriculum</a:t>
            </a:r>
            <a:br>
              <a:rPr lang="en-US" dirty="0"/>
            </a:br>
            <a:r>
              <a:rPr lang="en-US" sz="3600" i="1" dirty="0"/>
              <a:t>BA or BS in Social Work</a:t>
            </a:r>
            <a:endParaRPr lang="en-US" dirty="0"/>
          </a:p>
        </p:txBody>
      </p:sp>
      <p:sp>
        <p:nvSpPr>
          <p:cNvPr id="3" name="Content Placeholder 2">
            <a:extLst>
              <a:ext uri="{FF2B5EF4-FFF2-40B4-BE49-F238E27FC236}">
                <a16:creationId xmlns:a16="http://schemas.microsoft.com/office/drawing/2014/main" id="{9ECE5915-358B-47E4-9EC6-B0477102702B}"/>
              </a:ext>
            </a:extLst>
          </p:cNvPr>
          <p:cNvSpPr>
            <a:spLocks noGrp="1"/>
          </p:cNvSpPr>
          <p:nvPr>
            <p:ph idx="1"/>
          </p:nvPr>
        </p:nvSpPr>
        <p:spPr>
          <a:xfrm>
            <a:off x="457200" y="1600200"/>
            <a:ext cx="3124200" cy="4525963"/>
          </a:xfrm>
        </p:spPr>
        <p:txBody>
          <a:bodyPr/>
          <a:lstStyle/>
          <a:p>
            <a:r>
              <a:rPr lang="en-US" b="1" dirty="0"/>
              <a:t>Capstone Experience</a:t>
            </a:r>
          </a:p>
          <a:p>
            <a:pPr lvl="1">
              <a:buFont typeface="Wingdings" panose="05000000000000000000" pitchFamily="2" charset="2"/>
              <a:buChar char="Ø"/>
            </a:pPr>
            <a:r>
              <a:rPr lang="en-US" sz="2900" dirty="0"/>
              <a:t>Social Work 494 </a:t>
            </a:r>
            <a:r>
              <a:rPr lang="en-US" sz="2500" dirty="0"/>
              <a:t>(Social Work Practicum)</a:t>
            </a:r>
          </a:p>
          <a:p>
            <a:pPr lvl="1">
              <a:buFont typeface="Wingdings" panose="05000000000000000000" pitchFamily="2" charset="2"/>
              <a:buChar char="Ø"/>
            </a:pPr>
            <a:r>
              <a:rPr lang="en-US" sz="2900" dirty="0"/>
              <a:t>Social Work 495 </a:t>
            </a:r>
            <a:r>
              <a:rPr lang="en-US" sz="2500" dirty="0"/>
              <a:t>(Social Work Practicum Seminar)</a:t>
            </a:r>
          </a:p>
          <a:p>
            <a:pPr lvl="1"/>
            <a:endParaRPr lang="en-US" dirty="0"/>
          </a:p>
        </p:txBody>
      </p:sp>
      <p:pic>
        <p:nvPicPr>
          <p:cNvPr id="5" name="Picture 4">
            <a:extLst>
              <a:ext uri="{FF2B5EF4-FFF2-40B4-BE49-F238E27FC236}">
                <a16:creationId xmlns:a16="http://schemas.microsoft.com/office/drawing/2014/main" id="{B246623E-2D73-4E00-9386-F0E8EA1E81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075766" y="1433247"/>
            <a:ext cx="5012268" cy="2819400"/>
          </a:xfrm>
          <a:prstGeom prst="rect">
            <a:avLst/>
          </a:prstGeom>
        </p:spPr>
      </p:pic>
      <p:pic>
        <p:nvPicPr>
          <p:cNvPr id="7" name="Picture 6">
            <a:extLst>
              <a:ext uri="{FF2B5EF4-FFF2-40B4-BE49-F238E27FC236}">
                <a16:creationId xmlns:a16="http://schemas.microsoft.com/office/drawing/2014/main" id="{4D8FFDD7-0AAC-4203-94A7-07F475F024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3350" y="2280841"/>
            <a:ext cx="2819400" cy="3759200"/>
          </a:xfrm>
          <a:prstGeom prst="rect">
            <a:avLst/>
          </a:prstGeom>
        </p:spPr>
      </p:pic>
      <p:pic>
        <p:nvPicPr>
          <p:cNvPr id="9" name="Picture 8">
            <a:extLst>
              <a:ext uri="{FF2B5EF4-FFF2-40B4-BE49-F238E27FC236}">
                <a16:creationId xmlns:a16="http://schemas.microsoft.com/office/drawing/2014/main" id="{F9D1D2FE-B5D1-4C39-B1B4-1353D29ABC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2750" y="3759200"/>
            <a:ext cx="2228850" cy="2971800"/>
          </a:xfrm>
          <a:prstGeom prst="rect">
            <a:avLst/>
          </a:prstGeom>
        </p:spPr>
      </p:pic>
      <p:sp>
        <p:nvSpPr>
          <p:cNvPr id="4" name="TextBox 3">
            <a:extLst>
              <a:ext uri="{FF2B5EF4-FFF2-40B4-BE49-F238E27FC236}">
                <a16:creationId xmlns:a16="http://schemas.microsoft.com/office/drawing/2014/main" id="{ED02670E-3873-4DE2-A494-C3A7AD5ABB1C}"/>
              </a:ext>
            </a:extLst>
          </p:cNvPr>
          <p:cNvSpPr txBox="1"/>
          <p:nvPr/>
        </p:nvSpPr>
        <p:spPr>
          <a:xfrm>
            <a:off x="4202269" y="6126163"/>
            <a:ext cx="2362200" cy="646331"/>
          </a:xfrm>
          <a:prstGeom prst="rect">
            <a:avLst/>
          </a:prstGeom>
          <a:noFill/>
        </p:spPr>
        <p:txBody>
          <a:bodyPr wrap="square" rtlCol="0">
            <a:spAutoFit/>
          </a:bodyPr>
          <a:lstStyle/>
          <a:p>
            <a:r>
              <a:rPr lang="en-US" b="1" i="1" dirty="0"/>
              <a:t>Photos:  </a:t>
            </a:r>
            <a:r>
              <a:rPr lang="en-US" i="1" dirty="0"/>
              <a:t>Students at their internship sites</a:t>
            </a:r>
          </a:p>
        </p:txBody>
      </p:sp>
      <p:pic>
        <p:nvPicPr>
          <p:cNvPr id="6" name="Recorded Sound">
            <a:hlinkClick r:id="" action="ppaction://media"/>
            <a:extLst>
              <a:ext uri="{FF2B5EF4-FFF2-40B4-BE49-F238E27FC236}">
                <a16:creationId xmlns:a16="http://schemas.microsoft.com/office/drawing/2014/main" id="{FD0D23E7-51B7-419F-B229-103E699E3A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8" name="Recorded Sound">
            <a:hlinkClick r:id="" action="ppaction://media"/>
            <a:extLst>
              <a:ext uri="{FF2B5EF4-FFF2-40B4-BE49-F238E27FC236}">
                <a16:creationId xmlns:a16="http://schemas.microsoft.com/office/drawing/2014/main" id="{997C33F4-0E2C-4EF3-97C2-9518B79C18F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0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2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CB7E-D8AA-43CA-B6B9-68916F8B32D8}"/>
              </a:ext>
            </a:extLst>
          </p:cNvPr>
          <p:cNvSpPr>
            <a:spLocks noGrp="1"/>
          </p:cNvSpPr>
          <p:nvPr>
            <p:ph type="title"/>
          </p:nvPr>
        </p:nvSpPr>
        <p:spPr>
          <a:xfrm>
            <a:off x="457200" y="274638"/>
            <a:ext cx="4800600" cy="1143000"/>
          </a:xfrm>
        </p:spPr>
        <p:txBody>
          <a:bodyPr>
            <a:normAutofit fontScale="90000"/>
          </a:bodyPr>
          <a:lstStyle/>
          <a:p>
            <a:r>
              <a:rPr lang="en-US" sz="4000" b="1" dirty="0"/>
              <a:t>Additional Learning Opportunities</a:t>
            </a:r>
          </a:p>
        </p:txBody>
      </p:sp>
      <p:sp>
        <p:nvSpPr>
          <p:cNvPr id="3" name="Content Placeholder 2">
            <a:extLst>
              <a:ext uri="{FF2B5EF4-FFF2-40B4-BE49-F238E27FC236}">
                <a16:creationId xmlns:a16="http://schemas.microsoft.com/office/drawing/2014/main" id="{E53C4C6D-FDB5-44A2-8E6C-A7BA39F4C505}"/>
              </a:ext>
            </a:extLst>
          </p:cNvPr>
          <p:cNvSpPr>
            <a:spLocks noGrp="1"/>
          </p:cNvSpPr>
          <p:nvPr>
            <p:ph idx="1"/>
          </p:nvPr>
        </p:nvSpPr>
        <p:spPr>
          <a:xfrm>
            <a:off x="174938" y="1727786"/>
            <a:ext cx="8229600" cy="4525963"/>
          </a:xfrm>
        </p:spPr>
        <p:txBody>
          <a:bodyPr>
            <a:normAutofit lnSpcReduction="10000"/>
          </a:bodyPr>
          <a:lstStyle/>
          <a:p>
            <a:r>
              <a:rPr lang="en-US" sz="2800" dirty="0"/>
              <a:t>Student Organizations</a:t>
            </a:r>
          </a:p>
          <a:p>
            <a:r>
              <a:rPr lang="en-US" sz="2800" dirty="0"/>
              <a:t>Field Trips</a:t>
            </a:r>
          </a:p>
          <a:p>
            <a:r>
              <a:rPr lang="en-US" sz="2800" dirty="0"/>
              <a:t>Volunteerism</a:t>
            </a:r>
          </a:p>
          <a:p>
            <a:r>
              <a:rPr lang="en-US" sz="2800" dirty="0"/>
              <a:t>Community Engagement</a:t>
            </a:r>
          </a:p>
          <a:p>
            <a:r>
              <a:rPr lang="en-US" sz="2800" dirty="0"/>
              <a:t>Cultural Events</a:t>
            </a:r>
          </a:p>
          <a:p>
            <a:r>
              <a:rPr lang="en-US" sz="2800" dirty="0"/>
              <a:t>Speakers/Presentations</a:t>
            </a:r>
          </a:p>
          <a:p>
            <a:r>
              <a:rPr lang="en-US" sz="2800" dirty="0"/>
              <a:t>Film Screenings</a:t>
            </a:r>
          </a:p>
          <a:p>
            <a:r>
              <a:rPr lang="en-US" sz="2800" dirty="0"/>
              <a:t>Conferences</a:t>
            </a:r>
          </a:p>
          <a:p>
            <a:r>
              <a:rPr lang="en-US" sz="2800" dirty="0"/>
              <a:t>Research Symposia </a:t>
            </a:r>
          </a:p>
          <a:p>
            <a:endParaRPr lang="en-US" dirty="0"/>
          </a:p>
        </p:txBody>
      </p:sp>
      <p:pic>
        <p:nvPicPr>
          <p:cNvPr id="8194" name="Picture 2" descr="Image may contain: 31 people, people smiling, people standing">
            <a:extLst>
              <a:ext uri="{FF2B5EF4-FFF2-40B4-BE49-F238E27FC236}">
                <a16:creationId xmlns:a16="http://schemas.microsoft.com/office/drawing/2014/main" id="{B96678DB-A3B0-49A3-9277-B19E04CFA2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6938" y="3669887"/>
            <a:ext cx="3657600" cy="31614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may contain: text">
            <a:extLst>
              <a:ext uri="{FF2B5EF4-FFF2-40B4-BE49-F238E27FC236}">
                <a16:creationId xmlns:a16="http://schemas.microsoft.com/office/drawing/2014/main" id="{C44E715C-F99A-443C-9976-C96CC6935B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5013" y="426973"/>
            <a:ext cx="2236421" cy="316143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may contain: 1 person, smiling, standing">
            <a:extLst>
              <a:ext uri="{FF2B5EF4-FFF2-40B4-BE49-F238E27FC236}">
                <a16:creationId xmlns:a16="http://schemas.microsoft.com/office/drawing/2014/main" id="{9A9898CE-008D-45FE-9DB8-EAF746122C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9738" y="2339107"/>
            <a:ext cx="2967917" cy="197861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24981B39-ED09-4A01-B1AA-AFA72BAEF6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6253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228600"/>
            <a:ext cx="8229600" cy="1173163"/>
          </a:xfrm>
        </p:spPr>
        <p:txBody>
          <a:bodyPr>
            <a:normAutofit fontScale="90000"/>
          </a:bodyPr>
          <a:lstStyle/>
          <a:p>
            <a:r>
              <a:rPr lang="en-US" sz="4000" dirty="0"/>
              <a:t>Applying for Admission into the </a:t>
            </a:r>
            <a:br>
              <a:rPr lang="en-US" sz="4000" dirty="0"/>
            </a:br>
            <a:r>
              <a:rPr lang="en-US" sz="4000" dirty="0"/>
              <a:t>Social Work Program</a:t>
            </a:r>
          </a:p>
        </p:txBody>
      </p:sp>
      <p:sp>
        <p:nvSpPr>
          <p:cNvPr id="3" name="Content Placeholder 2"/>
          <p:cNvSpPr>
            <a:spLocks noGrp="1"/>
          </p:cNvSpPr>
          <p:nvPr>
            <p:ph idx="1"/>
          </p:nvPr>
        </p:nvSpPr>
        <p:spPr>
          <a:xfrm>
            <a:off x="457200" y="1600200"/>
            <a:ext cx="8686800" cy="4525963"/>
          </a:xfrm>
        </p:spPr>
        <p:txBody>
          <a:bodyPr>
            <a:normAutofit fontScale="77500" lnSpcReduction="20000"/>
          </a:bodyPr>
          <a:lstStyle/>
          <a:p>
            <a:pPr>
              <a:buNone/>
            </a:pPr>
            <a:r>
              <a:rPr lang="en-US" sz="3600" b="1" i="1" dirty="0"/>
              <a:t>***Prior to Admission—Declare an Intended Major ***</a:t>
            </a:r>
          </a:p>
          <a:p>
            <a:pPr>
              <a:buNone/>
            </a:pPr>
            <a:endParaRPr lang="en-US" sz="4100" b="1" dirty="0"/>
          </a:p>
          <a:p>
            <a:pPr>
              <a:buNone/>
            </a:pPr>
            <a:r>
              <a:rPr lang="en-US" sz="3600" b="1" dirty="0"/>
              <a:t>Admission Standards</a:t>
            </a:r>
          </a:p>
          <a:p>
            <a:pPr>
              <a:buFont typeface="Wingdings" pitchFamily="2" charset="2"/>
              <a:buChar char="ü"/>
            </a:pPr>
            <a:r>
              <a:rPr lang="en-US" dirty="0"/>
              <a:t>Complete at least 45 credits of undergraduate coursework</a:t>
            </a:r>
          </a:p>
          <a:p>
            <a:pPr>
              <a:buFont typeface="Wingdings" pitchFamily="2" charset="2"/>
              <a:buChar char="ü"/>
            </a:pPr>
            <a:r>
              <a:rPr lang="en-US" dirty="0"/>
              <a:t>Earn minimum GPA of 2.5 from all accredited institutions attended</a:t>
            </a:r>
          </a:p>
          <a:p>
            <a:pPr>
              <a:buFont typeface="Wingdings" pitchFamily="2" charset="2"/>
              <a:buChar char="ü"/>
            </a:pPr>
            <a:r>
              <a:rPr lang="en-US" dirty="0"/>
              <a:t>Earn minimum GPA of 2.5 in the required pre-admission coursework (Sociology 101  and Social Work/Sociology 261)</a:t>
            </a:r>
          </a:p>
          <a:p>
            <a:pPr>
              <a:buFont typeface="Wingdings" pitchFamily="2" charset="2"/>
              <a:buChar char="ü"/>
            </a:pPr>
            <a:r>
              <a:rPr lang="en-US" dirty="0"/>
              <a:t>Earn minimum grade of C- in Social Work/Sociology 261</a:t>
            </a:r>
          </a:p>
          <a:p>
            <a:pPr>
              <a:buFont typeface="Wingdings" pitchFamily="2" charset="2"/>
              <a:buChar char="ü"/>
            </a:pPr>
            <a:r>
              <a:rPr lang="en-US" dirty="0"/>
              <a:t>Be in good academic standing during semester of application</a:t>
            </a:r>
          </a:p>
        </p:txBody>
      </p:sp>
      <p:pic>
        <p:nvPicPr>
          <p:cNvPr id="7170" name="Picture 2" descr="Image result for image social work">
            <a:extLst>
              <a:ext uri="{FF2B5EF4-FFF2-40B4-BE49-F238E27FC236}">
                <a16:creationId xmlns:a16="http://schemas.microsoft.com/office/drawing/2014/main" id="{2193D4C9-6A94-4646-9509-7BBF041D9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5403446"/>
            <a:ext cx="3469782" cy="141269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D833989-EDBB-417D-B1C7-A28CE45D72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595" y="526576"/>
            <a:ext cx="8229600" cy="615630"/>
          </a:xfrm>
        </p:spPr>
        <p:txBody>
          <a:bodyPr>
            <a:normAutofit fontScale="90000"/>
          </a:bodyPr>
          <a:lstStyle/>
          <a:p>
            <a:r>
              <a:rPr lang="en-US" dirty="0"/>
              <a:t>Applying for Admission into the </a:t>
            </a:r>
            <a:br>
              <a:rPr lang="en-US" dirty="0"/>
            </a:br>
            <a:r>
              <a:rPr lang="en-US" dirty="0"/>
              <a:t>Social Work Program</a:t>
            </a:r>
          </a:p>
        </p:txBody>
      </p:sp>
      <p:sp>
        <p:nvSpPr>
          <p:cNvPr id="3" name="Content Placeholder 2"/>
          <p:cNvSpPr>
            <a:spLocks noGrp="1"/>
          </p:cNvSpPr>
          <p:nvPr>
            <p:ph idx="1"/>
          </p:nvPr>
        </p:nvSpPr>
        <p:spPr/>
        <p:txBody>
          <a:bodyPr>
            <a:normAutofit/>
          </a:bodyPr>
          <a:lstStyle/>
          <a:p>
            <a:pPr>
              <a:buNone/>
            </a:pPr>
            <a:r>
              <a:rPr lang="en-US" b="1" dirty="0"/>
              <a:t>Admission process</a:t>
            </a:r>
          </a:p>
          <a:p>
            <a:pPr>
              <a:buFont typeface="Wingdings" pitchFamily="2" charset="2"/>
              <a:buChar char="ü"/>
            </a:pPr>
            <a:r>
              <a:rPr lang="en-US" sz="2800" dirty="0"/>
              <a:t>Complete Online Social Work Application (available on Department website)</a:t>
            </a:r>
          </a:p>
          <a:p>
            <a:pPr lvl="1">
              <a:buFont typeface="Courier New" panose="02070309020205020404" pitchFamily="49" charset="0"/>
              <a:buChar char="o"/>
            </a:pPr>
            <a:r>
              <a:rPr lang="en-US" dirty="0"/>
              <a:t>UWSP Degree Progress Report</a:t>
            </a:r>
          </a:p>
          <a:p>
            <a:pPr lvl="1">
              <a:buFont typeface="Courier New" panose="02070309020205020404" pitchFamily="49" charset="0"/>
              <a:buChar char="o"/>
            </a:pPr>
            <a:r>
              <a:rPr lang="en-US" dirty="0"/>
              <a:t>Two letters of recommendation</a:t>
            </a:r>
          </a:p>
          <a:p>
            <a:pPr lvl="1">
              <a:buFont typeface="Courier New" panose="02070309020205020404" pitchFamily="49" charset="0"/>
              <a:buChar char="o"/>
            </a:pPr>
            <a:r>
              <a:rPr lang="en-US" dirty="0"/>
              <a:t>Narrative statement</a:t>
            </a:r>
          </a:p>
          <a:p>
            <a:pPr>
              <a:buFont typeface="Wingdings" pitchFamily="2" charset="2"/>
              <a:buChar char="ü"/>
            </a:pPr>
            <a:r>
              <a:rPr lang="en-US" sz="2800" dirty="0"/>
              <a:t>Submit to website by October 10 or March 1 of chosen semester</a:t>
            </a:r>
          </a:p>
          <a:p>
            <a:pPr>
              <a:buFont typeface="Wingdings" pitchFamily="2" charset="2"/>
              <a:buChar char="ü"/>
            </a:pPr>
            <a:endParaRPr lang="en-US" dirty="0"/>
          </a:p>
        </p:txBody>
      </p:sp>
      <p:sp>
        <p:nvSpPr>
          <p:cNvPr id="7" name="AutoShape 2" descr="Image result for image social work">
            <a:extLst>
              <a:ext uri="{FF2B5EF4-FFF2-40B4-BE49-F238E27FC236}">
                <a16:creationId xmlns:a16="http://schemas.microsoft.com/office/drawing/2014/main" id="{1B96C78C-AD7F-49A3-A510-25B653F7D93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Image result for image social work">
            <a:extLst>
              <a:ext uri="{FF2B5EF4-FFF2-40B4-BE49-F238E27FC236}">
                <a16:creationId xmlns:a16="http://schemas.microsoft.com/office/drawing/2014/main" id="{1561C465-4EFE-4D5A-8F55-749596268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29895"/>
            <a:ext cx="3733800" cy="152019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8C9DF6C7-007D-4DDA-96A2-A0EF656E10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74638"/>
            <a:ext cx="8686800" cy="1249362"/>
          </a:xfrm>
        </p:spPr>
        <p:txBody>
          <a:bodyPr>
            <a:normAutofit/>
          </a:bodyPr>
          <a:lstStyle/>
          <a:p>
            <a:r>
              <a:rPr lang="en-US" sz="4000" b="1" dirty="0"/>
              <a:t>For more information…</a:t>
            </a:r>
            <a:br>
              <a:rPr lang="en-US" sz="3200" b="1" dirty="0"/>
            </a:br>
            <a:endParaRPr lang="en-US" sz="3200" dirty="0"/>
          </a:p>
        </p:txBody>
      </p:sp>
      <p:sp>
        <p:nvSpPr>
          <p:cNvPr id="5" name="Subtitle 4"/>
          <p:cNvSpPr>
            <a:spLocks noGrp="1"/>
          </p:cNvSpPr>
          <p:nvPr>
            <p:ph idx="1"/>
          </p:nvPr>
        </p:nvSpPr>
        <p:spPr/>
        <p:txBody>
          <a:bodyPr>
            <a:normAutofit/>
          </a:bodyPr>
          <a:lstStyle/>
          <a:p>
            <a:pPr marL="0" indent="0">
              <a:buNone/>
            </a:pPr>
            <a:r>
              <a:rPr lang="en-US" sz="3600" b="1" dirty="0"/>
              <a:t>Department of Sociology &amp; Social Work</a:t>
            </a:r>
          </a:p>
          <a:p>
            <a:pPr marL="0" indent="0">
              <a:buNone/>
            </a:pPr>
            <a:r>
              <a:rPr lang="en-US" sz="2800" dirty="0"/>
              <a:t>Collins Classroom Center, 488 A</a:t>
            </a:r>
          </a:p>
          <a:p>
            <a:pPr marL="0" indent="0">
              <a:buNone/>
            </a:pPr>
            <a:r>
              <a:rPr lang="en-US" sz="2800" dirty="0"/>
              <a:t>1801 Fourth Avenue</a:t>
            </a:r>
          </a:p>
          <a:p>
            <a:pPr>
              <a:buNone/>
            </a:pPr>
            <a:r>
              <a:rPr lang="en-US" sz="2400" dirty="0"/>
              <a:t>(715) 346-3060</a:t>
            </a:r>
          </a:p>
          <a:p>
            <a:pPr>
              <a:buNone/>
            </a:pPr>
            <a:r>
              <a:rPr lang="en-US" sz="2400" dirty="0">
                <a:hlinkClick r:id="rId5"/>
              </a:rPr>
              <a:t>http://www.uwsp.edu/sociology/</a:t>
            </a:r>
            <a:endParaRPr lang="en-US" sz="2400" dirty="0"/>
          </a:p>
          <a:p>
            <a:pPr marL="0" indent="0">
              <a:buNone/>
            </a:pPr>
            <a:endParaRPr lang="en-US" b="1" dirty="0"/>
          </a:p>
          <a:p>
            <a:pPr marL="0" indent="0">
              <a:buNone/>
            </a:pPr>
            <a:endParaRPr lang="en-US" dirty="0"/>
          </a:p>
          <a:p>
            <a:pPr>
              <a:buNone/>
            </a:pPr>
            <a:endParaRPr lang="en-US" dirty="0"/>
          </a:p>
          <a:p>
            <a:pPr>
              <a:buNone/>
            </a:pPr>
            <a:endParaRPr lang="en-US" dirty="0"/>
          </a:p>
          <a:p>
            <a:endParaRPr lang="en-US" dirty="0"/>
          </a:p>
        </p:txBody>
      </p:sp>
      <p:pic>
        <p:nvPicPr>
          <p:cNvPr id="7" name="Picture 6" descr="http://www.mscd.edu/socialwork/assets/images/socialworkhands.JPG">
            <a:hlinkClick r:id="rId6" tgtFrame="_blank"/>
          </p:cNvPr>
          <p:cNvPicPr/>
          <p:nvPr/>
        </p:nvPicPr>
        <p:blipFill>
          <a:blip r:embed="rId7" cstate="print"/>
          <a:srcRect/>
          <a:stretch>
            <a:fillRect/>
          </a:stretch>
        </p:blipFill>
        <p:spPr bwMode="auto">
          <a:xfrm>
            <a:off x="4927242" y="2895600"/>
            <a:ext cx="3733800" cy="2971800"/>
          </a:xfrm>
          <a:prstGeom prst="rect">
            <a:avLst/>
          </a:prstGeom>
          <a:noFill/>
          <a:ln w="9525">
            <a:noFill/>
            <a:miter lim="800000"/>
            <a:headEnd/>
            <a:tailEnd/>
          </a:ln>
        </p:spPr>
      </p:pic>
      <p:pic>
        <p:nvPicPr>
          <p:cNvPr id="2" name="Recorded Sound">
            <a:hlinkClick r:id="" action="ppaction://media"/>
            <a:extLst>
              <a:ext uri="{FF2B5EF4-FFF2-40B4-BE49-F238E27FC236}">
                <a16:creationId xmlns:a16="http://schemas.microsoft.com/office/drawing/2014/main" id="{6DE63A75-33AD-4A3E-BBAF-C48DB08E03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8698118" cy="980999"/>
          </a:xfrm>
        </p:spPr>
        <p:txBody>
          <a:bodyPr>
            <a:normAutofit fontScale="90000"/>
          </a:bodyPr>
          <a:lstStyle/>
          <a:p>
            <a:pPr algn="ctr"/>
            <a:br>
              <a:rPr lang="en-US" sz="4000" b="1" dirty="0"/>
            </a:br>
            <a:r>
              <a:rPr lang="en-US" sz="3600" b="1" dirty="0"/>
              <a:t>Structure of UWSP </a:t>
            </a:r>
            <a:br>
              <a:rPr lang="en-US" sz="3600" b="1" dirty="0"/>
            </a:br>
            <a:r>
              <a:rPr lang="en-US" sz="3600" b="1" dirty="0"/>
              <a:t>Social Work Program </a:t>
            </a:r>
            <a:br>
              <a:rPr lang="en-US" dirty="0"/>
            </a:br>
            <a:endParaRPr lang="en-US" dirty="0"/>
          </a:p>
        </p:txBody>
      </p:sp>
      <p:pic>
        <p:nvPicPr>
          <p:cNvPr id="11" name="Picture 10">
            <a:extLst>
              <a:ext uri="{FF2B5EF4-FFF2-40B4-BE49-F238E27FC236}">
                <a16:creationId xmlns:a16="http://schemas.microsoft.com/office/drawing/2014/main" id="{496130ED-9831-47B9-B3AC-1AA81475E3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498998"/>
            <a:ext cx="6595872" cy="1127760"/>
          </a:xfrm>
          <a:prstGeom prst="rect">
            <a:avLst/>
          </a:prstGeom>
        </p:spPr>
      </p:pic>
      <p:pic>
        <p:nvPicPr>
          <p:cNvPr id="2050" name="Picture 2" descr="Image may contain: 4 people, people smiling, people sitting and indoor">
            <a:extLst>
              <a:ext uri="{FF2B5EF4-FFF2-40B4-BE49-F238E27FC236}">
                <a16:creationId xmlns:a16="http://schemas.microsoft.com/office/drawing/2014/main" id="{A243230E-B8C6-473B-BC57-05F7005FD4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188280"/>
            <a:ext cx="4524777" cy="3393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DBBA5C-2705-4D2B-A68F-30F8CC4BE5C1}"/>
              </a:ext>
            </a:extLst>
          </p:cNvPr>
          <p:cNvSpPr txBox="1"/>
          <p:nvPr/>
        </p:nvSpPr>
        <p:spPr>
          <a:xfrm>
            <a:off x="5181600" y="5873977"/>
            <a:ext cx="3299138" cy="707886"/>
          </a:xfrm>
          <a:prstGeom prst="rect">
            <a:avLst/>
          </a:prstGeom>
          <a:noFill/>
        </p:spPr>
        <p:txBody>
          <a:bodyPr wrap="square" rtlCol="0">
            <a:spAutoFit/>
          </a:bodyPr>
          <a:lstStyle/>
          <a:p>
            <a:r>
              <a:rPr lang="en-US" sz="2000" b="1" i="1" dirty="0"/>
              <a:t>Photo:  </a:t>
            </a:r>
            <a:r>
              <a:rPr lang="en-US" sz="2000" i="1" dirty="0"/>
              <a:t>Students and faculty touring Hull House in Chicago.</a:t>
            </a:r>
          </a:p>
        </p:txBody>
      </p:sp>
      <p:sp>
        <p:nvSpPr>
          <p:cNvPr id="4" name="Rectangle 3">
            <a:extLst>
              <a:ext uri="{FF2B5EF4-FFF2-40B4-BE49-F238E27FC236}">
                <a16:creationId xmlns:a16="http://schemas.microsoft.com/office/drawing/2014/main" id="{D550E78F-2E89-41AF-8010-4C186970DCD1}"/>
              </a:ext>
            </a:extLst>
          </p:cNvPr>
          <p:cNvSpPr/>
          <p:nvPr/>
        </p:nvSpPr>
        <p:spPr>
          <a:xfrm>
            <a:off x="1752600" y="2421414"/>
            <a:ext cx="4724400" cy="369332"/>
          </a:xfrm>
          <a:prstGeom prst="rect">
            <a:avLst/>
          </a:prstGeom>
        </p:spPr>
        <p:txBody>
          <a:bodyPr wrap="square">
            <a:spAutoFit/>
          </a:bodyPr>
          <a:lstStyle/>
          <a:p>
            <a:r>
              <a:rPr lang="en-US" u="sng" dirty="0">
                <a:solidFill>
                  <a:srgbClr val="FFC222"/>
                </a:solidFill>
                <a:latin typeface="Impact" panose="020B0806030902050204" pitchFamily="34" charset="0"/>
              </a:rPr>
              <a:t>Department of Sociology and Social Work</a:t>
            </a:r>
            <a:endParaRPr lang="en-US" b="0" i="0" dirty="0">
              <a:solidFill>
                <a:srgbClr val="FFFFFF"/>
              </a:solidFill>
              <a:effectLst/>
              <a:latin typeface="Impact" panose="020B0806030902050204" pitchFamily="34" charset="0"/>
            </a:endParaRPr>
          </a:p>
        </p:txBody>
      </p:sp>
      <p:pic>
        <p:nvPicPr>
          <p:cNvPr id="5" name="Recorded Sound">
            <a:hlinkClick r:id="" action="ppaction://media"/>
            <a:extLst>
              <a:ext uri="{FF2B5EF4-FFF2-40B4-BE49-F238E27FC236}">
                <a16:creationId xmlns:a16="http://schemas.microsoft.com/office/drawing/2014/main" id="{1B448EED-4324-4E7E-9DFA-D57719E445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a:t>History of Social Work at UWSP</a:t>
            </a:r>
          </a:p>
        </p:txBody>
      </p:sp>
      <p:sp>
        <p:nvSpPr>
          <p:cNvPr id="3" name="Content Placeholder 2"/>
          <p:cNvSpPr>
            <a:spLocks noGrp="1"/>
          </p:cNvSpPr>
          <p:nvPr>
            <p:ph idx="1"/>
          </p:nvPr>
        </p:nvSpPr>
        <p:spPr>
          <a:xfrm>
            <a:off x="514351" y="1295400"/>
            <a:ext cx="4438649" cy="4722694"/>
          </a:xfrm>
        </p:spPr>
        <p:txBody>
          <a:bodyPr>
            <a:normAutofit/>
          </a:bodyPr>
          <a:lstStyle/>
          <a:p>
            <a:r>
              <a:rPr lang="en-US" sz="2400" b="1" dirty="0"/>
              <a:t>Prior to 1992</a:t>
            </a:r>
            <a:r>
              <a:rPr lang="en-US" sz="2400" dirty="0"/>
              <a:t>—</a:t>
            </a:r>
            <a:r>
              <a:rPr lang="en-US" sz="1900" i="1" dirty="0"/>
              <a:t>Department </a:t>
            </a:r>
            <a:r>
              <a:rPr lang="en-US" sz="2100" i="1" dirty="0"/>
              <a:t>of Sociology offered a 12-credit emphasis in social work for sociology majors</a:t>
            </a:r>
          </a:p>
          <a:p>
            <a:r>
              <a:rPr lang="en-US" sz="2400" b="1" dirty="0"/>
              <a:t>1992—</a:t>
            </a:r>
            <a:r>
              <a:rPr lang="en-US" sz="2100" i="1" dirty="0"/>
              <a:t>Department of Sociology began offering a 31-credit minor in Native American and Rural Social Work</a:t>
            </a:r>
          </a:p>
          <a:p>
            <a:r>
              <a:rPr lang="en-US" sz="2400" b="1" dirty="0"/>
              <a:t>2009</a:t>
            </a:r>
            <a:r>
              <a:rPr lang="en-US" sz="2400" dirty="0"/>
              <a:t>—</a:t>
            </a:r>
            <a:r>
              <a:rPr lang="en-US" sz="2100" i="1" dirty="0"/>
              <a:t>Department of Sociology began working with the Council on Social Work Education (CSWE) towards accreditation of its newly developed Social Work Major</a:t>
            </a:r>
            <a:endParaRPr lang="en-US" sz="2100" dirty="0"/>
          </a:p>
          <a:p>
            <a:endParaRPr lang="en-US" sz="2000" dirty="0"/>
          </a:p>
        </p:txBody>
      </p:sp>
      <p:sp>
        <p:nvSpPr>
          <p:cNvPr id="8" name="Rectangle 7">
            <a:extLst>
              <a:ext uri="{FF2B5EF4-FFF2-40B4-BE49-F238E27FC236}">
                <a16:creationId xmlns:a16="http://schemas.microsoft.com/office/drawing/2014/main" id="{B7FC5F7D-77C6-4B32-8A4D-39F8C8E9224D}"/>
              </a:ext>
            </a:extLst>
          </p:cNvPr>
          <p:cNvSpPr/>
          <p:nvPr/>
        </p:nvSpPr>
        <p:spPr>
          <a:xfrm>
            <a:off x="4953000" y="1295400"/>
            <a:ext cx="3429000" cy="3739485"/>
          </a:xfrm>
          <a:prstGeom prst="rect">
            <a:avLst/>
          </a:prstGeom>
        </p:spPr>
        <p:txBody>
          <a:bodyPr wrap="square">
            <a:spAutoFit/>
          </a:bodyPr>
          <a:lstStyle/>
          <a:p>
            <a:pPr marL="342900" indent="-342900">
              <a:buFont typeface="Arial" panose="020B0604020202020204" pitchFamily="34" charset="0"/>
              <a:buChar char="•"/>
            </a:pPr>
            <a:r>
              <a:rPr lang="en-US" sz="2400" b="1" dirty="0"/>
              <a:t>2010</a:t>
            </a:r>
            <a:r>
              <a:rPr lang="en-US" sz="2000" dirty="0"/>
              <a:t>—</a:t>
            </a:r>
            <a:r>
              <a:rPr lang="en-US" sz="2100" i="1" dirty="0"/>
              <a:t>Department</a:t>
            </a:r>
            <a:r>
              <a:rPr lang="en-US" sz="2100" dirty="0"/>
              <a:t> </a:t>
            </a:r>
            <a:r>
              <a:rPr lang="en-US" sz="2100" i="1" dirty="0"/>
              <a:t>of Sociology became the Department of Sociology and Social Work and the Social Work Major was first offered </a:t>
            </a:r>
          </a:p>
          <a:p>
            <a:endParaRPr lang="en-US" sz="2100" i="1" dirty="0"/>
          </a:p>
          <a:p>
            <a:pPr marL="342900" indent="-342900">
              <a:buFont typeface="Arial" panose="020B0604020202020204" pitchFamily="34" charset="0"/>
              <a:buChar char="•"/>
            </a:pPr>
            <a:r>
              <a:rPr lang="en-US" sz="2400" b="1" dirty="0"/>
              <a:t>June 2014</a:t>
            </a:r>
            <a:r>
              <a:rPr lang="en-US" sz="2000" b="1" dirty="0"/>
              <a:t>—</a:t>
            </a:r>
            <a:r>
              <a:rPr lang="en-US" sz="2100" i="1" dirty="0"/>
              <a:t>The</a:t>
            </a:r>
            <a:r>
              <a:rPr lang="en-US" sz="2100" b="1" dirty="0"/>
              <a:t> </a:t>
            </a:r>
            <a:r>
              <a:rPr lang="en-US" sz="2100" i="1" dirty="0"/>
              <a:t>Social Work Program was granted initial accreditation by CSWE</a:t>
            </a:r>
          </a:p>
        </p:txBody>
      </p:sp>
      <p:pic>
        <p:nvPicPr>
          <p:cNvPr id="12" name="Picture 11">
            <a:extLst>
              <a:ext uri="{FF2B5EF4-FFF2-40B4-BE49-F238E27FC236}">
                <a16:creationId xmlns:a16="http://schemas.microsoft.com/office/drawing/2014/main" id="{4BE0C0DA-CDCD-4148-A833-D47D0F0E96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0730" y="5295781"/>
            <a:ext cx="2667000" cy="1444625"/>
          </a:xfrm>
          <a:prstGeom prst="rect">
            <a:avLst/>
          </a:prstGeom>
        </p:spPr>
      </p:pic>
      <p:pic>
        <p:nvPicPr>
          <p:cNvPr id="4" name="Recorded Sound">
            <a:hlinkClick r:id="" action="ppaction://media"/>
            <a:extLst>
              <a:ext uri="{FF2B5EF4-FFF2-40B4-BE49-F238E27FC236}">
                <a16:creationId xmlns:a16="http://schemas.microsoft.com/office/drawing/2014/main" id="{A937727A-C731-4A9B-A172-17ED7D0C7A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pic>
        <p:nvPicPr>
          <p:cNvPr id="5" name="Recorded Sound">
            <a:hlinkClick r:id="" action="ppaction://media"/>
            <a:extLst>
              <a:ext uri="{FF2B5EF4-FFF2-40B4-BE49-F238E27FC236}">
                <a16:creationId xmlns:a16="http://schemas.microsoft.com/office/drawing/2014/main" id="{89DB6512-A695-44B8-AD6B-C3179AE53D9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267200" y="3124200"/>
            <a:ext cx="609600" cy="609600"/>
          </a:xfrm>
          <a:prstGeom prst="rect">
            <a:avLst/>
          </a:prstGeom>
        </p:spPr>
      </p:pic>
      <p:pic>
        <p:nvPicPr>
          <p:cNvPr id="6" name="Recorded Sound">
            <a:hlinkClick r:id="" action="ppaction://media"/>
            <a:extLst>
              <a:ext uri="{FF2B5EF4-FFF2-40B4-BE49-F238E27FC236}">
                <a16:creationId xmlns:a16="http://schemas.microsoft.com/office/drawing/2014/main" id="{F65DFDF4-D9E2-42D1-BB61-693CEE1D6E0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267200" y="3124200"/>
            <a:ext cx="609600" cy="609600"/>
          </a:xfrm>
          <a:prstGeom prst="rect">
            <a:avLst/>
          </a:prstGeom>
        </p:spPr>
      </p:pic>
      <p:pic>
        <p:nvPicPr>
          <p:cNvPr id="7" name="Recorded Sound">
            <a:hlinkClick r:id="" action="ppaction://media"/>
            <a:extLst>
              <a:ext uri="{FF2B5EF4-FFF2-40B4-BE49-F238E27FC236}">
                <a16:creationId xmlns:a16="http://schemas.microsoft.com/office/drawing/2014/main" id="{5C71D827-9021-4BD8-9795-465EFEBCBA71}"/>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85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1948"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1FAC-4B04-43C9-B0C3-896D8624903D}"/>
              </a:ext>
            </a:extLst>
          </p:cNvPr>
          <p:cNvSpPr>
            <a:spLocks noGrp="1"/>
          </p:cNvSpPr>
          <p:nvPr>
            <p:ph type="title"/>
          </p:nvPr>
        </p:nvSpPr>
        <p:spPr/>
        <p:txBody>
          <a:bodyPr>
            <a:normAutofit fontScale="90000"/>
          </a:bodyPr>
          <a:lstStyle/>
          <a:p>
            <a:r>
              <a:rPr lang="en-US" sz="4000" b="1" dirty="0"/>
              <a:t>UWSP Social Work Program</a:t>
            </a:r>
            <a:br>
              <a:rPr lang="en-US" dirty="0"/>
            </a:br>
            <a:r>
              <a:rPr lang="en-US" i="1" dirty="0"/>
              <a:t>Key Faculty</a:t>
            </a:r>
          </a:p>
        </p:txBody>
      </p:sp>
      <p:pic>
        <p:nvPicPr>
          <p:cNvPr id="7" name="Content Placeholder 6">
            <a:extLst>
              <a:ext uri="{FF2B5EF4-FFF2-40B4-BE49-F238E27FC236}">
                <a16:creationId xmlns:a16="http://schemas.microsoft.com/office/drawing/2014/main" id="{750CE995-B461-47ED-9F94-C6E43924664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42518" y="4365115"/>
            <a:ext cx="1952423" cy="1952423"/>
          </a:xfrm>
        </p:spPr>
      </p:pic>
      <p:pic>
        <p:nvPicPr>
          <p:cNvPr id="5" name="Picture 2" descr="C:\Users\amboelk\Pictures\SW Faculty 1.jpg">
            <a:extLst>
              <a:ext uri="{FF2B5EF4-FFF2-40B4-BE49-F238E27FC236}">
                <a16:creationId xmlns:a16="http://schemas.microsoft.com/office/drawing/2014/main" id="{EAA119BA-99D5-420D-A426-24C22820B1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591" y="1545716"/>
            <a:ext cx="3133927" cy="4414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3E2838-9A13-42B1-ADED-16A94EDAD4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6096" y="1545715"/>
            <a:ext cx="4229100" cy="2819400"/>
          </a:xfrm>
          <a:prstGeom prst="rect">
            <a:avLst/>
          </a:prstGeom>
        </p:spPr>
      </p:pic>
      <p:pic>
        <p:nvPicPr>
          <p:cNvPr id="11" name="Picture 10">
            <a:extLst>
              <a:ext uri="{FF2B5EF4-FFF2-40B4-BE49-F238E27FC236}">
                <a16:creationId xmlns:a16="http://schemas.microsoft.com/office/drawing/2014/main" id="{DE15F078-0FED-4A9B-91A7-E52FEFDB04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2773" y="3769539"/>
            <a:ext cx="2526579" cy="2813823"/>
          </a:xfrm>
          <a:prstGeom prst="rect">
            <a:avLst/>
          </a:prstGeom>
        </p:spPr>
      </p:pic>
      <p:pic>
        <p:nvPicPr>
          <p:cNvPr id="3" name="Recorded Sound">
            <a:hlinkClick r:id="" action="ppaction://media"/>
            <a:extLst>
              <a:ext uri="{FF2B5EF4-FFF2-40B4-BE49-F238E27FC236}">
                <a16:creationId xmlns:a16="http://schemas.microsoft.com/office/drawing/2014/main" id="{CFB95050-8554-43E8-8D32-D081D66959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575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000" i="1" dirty="0"/>
          </a:p>
        </p:txBody>
      </p:sp>
      <p:sp>
        <p:nvSpPr>
          <p:cNvPr id="7" name="Text Placeholder 6"/>
          <p:cNvSpPr>
            <a:spLocks noGrp="1"/>
          </p:cNvSpPr>
          <p:nvPr>
            <p:ph sz="half" idx="1"/>
          </p:nvPr>
        </p:nvSpPr>
        <p:spPr/>
        <p:txBody>
          <a:bodyPr>
            <a:normAutofit/>
          </a:bodyPr>
          <a:lstStyle/>
          <a:p>
            <a:endParaRPr lang="en-US" sz="2900" dirty="0"/>
          </a:p>
          <a:p>
            <a:pPr marL="0" indent="0">
              <a:buNone/>
            </a:pPr>
            <a:r>
              <a:rPr lang="en-US" sz="3600" dirty="0"/>
              <a:t>Kate Kipp, </a:t>
            </a:r>
            <a:r>
              <a:rPr lang="en-US" sz="3200" dirty="0"/>
              <a:t>MSW, APSW, SAC</a:t>
            </a:r>
            <a:br>
              <a:rPr lang="en-US" dirty="0"/>
            </a:br>
            <a:r>
              <a:rPr lang="en-US" i="1" dirty="0"/>
              <a:t>Assistant Professor</a:t>
            </a:r>
          </a:p>
          <a:p>
            <a:pPr marL="0" indent="0">
              <a:buNone/>
            </a:pPr>
            <a:endParaRPr lang="en-US" i="1" dirty="0"/>
          </a:p>
          <a:p>
            <a:pPr marL="0" indent="0">
              <a:buNone/>
            </a:pPr>
            <a:r>
              <a:rPr lang="en-US" sz="2000" dirty="0">
                <a:hlinkClick r:id="rId5"/>
              </a:rPr>
              <a:t>kkipp@uwsp.edu</a:t>
            </a:r>
            <a:endParaRPr lang="en-US" sz="2000" dirty="0"/>
          </a:p>
          <a:p>
            <a:pPr marL="0" indent="0">
              <a:buNone/>
            </a:pPr>
            <a:r>
              <a:rPr lang="en-US" sz="2000" dirty="0"/>
              <a:t>715-346-2427</a:t>
            </a:r>
          </a:p>
          <a:p>
            <a:pPr marL="0" indent="0">
              <a:buNone/>
            </a:pPr>
            <a:endParaRPr lang="en-US" dirty="0"/>
          </a:p>
          <a:p>
            <a:pPr marL="0" indent="0">
              <a:buNone/>
            </a:pPr>
            <a:endParaRPr lang="en-US" dirty="0"/>
          </a:p>
        </p:txBody>
      </p:sp>
      <p:sp>
        <p:nvSpPr>
          <p:cNvPr id="6" name="Content Placeholder 5"/>
          <p:cNvSpPr>
            <a:spLocks noGrp="1"/>
          </p:cNvSpPr>
          <p:nvPr>
            <p:ph sz="half" idx="2"/>
          </p:nvPr>
        </p:nvSpPr>
        <p:spPr/>
        <p:txBody>
          <a:bodyPr>
            <a:normAutofit/>
          </a:bodyPr>
          <a:lstStyle/>
          <a:p>
            <a:pPr marL="0" indent="0">
              <a:buNone/>
            </a:pPr>
            <a:endParaRPr lang="en-US" dirty="0"/>
          </a:p>
        </p:txBody>
      </p:sp>
      <p:pic>
        <p:nvPicPr>
          <p:cNvPr id="1026" name="Picture 2" descr="Kate Kipp">
            <a:extLst>
              <a:ext uri="{FF2B5EF4-FFF2-40B4-BE49-F238E27FC236}">
                <a16:creationId xmlns:a16="http://schemas.microsoft.com/office/drawing/2014/main" id="{B680650C-CA12-4C6D-9973-908688C6D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613079"/>
            <a:ext cx="3429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F74D4CCE-0B87-4E4F-99B2-61752B51B7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B294-AA8C-4738-8F1B-4DFEB5E25168}"/>
              </a:ext>
            </a:extLst>
          </p:cNvPr>
          <p:cNvSpPr>
            <a:spLocks noGrp="1"/>
          </p:cNvSpPr>
          <p:nvPr>
            <p:ph type="title"/>
          </p:nvPr>
        </p:nvSpPr>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EA3E173E-141B-4AA6-B628-D39196756AF7}"/>
              </a:ext>
            </a:extLst>
          </p:cNvPr>
          <p:cNvSpPr>
            <a:spLocks noGrp="1"/>
          </p:cNvSpPr>
          <p:nvPr>
            <p:ph sz="half" idx="1"/>
          </p:nvPr>
        </p:nvSpPr>
        <p:spPr>
          <a:xfrm>
            <a:off x="457200" y="838200"/>
            <a:ext cx="4038600" cy="5287963"/>
          </a:xfrm>
        </p:spPr>
        <p:txBody>
          <a:bodyPr>
            <a:normAutofit/>
          </a:bodyPr>
          <a:lstStyle/>
          <a:p>
            <a:pPr marL="0" indent="0">
              <a:buNone/>
            </a:pPr>
            <a:endParaRPr lang="en-US" dirty="0"/>
          </a:p>
          <a:p>
            <a:pPr marL="0" indent="0">
              <a:buNone/>
            </a:pPr>
            <a:endParaRPr lang="en-US" dirty="0"/>
          </a:p>
          <a:p>
            <a:pPr marL="0" indent="0">
              <a:buNone/>
            </a:pPr>
            <a:r>
              <a:rPr lang="en-US" sz="3600" dirty="0"/>
              <a:t>Jess Bowers, </a:t>
            </a:r>
            <a:r>
              <a:rPr lang="en-US" sz="3200" dirty="0"/>
              <a:t>MSW, APSW</a:t>
            </a:r>
            <a:br>
              <a:rPr lang="en-US" dirty="0"/>
            </a:br>
            <a:r>
              <a:rPr lang="en-US" i="1" dirty="0"/>
              <a:t>Assistant Professor &amp; Field Coordinator</a:t>
            </a:r>
          </a:p>
          <a:p>
            <a:pPr marL="0" indent="0">
              <a:buNone/>
            </a:pPr>
            <a:endParaRPr lang="en-US" i="1" dirty="0"/>
          </a:p>
          <a:p>
            <a:pPr marL="0" indent="0">
              <a:buNone/>
            </a:pPr>
            <a:r>
              <a:rPr lang="en-US" sz="2000" dirty="0">
                <a:hlinkClick r:id="rId5"/>
              </a:rPr>
              <a:t>jbowers@uwsp.edu</a:t>
            </a:r>
            <a:endParaRPr lang="en-US" sz="2000" dirty="0"/>
          </a:p>
          <a:p>
            <a:pPr marL="0" indent="0">
              <a:buNone/>
            </a:pPr>
            <a:r>
              <a:rPr lang="en-US" sz="2000" dirty="0"/>
              <a:t>715-346-2444</a:t>
            </a:r>
          </a:p>
          <a:p>
            <a:pPr marL="0" indent="0">
              <a:buNone/>
            </a:pPr>
            <a:endParaRPr lang="en-US" dirty="0"/>
          </a:p>
        </p:txBody>
      </p:sp>
      <p:pic>
        <p:nvPicPr>
          <p:cNvPr id="4" name="Picture 3" descr="Jess Bowers">
            <a:extLst>
              <a:ext uri="{FF2B5EF4-FFF2-40B4-BE49-F238E27FC236}">
                <a16:creationId xmlns:a16="http://schemas.microsoft.com/office/drawing/2014/main" id="{D05D14FA-0524-4CDC-9106-D5197EB75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900" y="1752600"/>
            <a:ext cx="25908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33E788F3-A25F-4A64-94EF-79605B077D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3102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5D5E-011A-41EE-A8DB-0F2FC6081F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5740C6-ADCF-45B0-B2BC-5F39390E1B53}"/>
              </a:ext>
            </a:extLst>
          </p:cNvPr>
          <p:cNvSpPr>
            <a:spLocks noGrp="1"/>
          </p:cNvSpPr>
          <p:nvPr>
            <p:ph sz="half" idx="1"/>
          </p:nvPr>
        </p:nvSpPr>
        <p:spPr>
          <a:xfrm>
            <a:off x="457200" y="1600200"/>
            <a:ext cx="4114800" cy="4525963"/>
          </a:xfrm>
        </p:spPr>
        <p:txBody>
          <a:bodyPr/>
          <a:lstStyle/>
          <a:p>
            <a:pPr marL="0" indent="0">
              <a:buNone/>
            </a:pPr>
            <a:endParaRPr lang="en-US" dirty="0"/>
          </a:p>
          <a:p>
            <a:pPr marL="0" indent="0">
              <a:buNone/>
            </a:pPr>
            <a:r>
              <a:rPr lang="en-US" sz="3600" dirty="0"/>
              <a:t>Amy Zlimen Ticho, </a:t>
            </a:r>
            <a:r>
              <a:rPr lang="en-US" dirty="0"/>
              <a:t>MSW, Ph.D., APSW </a:t>
            </a:r>
            <a:r>
              <a:rPr lang="en-US" i="1" dirty="0"/>
              <a:t>Professor &amp; Director of Social Work</a:t>
            </a:r>
          </a:p>
          <a:p>
            <a:pPr marL="0" indent="0">
              <a:buNone/>
            </a:pPr>
            <a:endParaRPr lang="en-US" i="1" dirty="0"/>
          </a:p>
          <a:p>
            <a:pPr>
              <a:buNone/>
            </a:pPr>
            <a:r>
              <a:rPr lang="en-US" sz="2000" dirty="0">
                <a:hlinkClick r:id="rId5"/>
              </a:rPr>
              <a:t>azlimen@uwsp.edu</a:t>
            </a:r>
            <a:endParaRPr lang="en-US" sz="2000" dirty="0"/>
          </a:p>
          <a:p>
            <a:pPr>
              <a:buNone/>
            </a:pPr>
            <a:r>
              <a:rPr lang="en-US" sz="2000" dirty="0"/>
              <a:t>715-346-3603</a:t>
            </a:r>
          </a:p>
          <a:p>
            <a:pPr marL="0" indent="0">
              <a:buNone/>
            </a:pPr>
            <a:endParaRPr lang="en-US" i="1" dirty="0"/>
          </a:p>
        </p:txBody>
      </p:sp>
      <p:pic>
        <p:nvPicPr>
          <p:cNvPr id="2050" name="Picture 2" descr="https://www.uwsp.edu/sociology/Department%20Faculty/Boelk_Amy_2016_03_Small.jpg">
            <a:extLst>
              <a:ext uri="{FF2B5EF4-FFF2-40B4-BE49-F238E27FC236}">
                <a16:creationId xmlns:a16="http://schemas.microsoft.com/office/drawing/2014/main" id="{A92E50F8-F890-44C6-A800-B04380DAB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981200"/>
            <a:ext cx="2438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CA44DFDA-9C67-4A69-8B46-DFF9E69611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448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A54F-25FF-4469-839D-A6856C917D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C9F9A9-3FD0-4DA9-8736-7C14E0626BAF}"/>
              </a:ext>
            </a:extLst>
          </p:cNvPr>
          <p:cNvSpPr>
            <a:spLocks noGrp="1"/>
          </p:cNvSpPr>
          <p:nvPr>
            <p:ph sz="half" idx="1"/>
          </p:nvPr>
        </p:nvSpPr>
        <p:spPr>
          <a:xfrm>
            <a:off x="457200" y="1600200"/>
            <a:ext cx="4343400" cy="4525963"/>
          </a:xfrm>
        </p:spPr>
        <p:txBody>
          <a:bodyPr/>
          <a:lstStyle/>
          <a:p>
            <a:pPr marL="0" indent="0">
              <a:buNone/>
            </a:pPr>
            <a:endParaRPr lang="en-US" dirty="0"/>
          </a:p>
          <a:p>
            <a:pPr marL="0" indent="0">
              <a:buNone/>
            </a:pPr>
            <a:r>
              <a:rPr lang="en-US" sz="3600" dirty="0"/>
              <a:t>Alton “Sonny” Smart, MSW</a:t>
            </a:r>
          </a:p>
          <a:p>
            <a:pPr marL="0" indent="0">
              <a:buNone/>
            </a:pPr>
            <a:r>
              <a:rPr lang="en-US" i="1" dirty="0"/>
              <a:t>Professor</a:t>
            </a:r>
          </a:p>
          <a:p>
            <a:pPr marL="0" indent="0">
              <a:buNone/>
            </a:pPr>
            <a:endParaRPr lang="en-US" i="1" dirty="0"/>
          </a:p>
          <a:p>
            <a:pPr>
              <a:buNone/>
            </a:pPr>
            <a:r>
              <a:rPr lang="en-US" sz="2000" dirty="0">
                <a:hlinkClick r:id="rId5"/>
              </a:rPr>
              <a:t>ssmart@uwsp.edu</a:t>
            </a:r>
            <a:endParaRPr lang="en-US" sz="2000" dirty="0"/>
          </a:p>
          <a:p>
            <a:pPr>
              <a:buNone/>
            </a:pPr>
            <a:r>
              <a:rPr lang="en-US" sz="2000" dirty="0"/>
              <a:t>715-346-3748</a:t>
            </a:r>
          </a:p>
          <a:p>
            <a:pPr marL="0" indent="0">
              <a:buNone/>
            </a:pPr>
            <a:endParaRPr lang="en-US" i="1" dirty="0"/>
          </a:p>
        </p:txBody>
      </p:sp>
      <p:pic>
        <p:nvPicPr>
          <p:cNvPr id="5122" name="Picture 2" descr="https://www.uwsp.edu/sociology/PublishingImages/Smart_Sonny_2013_11_Small.jpg">
            <a:extLst>
              <a:ext uri="{FF2B5EF4-FFF2-40B4-BE49-F238E27FC236}">
                <a16:creationId xmlns:a16="http://schemas.microsoft.com/office/drawing/2014/main" id="{DDAAAB29-C4C3-4120-91F2-A3939D41D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981200"/>
            <a:ext cx="228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D1C89241-C985-445D-82CC-A0B81C0E2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1570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Mission/Focus</a:t>
            </a:r>
          </a:p>
        </p:txBody>
      </p:sp>
      <p:sp>
        <p:nvSpPr>
          <p:cNvPr id="3" name="Content Placeholder 2"/>
          <p:cNvSpPr>
            <a:spLocks noGrp="1"/>
          </p:cNvSpPr>
          <p:nvPr>
            <p:ph idx="1"/>
          </p:nvPr>
        </p:nvSpPr>
        <p:spPr>
          <a:xfrm>
            <a:off x="609600" y="1392103"/>
            <a:ext cx="8229600" cy="5181600"/>
          </a:xfrm>
        </p:spPr>
        <p:txBody>
          <a:bodyPr>
            <a:normAutofit fontScale="47500" lnSpcReduction="20000"/>
          </a:bodyPr>
          <a:lstStyle/>
          <a:p>
            <a:pPr>
              <a:buNone/>
            </a:pPr>
            <a:r>
              <a:rPr lang="en-US" sz="5900" b="1" dirty="0"/>
              <a:t>The mission of the Social Work Program at UWSP is to:</a:t>
            </a:r>
          </a:p>
          <a:p>
            <a:pPr>
              <a:buNone/>
            </a:pPr>
            <a:endParaRPr lang="en-US" b="1" dirty="0"/>
          </a:p>
          <a:p>
            <a:pPr algn="just">
              <a:buNone/>
            </a:pPr>
            <a:r>
              <a:rPr lang="en-US" dirty="0"/>
              <a:t>	</a:t>
            </a:r>
            <a:r>
              <a:rPr lang="en-US" sz="5100" i="1" dirty="0"/>
              <a:t>Prepare students for entry level generalist social work practice, attending to the needs and resources of diverse populations and the understanding of global issues (such as oppression) that affect the human condition. The program prepares students to be competent and professional community leaders who implement humane social policies, services, and programs that seek social and economic justice for individuals, families, groups, communities, and the broader global society. A unique emphasis of the program is a commitment to the well being of those living in Rural Central Wisconsin communities as well as to the sovereign cultural integrity of Native American communities within this region. </a:t>
            </a:r>
          </a:p>
          <a:p>
            <a:pPr>
              <a:buNone/>
            </a:pPr>
            <a:endParaRPr lang="en-US" sz="3100" i="1" dirty="0"/>
          </a:p>
          <a:p>
            <a:pPr>
              <a:buNone/>
            </a:pPr>
            <a:r>
              <a:rPr lang="en-US" sz="3100" i="1" dirty="0"/>
              <a:t> </a:t>
            </a:r>
          </a:p>
        </p:txBody>
      </p:sp>
      <p:pic>
        <p:nvPicPr>
          <p:cNvPr id="8" name="Picture 7" descr="http://dsa.csupomona.edu/nasc/images/Native_Clip_Art_4_049.jpg">
            <a:hlinkClick r:id="rId5" tgtFrame="_blank"/>
          </p:cNvPr>
          <p:cNvPicPr/>
          <p:nvPr/>
        </p:nvPicPr>
        <p:blipFill>
          <a:blip r:embed="rId6" cstate="print"/>
          <a:srcRect/>
          <a:stretch>
            <a:fillRect/>
          </a:stretch>
        </p:blipFill>
        <p:spPr bwMode="auto">
          <a:xfrm>
            <a:off x="7465454" y="5715000"/>
            <a:ext cx="1066800" cy="1066800"/>
          </a:xfrm>
          <a:prstGeom prst="rect">
            <a:avLst/>
          </a:prstGeom>
          <a:noFill/>
          <a:ln w="9525">
            <a:noFill/>
            <a:miter lim="800000"/>
            <a:headEnd/>
            <a:tailEnd/>
          </a:ln>
        </p:spPr>
      </p:pic>
      <p:pic>
        <p:nvPicPr>
          <p:cNvPr id="4" name="Recorded Sound">
            <a:hlinkClick r:id="" action="ppaction://media"/>
            <a:extLst>
              <a:ext uri="{FF2B5EF4-FFF2-40B4-BE49-F238E27FC236}">
                <a16:creationId xmlns:a16="http://schemas.microsoft.com/office/drawing/2014/main" id="{70713423-4339-4593-AE0E-2A9F4D744B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B41A47FCFD9B4DA50502796151D940" ma:contentTypeVersion="1" ma:contentTypeDescription="Create a new document." ma:contentTypeScope="" ma:versionID="1ae922b5d459ccc86f0125686466f3f6">
  <xsd:schema xmlns:xsd="http://www.w3.org/2001/XMLSchema" xmlns:xs="http://www.w3.org/2001/XMLSchema" xmlns:p="http://schemas.microsoft.com/office/2006/metadata/properties" xmlns:ns1="http://schemas.microsoft.com/sharepoint/v3" targetNamespace="http://schemas.microsoft.com/office/2006/metadata/properties" ma:root="true" ma:fieldsID="9c3c86fa875a13c654da7718f28ac21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77ACE0B-21B7-4891-87BD-211CDDD11318}"/>
</file>

<file path=customXml/itemProps2.xml><?xml version="1.0" encoding="utf-8"?>
<ds:datastoreItem xmlns:ds="http://schemas.openxmlformats.org/officeDocument/2006/customXml" ds:itemID="{B0029F83-9415-4A25-853F-ECB7D28F3032}"/>
</file>

<file path=customXml/itemProps3.xml><?xml version="1.0" encoding="utf-8"?>
<ds:datastoreItem xmlns:ds="http://schemas.openxmlformats.org/officeDocument/2006/customXml" ds:itemID="{4401D665-4432-4C9B-A2C0-24E02CA650ED}"/>
</file>

<file path=docProps/app.xml><?xml version="1.0" encoding="utf-8"?>
<Properties xmlns="http://schemas.openxmlformats.org/officeDocument/2006/extended-properties" xmlns:vt="http://schemas.openxmlformats.org/officeDocument/2006/docPropsVTypes">
  <Template/>
  <TotalTime>1702</TotalTime>
  <Words>3312</Words>
  <Application>Microsoft Office PowerPoint</Application>
  <PresentationFormat>On-screen Show (4:3)</PresentationFormat>
  <Paragraphs>216</Paragraphs>
  <Slides>19</Slides>
  <Notes>19</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Impact</vt:lpstr>
      <vt:lpstr>Wingdings</vt:lpstr>
      <vt:lpstr>Office Theme</vt:lpstr>
      <vt:lpstr>         Social Work Program Department of Sociology and Social Work University of Wisconsin—Stevens Point (UWSP)  Narrated by:  Amy Zlimen Ticho, UWSP Social Work Program Director     </vt:lpstr>
      <vt:lpstr> Structure of UWSP  Social Work Program  </vt:lpstr>
      <vt:lpstr>History of Social Work at UWSP</vt:lpstr>
      <vt:lpstr>UWSP Social Work Program Key Faculty</vt:lpstr>
      <vt:lpstr>PowerPoint Presentation</vt:lpstr>
      <vt:lpstr> </vt:lpstr>
      <vt:lpstr>PowerPoint Presentation</vt:lpstr>
      <vt:lpstr>PowerPoint Presentation</vt:lpstr>
      <vt:lpstr>Mission/Focus</vt:lpstr>
      <vt:lpstr>Mission/Focus </vt:lpstr>
      <vt:lpstr>Mission/Focus</vt:lpstr>
      <vt:lpstr>Social Work Curriculum BA or BS in Social Work  </vt:lpstr>
      <vt:lpstr>Social Work Curriculum BA or BS in Social Work</vt:lpstr>
      <vt:lpstr>Social Work Curriculum BA or BS in Social Work</vt:lpstr>
      <vt:lpstr>Social Work Curriculum BA or BS in Social Work</vt:lpstr>
      <vt:lpstr>Additional Learning Opportunities</vt:lpstr>
      <vt:lpstr>Applying for Admission into the  Social Work Program</vt:lpstr>
      <vt:lpstr>Applying for Admission into the  Social Work Program</vt:lpstr>
      <vt:lpstr>For more information… </vt:lpstr>
    </vt:vector>
  </TitlesOfParts>
  <Company>UWSP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Work at UW-Stevens Point</dc:title>
  <dc:creator>amboelk</dc:creator>
  <cp:lastModifiedBy>Zlimen, Amy</cp:lastModifiedBy>
  <cp:revision>70</cp:revision>
  <cp:lastPrinted>2019-01-25T17:05:31Z</cp:lastPrinted>
  <dcterms:created xsi:type="dcterms:W3CDTF">2011-04-26T19:38:50Z</dcterms:created>
  <dcterms:modified xsi:type="dcterms:W3CDTF">2019-01-29T14:48:55Z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0x010100C8B41A47FCFD9B4DA50502796151D940</vt:lpwstr>
  </property>
</Properties>
</file>