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 id="2147483660" r:id="rId4"/>
  </p:sldMasterIdLst>
  <p:notesMasterIdLst>
    <p:notesMasterId r:id="rId18"/>
  </p:notesMasterIdLst>
  <p:handoutMasterIdLst>
    <p:handoutMasterId r:id="rId19"/>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B5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72538" autoAdjust="0"/>
  </p:normalViewPr>
  <p:slideViewPr>
    <p:cSldViewPr>
      <p:cViewPr varScale="1">
        <p:scale>
          <a:sx n="69" d="100"/>
          <a:sy n="69" d="100"/>
        </p:scale>
        <p:origin x="1910"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ustomXml" Target="../customXml/item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omer, Nora" userId="19fcfca1-4928-4f8f-9838-0b01c14c1a7c" providerId="ADAL" clId="{D357E1FB-9A65-4A67-BA7D-8DD8783111AB}"/>
    <pc:docChg chg="custSel modSld">
      <pc:chgData name="Boomer, Nora" userId="19fcfca1-4928-4f8f-9838-0b01c14c1a7c" providerId="ADAL" clId="{D357E1FB-9A65-4A67-BA7D-8DD8783111AB}" dt="2025-10-03T14:05:39.536" v="1" actId="478"/>
      <pc:docMkLst>
        <pc:docMk/>
      </pc:docMkLst>
      <pc:sldChg chg="delSp modSp mod">
        <pc:chgData name="Boomer, Nora" userId="19fcfca1-4928-4f8f-9838-0b01c14c1a7c" providerId="ADAL" clId="{D357E1FB-9A65-4A67-BA7D-8DD8783111AB}" dt="2025-10-03T14:05:39.536" v="1" actId="478"/>
        <pc:sldMkLst>
          <pc:docMk/>
          <pc:sldMk cId="4100214872" sldId="256"/>
        </pc:sldMkLst>
        <pc:spChg chg="del mod">
          <ac:chgData name="Boomer, Nora" userId="19fcfca1-4928-4f8f-9838-0b01c14c1a7c" providerId="ADAL" clId="{D357E1FB-9A65-4A67-BA7D-8DD8783111AB}" dt="2025-10-03T14:05:39.536" v="1" actId="478"/>
          <ac:spMkLst>
            <pc:docMk/>
            <pc:sldMk cId="4100214872" sldId="256"/>
            <ac:spMk id="4"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E507A0-3D9C-4561-A17E-B0863039B1B7}"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9A95B8FA-50C7-4AA2-AECB-624E09326D03}">
      <dgm:prSet phldrT="[Text]" custT="1"/>
      <dgm:spPr/>
      <dgm:t>
        <a:bodyPr/>
        <a:lstStyle/>
        <a:p>
          <a:r>
            <a:rPr lang="en-US" sz="2400" dirty="0">
              <a:latin typeface="Times New Roman" panose="02020603050405020304" pitchFamily="18" charset="0"/>
              <a:cs typeface="Times New Roman" panose="02020603050405020304" pitchFamily="18" charset="0"/>
            </a:rPr>
            <a:t>Expectations &amp; Goals</a:t>
          </a:r>
        </a:p>
        <a:p>
          <a:r>
            <a:rPr lang="en-US" sz="2400" dirty="0">
              <a:latin typeface="Times New Roman" panose="02020603050405020304" pitchFamily="18" charset="0"/>
              <a:cs typeface="Times New Roman" panose="02020603050405020304" pitchFamily="18" charset="0"/>
            </a:rPr>
            <a:t>(Create or Clarify)</a:t>
          </a:r>
        </a:p>
      </dgm:t>
    </dgm:pt>
    <dgm:pt modelId="{7D814DA8-701A-4432-90DE-73E2E74CB866}" type="parTrans" cxnId="{7A5FEB69-0731-4B6D-91EB-299B7072C1EB}">
      <dgm:prSet/>
      <dgm:spPr/>
      <dgm:t>
        <a:bodyPr/>
        <a:lstStyle/>
        <a:p>
          <a:endParaRPr lang="en-US" sz="12000">
            <a:latin typeface="Times New Roman" panose="02020603050405020304" pitchFamily="18" charset="0"/>
            <a:cs typeface="Times New Roman" panose="02020603050405020304" pitchFamily="18" charset="0"/>
          </a:endParaRPr>
        </a:p>
      </dgm:t>
    </dgm:pt>
    <dgm:pt modelId="{ABDF103F-6BEB-4DA6-B5EC-E1C54A379639}" type="sibTrans" cxnId="{7A5FEB69-0731-4B6D-91EB-299B7072C1EB}">
      <dgm:prSet/>
      <dgm:spPr/>
      <dgm:t>
        <a:bodyPr/>
        <a:lstStyle/>
        <a:p>
          <a:endParaRPr lang="en-US" sz="12000">
            <a:latin typeface="Times New Roman" panose="02020603050405020304" pitchFamily="18" charset="0"/>
            <a:cs typeface="Times New Roman" panose="02020603050405020304" pitchFamily="18" charset="0"/>
          </a:endParaRPr>
        </a:p>
      </dgm:t>
    </dgm:pt>
    <dgm:pt modelId="{E95602F6-0918-41CF-9D95-87EBEBCDC4CB}">
      <dgm:prSet phldrT="[Text]" custT="1"/>
      <dgm:spPr/>
      <dgm:t>
        <a:bodyPr/>
        <a:lstStyle/>
        <a:p>
          <a:r>
            <a:rPr lang="en-US" sz="2400" dirty="0">
              <a:latin typeface="Times New Roman" panose="02020603050405020304" pitchFamily="18" charset="0"/>
              <a:cs typeface="Times New Roman" panose="02020603050405020304" pitchFamily="18" charset="0"/>
            </a:rPr>
            <a:t>Performance</a:t>
          </a:r>
        </a:p>
        <a:p>
          <a:r>
            <a:rPr lang="en-US" sz="2400" dirty="0">
              <a:latin typeface="Times New Roman" panose="02020603050405020304" pitchFamily="18" charset="0"/>
              <a:cs typeface="Times New Roman" panose="02020603050405020304" pitchFamily="18" charset="0"/>
            </a:rPr>
            <a:t>(Act)</a:t>
          </a:r>
        </a:p>
      </dgm:t>
    </dgm:pt>
    <dgm:pt modelId="{42A7BB0C-AB20-4DD7-B7E4-CE8DF3F963DF}" type="parTrans" cxnId="{CCECF965-5EF5-4A31-AB56-CD36167B5C49}">
      <dgm:prSet/>
      <dgm:spPr/>
      <dgm:t>
        <a:bodyPr/>
        <a:lstStyle/>
        <a:p>
          <a:endParaRPr lang="en-US" sz="12000">
            <a:latin typeface="Times New Roman" panose="02020603050405020304" pitchFamily="18" charset="0"/>
            <a:cs typeface="Times New Roman" panose="02020603050405020304" pitchFamily="18" charset="0"/>
          </a:endParaRPr>
        </a:p>
      </dgm:t>
    </dgm:pt>
    <dgm:pt modelId="{E0E3D6A5-ED31-425E-A9E2-84D748957E9C}" type="sibTrans" cxnId="{CCECF965-5EF5-4A31-AB56-CD36167B5C49}">
      <dgm:prSet/>
      <dgm:spPr/>
      <dgm:t>
        <a:bodyPr/>
        <a:lstStyle/>
        <a:p>
          <a:endParaRPr lang="en-US" sz="12000">
            <a:latin typeface="Times New Roman" panose="02020603050405020304" pitchFamily="18" charset="0"/>
            <a:cs typeface="Times New Roman" panose="02020603050405020304" pitchFamily="18" charset="0"/>
          </a:endParaRPr>
        </a:p>
      </dgm:t>
    </dgm:pt>
    <dgm:pt modelId="{E85C9AA9-91EA-4DAF-BB90-DAD1B2876ADA}">
      <dgm:prSet phldrT="[Text]" custT="1"/>
      <dgm:spPr/>
      <dgm:t>
        <a:bodyPr/>
        <a:lstStyle/>
        <a:p>
          <a:r>
            <a:rPr lang="en-US" sz="2400" dirty="0">
              <a:latin typeface="Times New Roman" panose="02020603050405020304" pitchFamily="18" charset="0"/>
              <a:cs typeface="Times New Roman" panose="02020603050405020304" pitchFamily="18" charset="0"/>
            </a:rPr>
            <a:t>Assess</a:t>
          </a:r>
        </a:p>
        <a:p>
          <a:r>
            <a:rPr lang="en-US" sz="2400" dirty="0">
              <a:latin typeface="Times New Roman" panose="02020603050405020304" pitchFamily="18" charset="0"/>
              <a:cs typeface="Times New Roman" panose="02020603050405020304" pitchFamily="18" charset="0"/>
            </a:rPr>
            <a:t>(Monitor/Track)</a:t>
          </a:r>
        </a:p>
      </dgm:t>
    </dgm:pt>
    <dgm:pt modelId="{3A89F91B-5D0E-4CB7-A929-B4927A7E9337}" type="parTrans" cxnId="{BF023FFE-69ED-4606-9732-12C0B3069366}">
      <dgm:prSet/>
      <dgm:spPr/>
      <dgm:t>
        <a:bodyPr/>
        <a:lstStyle/>
        <a:p>
          <a:endParaRPr lang="en-US" sz="12000">
            <a:latin typeface="Times New Roman" panose="02020603050405020304" pitchFamily="18" charset="0"/>
            <a:cs typeface="Times New Roman" panose="02020603050405020304" pitchFamily="18" charset="0"/>
          </a:endParaRPr>
        </a:p>
      </dgm:t>
    </dgm:pt>
    <dgm:pt modelId="{4F85CC7C-3B23-46A6-A045-3247727BA849}" type="sibTrans" cxnId="{BF023FFE-69ED-4606-9732-12C0B3069366}">
      <dgm:prSet/>
      <dgm:spPr/>
      <dgm:t>
        <a:bodyPr/>
        <a:lstStyle/>
        <a:p>
          <a:endParaRPr lang="en-US" sz="12000">
            <a:latin typeface="Times New Roman" panose="02020603050405020304" pitchFamily="18" charset="0"/>
            <a:cs typeface="Times New Roman" panose="02020603050405020304" pitchFamily="18" charset="0"/>
          </a:endParaRPr>
        </a:p>
      </dgm:t>
    </dgm:pt>
    <dgm:pt modelId="{1CC9C3A9-666B-44CE-8463-A2B18E69B48E}">
      <dgm:prSet phldrT="[Text]" custT="1"/>
      <dgm:spPr/>
      <dgm:t>
        <a:bodyPr/>
        <a:lstStyle/>
        <a:p>
          <a:r>
            <a:rPr lang="en-US" sz="2400" dirty="0">
              <a:latin typeface="Times New Roman" panose="02020603050405020304" pitchFamily="18" charset="0"/>
              <a:cs typeface="Times New Roman" panose="02020603050405020304" pitchFamily="18" charset="0"/>
            </a:rPr>
            <a:t>Review</a:t>
          </a:r>
        </a:p>
        <a:p>
          <a:r>
            <a:rPr lang="en-US" sz="2400" dirty="0">
              <a:latin typeface="Times New Roman" panose="02020603050405020304" pitchFamily="18" charset="0"/>
              <a:cs typeface="Times New Roman" panose="02020603050405020304" pitchFamily="18" charset="0"/>
            </a:rPr>
            <a:t>(Feedback)</a:t>
          </a:r>
        </a:p>
      </dgm:t>
    </dgm:pt>
    <dgm:pt modelId="{55AC789C-3039-4A07-81B5-8F592F8F7846}" type="parTrans" cxnId="{BE4F5B4D-8684-4EE7-BF27-88BE97EDDF5A}">
      <dgm:prSet/>
      <dgm:spPr/>
      <dgm:t>
        <a:bodyPr/>
        <a:lstStyle/>
        <a:p>
          <a:endParaRPr lang="en-US" sz="12000">
            <a:latin typeface="Times New Roman" panose="02020603050405020304" pitchFamily="18" charset="0"/>
            <a:cs typeface="Times New Roman" panose="02020603050405020304" pitchFamily="18" charset="0"/>
          </a:endParaRPr>
        </a:p>
      </dgm:t>
    </dgm:pt>
    <dgm:pt modelId="{A170EB09-E4E4-407D-B781-0B25B9B1DFCA}" type="sibTrans" cxnId="{BE4F5B4D-8684-4EE7-BF27-88BE97EDDF5A}">
      <dgm:prSet/>
      <dgm:spPr/>
      <dgm:t>
        <a:bodyPr/>
        <a:lstStyle/>
        <a:p>
          <a:endParaRPr lang="en-US" sz="12000">
            <a:latin typeface="Times New Roman" panose="02020603050405020304" pitchFamily="18" charset="0"/>
            <a:cs typeface="Times New Roman" panose="02020603050405020304" pitchFamily="18" charset="0"/>
          </a:endParaRPr>
        </a:p>
      </dgm:t>
    </dgm:pt>
    <dgm:pt modelId="{B93FDFDC-A2DE-458C-BE38-BA402803CFDA}" type="pres">
      <dgm:prSet presAssocID="{4AE507A0-3D9C-4561-A17E-B0863039B1B7}" presName="cycle" presStyleCnt="0">
        <dgm:presLayoutVars>
          <dgm:dir/>
          <dgm:resizeHandles val="exact"/>
        </dgm:presLayoutVars>
      </dgm:prSet>
      <dgm:spPr/>
    </dgm:pt>
    <dgm:pt modelId="{8460A478-B5D1-414F-A30F-C28FA6E6A256}" type="pres">
      <dgm:prSet presAssocID="{9A95B8FA-50C7-4AA2-AECB-624E09326D03}" presName="dummy" presStyleCnt="0"/>
      <dgm:spPr/>
    </dgm:pt>
    <dgm:pt modelId="{CDE99C23-3082-424F-871B-6ADA76D36474}" type="pres">
      <dgm:prSet presAssocID="{9A95B8FA-50C7-4AA2-AECB-624E09326D03}" presName="node" presStyleLbl="revTx" presStyleIdx="0" presStyleCnt="4" custScaleX="205784" custScaleY="59730" custRadScaleRad="113869" custRadScaleInc="19314">
        <dgm:presLayoutVars>
          <dgm:bulletEnabled val="1"/>
        </dgm:presLayoutVars>
      </dgm:prSet>
      <dgm:spPr/>
    </dgm:pt>
    <dgm:pt modelId="{AEFCC850-9CB1-4D50-832E-566114EA1252}" type="pres">
      <dgm:prSet presAssocID="{ABDF103F-6BEB-4DA6-B5EC-E1C54A379639}" presName="sibTrans" presStyleLbl="node1" presStyleIdx="0" presStyleCnt="4" custScaleX="99679" custLinFactNeighborX="292" custLinFactNeighborY="1260"/>
      <dgm:spPr/>
    </dgm:pt>
    <dgm:pt modelId="{FAFA64B1-0929-4CE4-9D9C-F78928E490AB}" type="pres">
      <dgm:prSet presAssocID="{E95602F6-0918-41CF-9D95-87EBEBCDC4CB}" presName="dummy" presStyleCnt="0"/>
      <dgm:spPr/>
    </dgm:pt>
    <dgm:pt modelId="{3C7EFEB3-D78A-4653-9239-2E1850DE24D5}" type="pres">
      <dgm:prSet presAssocID="{E95602F6-0918-41CF-9D95-87EBEBCDC4CB}" presName="node" presStyleLbl="revTx" presStyleIdx="1" presStyleCnt="4" custScaleX="113168" custScaleY="56557" custRadScaleRad="104421" custRadScaleInc="6503">
        <dgm:presLayoutVars>
          <dgm:bulletEnabled val="1"/>
        </dgm:presLayoutVars>
      </dgm:prSet>
      <dgm:spPr/>
    </dgm:pt>
    <dgm:pt modelId="{1BBDC7B2-4B73-4A32-85AB-256DB34AD80C}" type="pres">
      <dgm:prSet presAssocID="{E0E3D6A5-ED31-425E-A9E2-84D748957E9C}" presName="sibTrans" presStyleLbl="node1" presStyleIdx="1" presStyleCnt="4" custScaleX="129547" custScaleY="99263"/>
      <dgm:spPr/>
    </dgm:pt>
    <dgm:pt modelId="{86CACABF-1F9F-44C6-9FCE-5A531747D299}" type="pres">
      <dgm:prSet presAssocID="{E85C9AA9-91EA-4DAF-BB90-DAD1B2876ADA}" presName="dummy" presStyleCnt="0"/>
      <dgm:spPr/>
    </dgm:pt>
    <dgm:pt modelId="{91339586-5FEF-4262-9F89-6D5325884830}" type="pres">
      <dgm:prSet presAssocID="{E85C9AA9-91EA-4DAF-BB90-DAD1B2876ADA}" presName="node" presStyleLbl="revTx" presStyleIdx="2" presStyleCnt="4" custScaleX="145897" custScaleY="55163">
        <dgm:presLayoutVars>
          <dgm:bulletEnabled val="1"/>
        </dgm:presLayoutVars>
      </dgm:prSet>
      <dgm:spPr/>
    </dgm:pt>
    <dgm:pt modelId="{AE8D542F-AE1E-4E1E-8524-D240652CA198}" type="pres">
      <dgm:prSet presAssocID="{4F85CC7C-3B23-46A6-A045-3247727BA849}" presName="sibTrans" presStyleLbl="node1" presStyleIdx="2" presStyleCnt="4"/>
      <dgm:spPr/>
    </dgm:pt>
    <dgm:pt modelId="{8052C8D4-4CA1-4892-9C1A-32F0015D0FD6}" type="pres">
      <dgm:prSet presAssocID="{1CC9C3A9-666B-44CE-8463-A2B18E69B48E}" presName="dummy" presStyleCnt="0"/>
      <dgm:spPr/>
    </dgm:pt>
    <dgm:pt modelId="{3C20DE87-D867-4F57-9459-75042724A092}" type="pres">
      <dgm:prSet presAssocID="{1CC9C3A9-666B-44CE-8463-A2B18E69B48E}" presName="node" presStyleLbl="revTx" presStyleIdx="3" presStyleCnt="4" custScaleY="58483" custRadScaleRad="110734" custRadScaleInc="-11696">
        <dgm:presLayoutVars>
          <dgm:bulletEnabled val="1"/>
        </dgm:presLayoutVars>
      </dgm:prSet>
      <dgm:spPr/>
    </dgm:pt>
    <dgm:pt modelId="{5484C377-9B9E-46EA-B4E9-6F31C836EB6F}" type="pres">
      <dgm:prSet presAssocID="{A170EB09-E4E4-407D-B781-0B25B9B1DFCA}" presName="sibTrans" presStyleLbl="node1" presStyleIdx="3" presStyleCnt="4"/>
      <dgm:spPr/>
    </dgm:pt>
  </dgm:ptLst>
  <dgm:cxnLst>
    <dgm:cxn modelId="{78EFFC24-7BAB-4CDF-B25A-FFFC907D85EF}" type="presOf" srcId="{E95602F6-0918-41CF-9D95-87EBEBCDC4CB}" destId="{3C7EFEB3-D78A-4653-9239-2E1850DE24D5}" srcOrd="0" destOrd="0" presId="urn:microsoft.com/office/officeart/2005/8/layout/cycle1"/>
    <dgm:cxn modelId="{CCECF965-5EF5-4A31-AB56-CD36167B5C49}" srcId="{4AE507A0-3D9C-4561-A17E-B0863039B1B7}" destId="{E95602F6-0918-41CF-9D95-87EBEBCDC4CB}" srcOrd="1" destOrd="0" parTransId="{42A7BB0C-AB20-4DD7-B7E4-CE8DF3F963DF}" sibTransId="{E0E3D6A5-ED31-425E-A9E2-84D748957E9C}"/>
    <dgm:cxn modelId="{7A5FEB69-0731-4B6D-91EB-299B7072C1EB}" srcId="{4AE507A0-3D9C-4561-A17E-B0863039B1B7}" destId="{9A95B8FA-50C7-4AA2-AECB-624E09326D03}" srcOrd="0" destOrd="0" parTransId="{7D814DA8-701A-4432-90DE-73E2E74CB866}" sibTransId="{ABDF103F-6BEB-4DA6-B5EC-E1C54A379639}"/>
    <dgm:cxn modelId="{BE4F5B4D-8684-4EE7-BF27-88BE97EDDF5A}" srcId="{4AE507A0-3D9C-4561-A17E-B0863039B1B7}" destId="{1CC9C3A9-666B-44CE-8463-A2B18E69B48E}" srcOrd="3" destOrd="0" parTransId="{55AC789C-3039-4A07-81B5-8F592F8F7846}" sibTransId="{A170EB09-E4E4-407D-B781-0B25B9B1DFCA}"/>
    <dgm:cxn modelId="{9C6B0C72-8EDB-4BB6-9340-1462F10F9817}" type="presOf" srcId="{9A95B8FA-50C7-4AA2-AECB-624E09326D03}" destId="{CDE99C23-3082-424F-871B-6ADA76D36474}" srcOrd="0" destOrd="0" presId="urn:microsoft.com/office/officeart/2005/8/layout/cycle1"/>
    <dgm:cxn modelId="{BE787D74-2461-4B0F-924D-292F2FD98CE5}" type="presOf" srcId="{E0E3D6A5-ED31-425E-A9E2-84D748957E9C}" destId="{1BBDC7B2-4B73-4A32-85AB-256DB34AD80C}" srcOrd="0" destOrd="0" presId="urn:microsoft.com/office/officeart/2005/8/layout/cycle1"/>
    <dgm:cxn modelId="{6E598959-FEEB-4D1F-8DBB-02DCB3225B69}" type="presOf" srcId="{1CC9C3A9-666B-44CE-8463-A2B18E69B48E}" destId="{3C20DE87-D867-4F57-9459-75042724A092}" srcOrd="0" destOrd="0" presId="urn:microsoft.com/office/officeart/2005/8/layout/cycle1"/>
    <dgm:cxn modelId="{D1964591-693D-4ED6-A916-F139273DD8B3}" type="presOf" srcId="{4AE507A0-3D9C-4561-A17E-B0863039B1B7}" destId="{B93FDFDC-A2DE-458C-BE38-BA402803CFDA}" srcOrd="0" destOrd="0" presId="urn:microsoft.com/office/officeart/2005/8/layout/cycle1"/>
    <dgm:cxn modelId="{8C2EB29C-EB18-4B95-8A15-31B30667C733}" type="presOf" srcId="{A170EB09-E4E4-407D-B781-0B25B9B1DFCA}" destId="{5484C377-9B9E-46EA-B4E9-6F31C836EB6F}" srcOrd="0" destOrd="0" presId="urn:microsoft.com/office/officeart/2005/8/layout/cycle1"/>
    <dgm:cxn modelId="{BB0A26C8-2D43-4D33-B2EB-C2175E7ECD41}" type="presOf" srcId="{4F85CC7C-3B23-46A6-A045-3247727BA849}" destId="{AE8D542F-AE1E-4E1E-8524-D240652CA198}" srcOrd="0" destOrd="0" presId="urn:microsoft.com/office/officeart/2005/8/layout/cycle1"/>
    <dgm:cxn modelId="{918A22CC-5124-4517-BA24-6BC15D31750C}" type="presOf" srcId="{E85C9AA9-91EA-4DAF-BB90-DAD1B2876ADA}" destId="{91339586-5FEF-4262-9F89-6D5325884830}" srcOrd="0" destOrd="0" presId="urn:microsoft.com/office/officeart/2005/8/layout/cycle1"/>
    <dgm:cxn modelId="{203CB9D6-C077-406C-B8B5-6C59862CE90E}" type="presOf" srcId="{ABDF103F-6BEB-4DA6-B5EC-E1C54A379639}" destId="{AEFCC850-9CB1-4D50-832E-566114EA1252}" srcOrd="0" destOrd="0" presId="urn:microsoft.com/office/officeart/2005/8/layout/cycle1"/>
    <dgm:cxn modelId="{BF023FFE-69ED-4606-9732-12C0B3069366}" srcId="{4AE507A0-3D9C-4561-A17E-B0863039B1B7}" destId="{E85C9AA9-91EA-4DAF-BB90-DAD1B2876ADA}" srcOrd="2" destOrd="0" parTransId="{3A89F91B-5D0E-4CB7-A929-B4927A7E9337}" sibTransId="{4F85CC7C-3B23-46A6-A045-3247727BA849}"/>
    <dgm:cxn modelId="{95A1896E-0564-4B6A-9E9B-A9353B1D44D1}" type="presParOf" srcId="{B93FDFDC-A2DE-458C-BE38-BA402803CFDA}" destId="{8460A478-B5D1-414F-A30F-C28FA6E6A256}" srcOrd="0" destOrd="0" presId="urn:microsoft.com/office/officeart/2005/8/layout/cycle1"/>
    <dgm:cxn modelId="{018533FB-DE8C-48F8-BD59-06923370649E}" type="presParOf" srcId="{B93FDFDC-A2DE-458C-BE38-BA402803CFDA}" destId="{CDE99C23-3082-424F-871B-6ADA76D36474}" srcOrd="1" destOrd="0" presId="urn:microsoft.com/office/officeart/2005/8/layout/cycle1"/>
    <dgm:cxn modelId="{20A727DD-0774-44CE-B59B-D38E02423523}" type="presParOf" srcId="{B93FDFDC-A2DE-458C-BE38-BA402803CFDA}" destId="{AEFCC850-9CB1-4D50-832E-566114EA1252}" srcOrd="2" destOrd="0" presId="urn:microsoft.com/office/officeart/2005/8/layout/cycle1"/>
    <dgm:cxn modelId="{F276450F-501C-4E51-B760-7091038CFF6E}" type="presParOf" srcId="{B93FDFDC-A2DE-458C-BE38-BA402803CFDA}" destId="{FAFA64B1-0929-4CE4-9D9C-F78928E490AB}" srcOrd="3" destOrd="0" presId="urn:microsoft.com/office/officeart/2005/8/layout/cycle1"/>
    <dgm:cxn modelId="{945D01B6-6D1B-4D99-A1DA-B4A57C0E8C3E}" type="presParOf" srcId="{B93FDFDC-A2DE-458C-BE38-BA402803CFDA}" destId="{3C7EFEB3-D78A-4653-9239-2E1850DE24D5}" srcOrd="4" destOrd="0" presId="urn:microsoft.com/office/officeart/2005/8/layout/cycle1"/>
    <dgm:cxn modelId="{3D216BC2-B220-4CFB-9C7F-D3503D77668A}" type="presParOf" srcId="{B93FDFDC-A2DE-458C-BE38-BA402803CFDA}" destId="{1BBDC7B2-4B73-4A32-85AB-256DB34AD80C}" srcOrd="5" destOrd="0" presId="urn:microsoft.com/office/officeart/2005/8/layout/cycle1"/>
    <dgm:cxn modelId="{D674CB2F-7F86-4289-A1B4-2E577E8FB9C6}" type="presParOf" srcId="{B93FDFDC-A2DE-458C-BE38-BA402803CFDA}" destId="{86CACABF-1F9F-44C6-9FCE-5A531747D299}" srcOrd="6" destOrd="0" presId="urn:microsoft.com/office/officeart/2005/8/layout/cycle1"/>
    <dgm:cxn modelId="{559C41E7-3BFE-4371-B569-43ACA8471627}" type="presParOf" srcId="{B93FDFDC-A2DE-458C-BE38-BA402803CFDA}" destId="{91339586-5FEF-4262-9F89-6D5325884830}" srcOrd="7" destOrd="0" presId="urn:microsoft.com/office/officeart/2005/8/layout/cycle1"/>
    <dgm:cxn modelId="{3B28E9CF-2173-451D-A194-C0CBA9C9925D}" type="presParOf" srcId="{B93FDFDC-A2DE-458C-BE38-BA402803CFDA}" destId="{AE8D542F-AE1E-4E1E-8524-D240652CA198}" srcOrd="8" destOrd="0" presId="urn:microsoft.com/office/officeart/2005/8/layout/cycle1"/>
    <dgm:cxn modelId="{2847F2B2-6C86-4F40-816A-5A8218D0D71B}" type="presParOf" srcId="{B93FDFDC-A2DE-458C-BE38-BA402803CFDA}" destId="{8052C8D4-4CA1-4892-9C1A-32F0015D0FD6}" srcOrd="9" destOrd="0" presId="urn:microsoft.com/office/officeart/2005/8/layout/cycle1"/>
    <dgm:cxn modelId="{5B52A5AD-4600-45B3-A20E-DCE17045CE3F}" type="presParOf" srcId="{B93FDFDC-A2DE-458C-BE38-BA402803CFDA}" destId="{3C20DE87-D867-4F57-9459-75042724A092}" srcOrd="10" destOrd="0" presId="urn:microsoft.com/office/officeart/2005/8/layout/cycle1"/>
    <dgm:cxn modelId="{EF668880-FE41-42EF-9A00-BA17300D117A}" type="presParOf" srcId="{B93FDFDC-A2DE-458C-BE38-BA402803CFDA}" destId="{5484C377-9B9E-46EA-B4E9-6F31C836EB6F}" srcOrd="11" destOrd="0" presId="urn:microsoft.com/office/officeart/2005/8/layout/cycle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E16DE2-EBE4-4946-B9E1-F6062EFC751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A6D7BF8-5A14-42F6-81BD-2DF5ECEE2264}">
      <dgm:prSet phldrT="[Text]" custT="1"/>
      <dgm:spPr>
        <a:solidFill>
          <a:srgbClr val="A5A0CF"/>
        </a:solidFill>
        <a:ln>
          <a:solidFill>
            <a:srgbClr val="A5A0CF"/>
          </a:solidFill>
        </a:ln>
        <a:scene3d>
          <a:camera prst="orthographicFront"/>
          <a:lightRig rig="threePt" dir="t"/>
        </a:scene3d>
        <a:sp3d>
          <a:bevelT/>
        </a:sp3d>
      </dgm:spPr>
      <dgm:t>
        <a:bodyPr/>
        <a:lstStyle/>
        <a:p>
          <a:r>
            <a:rPr lang="en-US" sz="2400" b="1" dirty="0">
              <a:solidFill>
                <a:schemeClr val="tx1"/>
              </a:solidFill>
              <a:latin typeface="Times New Roman" panose="02020603050405020304" pitchFamily="18" charset="0"/>
              <a:cs typeface="Times New Roman" panose="02020603050405020304" pitchFamily="18" charset="0"/>
            </a:rPr>
            <a:t>Specific</a:t>
          </a:r>
        </a:p>
      </dgm:t>
    </dgm:pt>
    <dgm:pt modelId="{E323782B-A2B0-421E-9F5B-E4FFAB288765}" type="parTrans" cxnId="{BCACC7A9-2D5A-45A6-A3FC-FB71293D29D7}">
      <dgm:prSet/>
      <dgm:spPr/>
      <dgm:t>
        <a:bodyPr/>
        <a:lstStyle/>
        <a:p>
          <a:endParaRPr lang="en-US">
            <a:latin typeface="Times New Roman" panose="02020603050405020304" pitchFamily="18" charset="0"/>
            <a:cs typeface="Times New Roman" panose="02020603050405020304" pitchFamily="18" charset="0"/>
          </a:endParaRPr>
        </a:p>
      </dgm:t>
    </dgm:pt>
    <dgm:pt modelId="{E8F70DC2-3F48-419F-9BED-740EDC1306D1}" type="sibTrans" cxnId="{BCACC7A9-2D5A-45A6-A3FC-FB71293D29D7}">
      <dgm:prSet/>
      <dgm:spPr/>
      <dgm:t>
        <a:bodyPr/>
        <a:lstStyle/>
        <a:p>
          <a:endParaRPr lang="en-US">
            <a:latin typeface="Times New Roman" panose="02020603050405020304" pitchFamily="18" charset="0"/>
            <a:cs typeface="Times New Roman" panose="02020603050405020304" pitchFamily="18" charset="0"/>
          </a:endParaRPr>
        </a:p>
      </dgm:t>
    </dgm:pt>
    <dgm:pt modelId="{01D430A8-5B75-4220-B392-49D91A50F873}">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Clearly state what is to be accomplished</a:t>
          </a:r>
        </a:p>
      </dgm:t>
    </dgm:pt>
    <dgm:pt modelId="{0E147F92-AE03-4664-8A97-A72C8F81601F}" type="parTrans" cxnId="{AA000ED6-43B4-43A4-B6CA-066630C8C1BB}">
      <dgm:prSet/>
      <dgm:spPr/>
      <dgm:t>
        <a:bodyPr/>
        <a:lstStyle/>
        <a:p>
          <a:endParaRPr lang="en-US">
            <a:latin typeface="Times New Roman" panose="02020603050405020304" pitchFamily="18" charset="0"/>
            <a:cs typeface="Times New Roman" panose="02020603050405020304" pitchFamily="18" charset="0"/>
          </a:endParaRPr>
        </a:p>
      </dgm:t>
    </dgm:pt>
    <dgm:pt modelId="{B6B78A68-1F03-495E-A0CB-45A3BF975A75}" type="sibTrans" cxnId="{AA000ED6-43B4-43A4-B6CA-066630C8C1BB}">
      <dgm:prSet/>
      <dgm:spPr/>
      <dgm:t>
        <a:bodyPr/>
        <a:lstStyle/>
        <a:p>
          <a:endParaRPr lang="en-US">
            <a:latin typeface="Times New Roman" panose="02020603050405020304" pitchFamily="18" charset="0"/>
            <a:cs typeface="Times New Roman" panose="02020603050405020304" pitchFamily="18" charset="0"/>
          </a:endParaRPr>
        </a:p>
      </dgm:t>
    </dgm:pt>
    <dgm:pt modelId="{AE173453-9F05-4EBD-9010-D9BEBF8DF197}">
      <dgm:prSet phldrT="[Text]" custT="1"/>
      <dgm:spPr>
        <a:solidFill>
          <a:srgbClr val="A5A0CF"/>
        </a:solidFill>
        <a:ln>
          <a:solidFill>
            <a:srgbClr val="A5A0CF"/>
          </a:solidFill>
        </a:ln>
        <a:scene3d>
          <a:camera prst="orthographicFront"/>
          <a:lightRig rig="threePt" dir="t"/>
        </a:scene3d>
        <a:sp3d>
          <a:bevelT/>
        </a:sp3d>
      </dgm:spPr>
      <dgm:t>
        <a:bodyPr/>
        <a:lstStyle/>
        <a:p>
          <a:r>
            <a:rPr lang="en-US" sz="2400" b="1" dirty="0">
              <a:solidFill>
                <a:schemeClr val="tx1"/>
              </a:solidFill>
              <a:latin typeface="Times New Roman" panose="02020603050405020304" pitchFamily="18" charset="0"/>
              <a:cs typeface="Times New Roman" panose="02020603050405020304" pitchFamily="18" charset="0"/>
            </a:rPr>
            <a:t>Measurable</a:t>
          </a:r>
        </a:p>
      </dgm:t>
    </dgm:pt>
    <dgm:pt modelId="{1DA8DD54-D184-4A07-A177-80AEB0418D39}" type="parTrans" cxnId="{F620F6E7-8981-4544-BCEC-EDB2F08C93F9}">
      <dgm:prSet/>
      <dgm:spPr/>
      <dgm:t>
        <a:bodyPr/>
        <a:lstStyle/>
        <a:p>
          <a:endParaRPr lang="en-US">
            <a:latin typeface="Times New Roman" panose="02020603050405020304" pitchFamily="18" charset="0"/>
            <a:cs typeface="Times New Roman" panose="02020603050405020304" pitchFamily="18" charset="0"/>
          </a:endParaRPr>
        </a:p>
      </dgm:t>
    </dgm:pt>
    <dgm:pt modelId="{260A6A99-9DC1-4EEF-9BDB-193B3D33D249}" type="sibTrans" cxnId="{F620F6E7-8981-4544-BCEC-EDB2F08C93F9}">
      <dgm:prSet/>
      <dgm:spPr/>
      <dgm:t>
        <a:bodyPr/>
        <a:lstStyle/>
        <a:p>
          <a:endParaRPr lang="en-US">
            <a:latin typeface="Times New Roman" panose="02020603050405020304" pitchFamily="18" charset="0"/>
            <a:cs typeface="Times New Roman" panose="02020603050405020304" pitchFamily="18" charset="0"/>
          </a:endParaRPr>
        </a:p>
      </dgm:t>
    </dgm:pt>
    <dgm:pt modelId="{1A5BB300-4B09-427E-9B83-44E17FC00431}">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Metrics to identify if and when goal is achieved</a:t>
          </a:r>
        </a:p>
      </dgm:t>
    </dgm:pt>
    <dgm:pt modelId="{B4242C97-9F13-42A5-99F6-0C2DAE264D6B}" type="parTrans" cxnId="{A23E65AC-4BF7-43EE-B406-C2F9157ABC2A}">
      <dgm:prSet/>
      <dgm:spPr/>
      <dgm:t>
        <a:bodyPr/>
        <a:lstStyle/>
        <a:p>
          <a:endParaRPr lang="en-US">
            <a:latin typeface="Times New Roman" panose="02020603050405020304" pitchFamily="18" charset="0"/>
            <a:cs typeface="Times New Roman" panose="02020603050405020304" pitchFamily="18" charset="0"/>
          </a:endParaRPr>
        </a:p>
      </dgm:t>
    </dgm:pt>
    <dgm:pt modelId="{A43D481F-60CE-4115-B038-B7BB4D2B408B}" type="sibTrans" cxnId="{A23E65AC-4BF7-43EE-B406-C2F9157ABC2A}">
      <dgm:prSet/>
      <dgm:spPr/>
      <dgm:t>
        <a:bodyPr/>
        <a:lstStyle/>
        <a:p>
          <a:endParaRPr lang="en-US">
            <a:latin typeface="Times New Roman" panose="02020603050405020304" pitchFamily="18" charset="0"/>
            <a:cs typeface="Times New Roman" panose="02020603050405020304" pitchFamily="18" charset="0"/>
          </a:endParaRPr>
        </a:p>
      </dgm:t>
    </dgm:pt>
    <dgm:pt modelId="{AC302E44-BAF3-428E-A9EA-19780478CAF6}">
      <dgm:prSet phldrT="[Text]" custT="1"/>
      <dgm:spPr>
        <a:solidFill>
          <a:srgbClr val="A5A0CF"/>
        </a:solidFill>
        <a:ln>
          <a:solidFill>
            <a:srgbClr val="A5A0CF"/>
          </a:solidFill>
        </a:ln>
        <a:scene3d>
          <a:camera prst="orthographicFront"/>
          <a:lightRig rig="threePt" dir="t"/>
        </a:scene3d>
        <a:sp3d>
          <a:bevelT/>
        </a:sp3d>
      </dgm:spPr>
      <dgm:t>
        <a:bodyPr/>
        <a:lstStyle/>
        <a:p>
          <a:r>
            <a:rPr lang="en-US" sz="2400" b="1" dirty="0">
              <a:solidFill>
                <a:schemeClr val="tx1"/>
              </a:solidFill>
              <a:latin typeface="Times New Roman" panose="02020603050405020304" pitchFamily="18" charset="0"/>
              <a:cs typeface="Times New Roman" panose="02020603050405020304" pitchFamily="18" charset="0"/>
            </a:rPr>
            <a:t>Achievable</a:t>
          </a:r>
        </a:p>
      </dgm:t>
    </dgm:pt>
    <dgm:pt modelId="{7CCB3AA7-E4E5-4EC3-868F-279B72EE5C75}" type="parTrans" cxnId="{416E222B-DA18-4461-88DA-9BED19441427}">
      <dgm:prSet/>
      <dgm:spPr/>
      <dgm:t>
        <a:bodyPr/>
        <a:lstStyle/>
        <a:p>
          <a:endParaRPr lang="en-US">
            <a:latin typeface="Times New Roman" panose="02020603050405020304" pitchFamily="18" charset="0"/>
            <a:cs typeface="Times New Roman" panose="02020603050405020304" pitchFamily="18" charset="0"/>
          </a:endParaRPr>
        </a:p>
      </dgm:t>
    </dgm:pt>
    <dgm:pt modelId="{0F98A9C8-FDBB-4816-A9D2-865184EC59D3}" type="sibTrans" cxnId="{416E222B-DA18-4461-88DA-9BED19441427}">
      <dgm:prSet/>
      <dgm:spPr/>
      <dgm:t>
        <a:bodyPr/>
        <a:lstStyle/>
        <a:p>
          <a:endParaRPr lang="en-US">
            <a:latin typeface="Times New Roman" panose="02020603050405020304" pitchFamily="18" charset="0"/>
            <a:cs typeface="Times New Roman" panose="02020603050405020304" pitchFamily="18" charset="0"/>
          </a:endParaRPr>
        </a:p>
      </dgm:t>
    </dgm:pt>
    <dgm:pt modelId="{29D231EA-1978-4EA5-A491-452EC2860994}">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Challenging yet attainable and within the role’s control and responsibility</a:t>
          </a:r>
        </a:p>
      </dgm:t>
    </dgm:pt>
    <dgm:pt modelId="{998E0F72-83AE-4644-9624-7904E72DE74D}" type="parTrans" cxnId="{1AC6D568-3BA3-46E4-99B0-24F034E7AC8D}">
      <dgm:prSet/>
      <dgm:spPr/>
      <dgm:t>
        <a:bodyPr/>
        <a:lstStyle/>
        <a:p>
          <a:endParaRPr lang="en-US">
            <a:latin typeface="Times New Roman" panose="02020603050405020304" pitchFamily="18" charset="0"/>
            <a:cs typeface="Times New Roman" panose="02020603050405020304" pitchFamily="18" charset="0"/>
          </a:endParaRPr>
        </a:p>
      </dgm:t>
    </dgm:pt>
    <dgm:pt modelId="{80F231F4-5495-425D-A22C-0B1162A6510C}" type="sibTrans" cxnId="{1AC6D568-3BA3-46E4-99B0-24F034E7AC8D}">
      <dgm:prSet/>
      <dgm:spPr/>
      <dgm:t>
        <a:bodyPr/>
        <a:lstStyle/>
        <a:p>
          <a:endParaRPr lang="en-US">
            <a:latin typeface="Times New Roman" panose="02020603050405020304" pitchFamily="18" charset="0"/>
            <a:cs typeface="Times New Roman" panose="02020603050405020304" pitchFamily="18" charset="0"/>
          </a:endParaRPr>
        </a:p>
      </dgm:t>
    </dgm:pt>
    <dgm:pt modelId="{AC1BD14A-D0E7-4713-802D-EBCC6D346465}">
      <dgm:prSet phldrT="[Text]" custT="1"/>
      <dgm:spPr>
        <a:solidFill>
          <a:srgbClr val="A5A0CF"/>
        </a:solidFill>
        <a:ln>
          <a:solidFill>
            <a:srgbClr val="A5A0CF"/>
          </a:solidFill>
        </a:ln>
        <a:scene3d>
          <a:camera prst="orthographicFront"/>
          <a:lightRig rig="threePt" dir="t"/>
        </a:scene3d>
        <a:sp3d>
          <a:bevelT/>
        </a:sp3d>
      </dgm:spPr>
      <dgm:t>
        <a:bodyPr/>
        <a:lstStyle/>
        <a:p>
          <a:r>
            <a:rPr lang="en-US" sz="2400" b="1" dirty="0">
              <a:solidFill>
                <a:schemeClr val="tx1"/>
              </a:solidFill>
              <a:latin typeface="Times New Roman" panose="02020603050405020304" pitchFamily="18" charset="0"/>
              <a:cs typeface="Times New Roman" panose="02020603050405020304" pitchFamily="18" charset="0"/>
            </a:rPr>
            <a:t>Relevant</a:t>
          </a:r>
        </a:p>
      </dgm:t>
    </dgm:pt>
    <dgm:pt modelId="{63C1260F-C90A-4DAD-9A01-18EE7E89F66D}" type="parTrans" cxnId="{85035DDA-E82F-4A85-B6A1-301C3D162C30}">
      <dgm:prSet/>
      <dgm:spPr/>
      <dgm:t>
        <a:bodyPr/>
        <a:lstStyle/>
        <a:p>
          <a:endParaRPr lang="en-US">
            <a:latin typeface="Times New Roman" panose="02020603050405020304" pitchFamily="18" charset="0"/>
            <a:cs typeface="Times New Roman" panose="02020603050405020304" pitchFamily="18" charset="0"/>
          </a:endParaRPr>
        </a:p>
      </dgm:t>
    </dgm:pt>
    <dgm:pt modelId="{1A4A5C5C-377B-462B-A93B-1999AC7FA431}" type="sibTrans" cxnId="{85035DDA-E82F-4A85-B6A1-301C3D162C30}">
      <dgm:prSet/>
      <dgm:spPr/>
      <dgm:t>
        <a:bodyPr/>
        <a:lstStyle/>
        <a:p>
          <a:endParaRPr lang="en-US">
            <a:latin typeface="Times New Roman" panose="02020603050405020304" pitchFamily="18" charset="0"/>
            <a:cs typeface="Times New Roman" panose="02020603050405020304" pitchFamily="18" charset="0"/>
          </a:endParaRPr>
        </a:p>
      </dgm:t>
    </dgm:pt>
    <dgm:pt modelId="{4A04C29C-335F-43C4-9538-2D326D7B172D}">
      <dgm:prSet phldrT="[Text]" custT="1"/>
      <dgm:spPr>
        <a:solidFill>
          <a:srgbClr val="A5A0CF"/>
        </a:solidFill>
        <a:ln>
          <a:solidFill>
            <a:srgbClr val="A5A0CF"/>
          </a:solidFill>
        </a:ln>
        <a:scene3d>
          <a:camera prst="orthographicFront"/>
          <a:lightRig rig="threePt" dir="t"/>
        </a:scene3d>
        <a:sp3d>
          <a:bevelT/>
        </a:sp3d>
      </dgm:spPr>
      <dgm:t>
        <a:bodyPr/>
        <a:lstStyle/>
        <a:p>
          <a:r>
            <a:rPr lang="en-US" sz="2400" b="1" dirty="0">
              <a:solidFill>
                <a:schemeClr val="tx1"/>
              </a:solidFill>
              <a:latin typeface="Times New Roman" panose="02020603050405020304" pitchFamily="18" charset="0"/>
              <a:cs typeface="Times New Roman" panose="02020603050405020304" pitchFamily="18" charset="0"/>
            </a:rPr>
            <a:t>Time Based</a:t>
          </a:r>
        </a:p>
      </dgm:t>
    </dgm:pt>
    <dgm:pt modelId="{C78800DE-3EF4-47E1-91E1-97642580E3D9}" type="parTrans" cxnId="{C16A7317-43AD-4777-B0D2-83A553F46585}">
      <dgm:prSet/>
      <dgm:spPr/>
      <dgm:t>
        <a:bodyPr/>
        <a:lstStyle/>
        <a:p>
          <a:endParaRPr lang="en-US">
            <a:latin typeface="Times New Roman" panose="02020603050405020304" pitchFamily="18" charset="0"/>
            <a:cs typeface="Times New Roman" panose="02020603050405020304" pitchFamily="18" charset="0"/>
          </a:endParaRPr>
        </a:p>
      </dgm:t>
    </dgm:pt>
    <dgm:pt modelId="{1F548B38-BDDD-44BA-9D9D-95C2F273FFE3}" type="sibTrans" cxnId="{C16A7317-43AD-4777-B0D2-83A553F46585}">
      <dgm:prSet/>
      <dgm:spPr/>
      <dgm:t>
        <a:bodyPr/>
        <a:lstStyle/>
        <a:p>
          <a:endParaRPr lang="en-US">
            <a:latin typeface="Times New Roman" panose="02020603050405020304" pitchFamily="18" charset="0"/>
            <a:cs typeface="Times New Roman" panose="02020603050405020304" pitchFamily="18" charset="0"/>
          </a:endParaRPr>
        </a:p>
      </dgm:t>
    </dgm:pt>
    <dgm:pt modelId="{0DED4D37-BA1F-4B2E-B0E2-49107F131ECF}">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Alignment with the university and department needs</a:t>
          </a:r>
        </a:p>
      </dgm:t>
    </dgm:pt>
    <dgm:pt modelId="{9170AE52-68E7-4164-8A72-B7AB620C94BE}" type="parTrans" cxnId="{ED80AB56-FAE2-4ABD-A110-D2A0AFE7FA6B}">
      <dgm:prSet/>
      <dgm:spPr/>
      <dgm:t>
        <a:bodyPr/>
        <a:lstStyle/>
        <a:p>
          <a:endParaRPr lang="en-US">
            <a:latin typeface="Times New Roman" panose="02020603050405020304" pitchFamily="18" charset="0"/>
            <a:cs typeface="Times New Roman" panose="02020603050405020304" pitchFamily="18" charset="0"/>
          </a:endParaRPr>
        </a:p>
      </dgm:t>
    </dgm:pt>
    <dgm:pt modelId="{7423B9B9-E86C-4FB3-890C-2BC87B78E62A}" type="sibTrans" cxnId="{ED80AB56-FAE2-4ABD-A110-D2A0AFE7FA6B}">
      <dgm:prSet/>
      <dgm:spPr/>
      <dgm:t>
        <a:bodyPr/>
        <a:lstStyle/>
        <a:p>
          <a:endParaRPr lang="en-US">
            <a:latin typeface="Times New Roman" panose="02020603050405020304" pitchFamily="18" charset="0"/>
            <a:cs typeface="Times New Roman" panose="02020603050405020304" pitchFamily="18" charset="0"/>
          </a:endParaRPr>
        </a:p>
      </dgm:t>
    </dgm:pt>
    <dgm:pt modelId="{9120BFEE-48EF-4C91-AD41-6CB2D9CAD477}">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Accomplish the goal within a defined period of time</a:t>
          </a:r>
        </a:p>
      </dgm:t>
    </dgm:pt>
    <dgm:pt modelId="{7B1544CC-00C0-4B9C-8559-7C8EFA124562}" type="parTrans" cxnId="{54326A6F-3DEB-403A-AD87-B01B35704673}">
      <dgm:prSet/>
      <dgm:spPr/>
      <dgm:t>
        <a:bodyPr/>
        <a:lstStyle/>
        <a:p>
          <a:endParaRPr lang="en-US">
            <a:latin typeface="Times New Roman" panose="02020603050405020304" pitchFamily="18" charset="0"/>
            <a:cs typeface="Times New Roman" panose="02020603050405020304" pitchFamily="18" charset="0"/>
          </a:endParaRPr>
        </a:p>
      </dgm:t>
    </dgm:pt>
    <dgm:pt modelId="{14DE0C45-1444-44EC-9AF1-244039E1FCC8}" type="sibTrans" cxnId="{54326A6F-3DEB-403A-AD87-B01B35704673}">
      <dgm:prSet/>
      <dgm:spPr/>
      <dgm:t>
        <a:bodyPr/>
        <a:lstStyle/>
        <a:p>
          <a:endParaRPr lang="en-US">
            <a:latin typeface="Times New Roman" panose="02020603050405020304" pitchFamily="18" charset="0"/>
            <a:cs typeface="Times New Roman" panose="02020603050405020304" pitchFamily="18" charset="0"/>
          </a:endParaRPr>
        </a:p>
      </dgm:t>
    </dgm:pt>
    <dgm:pt modelId="{F54B7ADD-F6E8-4343-9A00-60D2D0C36E38}">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Specific action verbs</a:t>
          </a:r>
        </a:p>
      </dgm:t>
    </dgm:pt>
    <dgm:pt modelId="{B800449B-3D59-46D8-B7CA-54E4EC8D3534}" type="parTrans" cxnId="{13AADB00-A76A-4A0B-8AE2-82D82DF3B3D8}">
      <dgm:prSet/>
      <dgm:spPr/>
      <dgm:t>
        <a:bodyPr/>
        <a:lstStyle/>
        <a:p>
          <a:endParaRPr lang="en-US"/>
        </a:p>
      </dgm:t>
    </dgm:pt>
    <dgm:pt modelId="{DC0938F3-C331-49E6-92E7-1EFB16D6AC09}" type="sibTrans" cxnId="{13AADB00-A76A-4A0B-8AE2-82D82DF3B3D8}">
      <dgm:prSet/>
      <dgm:spPr/>
      <dgm:t>
        <a:bodyPr/>
        <a:lstStyle/>
        <a:p>
          <a:endParaRPr lang="en-US"/>
        </a:p>
      </dgm:t>
    </dgm:pt>
    <dgm:pt modelId="{F7FEEA67-6D69-4B29-AC2C-10F437144F90}">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Indicate how goal will be achieved</a:t>
          </a:r>
        </a:p>
      </dgm:t>
    </dgm:pt>
    <dgm:pt modelId="{466CE49F-CC39-47DD-9263-2B3DCA521FA4}" type="parTrans" cxnId="{A207DB2B-9F02-4E5D-AAC4-1A60D1AD1595}">
      <dgm:prSet/>
      <dgm:spPr/>
      <dgm:t>
        <a:bodyPr/>
        <a:lstStyle/>
        <a:p>
          <a:endParaRPr lang="en-US"/>
        </a:p>
      </dgm:t>
    </dgm:pt>
    <dgm:pt modelId="{38C12EA5-3124-406D-8B68-2A4C6A4E55F6}" type="sibTrans" cxnId="{A207DB2B-9F02-4E5D-AAC4-1A60D1AD1595}">
      <dgm:prSet/>
      <dgm:spPr/>
      <dgm:t>
        <a:bodyPr/>
        <a:lstStyle/>
        <a:p>
          <a:endParaRPr lang="en-US"/>
        </a:p>
      </dgm:t>
    </dgm:pt>
    <dgm:pt modelId="{E8D9974E-5A1A-4B14-9AE7-43B8576E916E}">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Measurement tool examples: Time; Quality; Budget</a:t>
          </a:r>
        </a:p>
      </dgm:t>
    </dgm:pt>
    <dgm:pt modelId="{7037BF33-2720-4B75-99BD-F34B9D9EC018}" type="parTrans" cxnId="{0FB6E2E7-3BA3-4329-A345-8A4BC5B3DDFA}">
      <dgm:prSet/>
      <dgm:spPr/>
      <dgm:t>
        <a:bodyPr/>
        <a:lstStyle/>
        <a:p>
          <a:endParaRPr lang="en-US"/>
        </a:p>
      </dgm:t>
    </dgm:pt>
    <dgm:pt modelId="{5A092D31-1A60-4B90-8559-5A2A782CD095}" type="sibTrans" cxnId="{0FB6E2E7-3BA3-4329-A345-8A4BC5B3DDFA}">
      <dgm:prSet/>
      <dgm:spPr/>
      <dgm:t>
        <a:bodyPr/>
        <a:lstStyle/>
        <a:p>
          <a:endParaRPr lang="en-US"/>
        </a:p>
      </dgm:t>
    </dgm:pt>
    <dgm:pt modelId="{41DCE066-82C9-4B2A-B984-CEBDB70EA3D3}">
      <dgm:prSet phldrT="[Text]" custT="1"/>
      <dgm:spPr>
        <a:solidFill>
          <a:srgbClr val="82B5BE">
            <a:alpha val="90000"/>
          </a:srgbClr>
        </a:solidFill>
        <a:ln>
          <a:solidFill>
            <a:srgbClr val="82B5BE">
              <a:alpha val="90000"/>
            </a:srgbClr>
          </a:solidFill>
        </a:ln>
        <a:scene3d>
          <a:camera prst="orthographicFront"/>
          <a:lightRig rig="threePt" dir="t"/>
        </a:scene3d>
        <a:sp3d>
          <a:bevelT/>
        </a:sp3d>
      </dgm:spPr>
      <dgm:t>
        <a:bodyPr/>
        <a:lstStyle/>
        <a:p>
          <a:r>
            <a:rPr lang="en-US" sz="1900" dirty="0">
              <a:latin typeface="Times New Roman" panose="02020603050405020304" pitchFamily="18" charset="0"/>
              <a:cs typeface="Times New Roman" panose="02020603050405020304" pitchFamily="18" charset="0"/>
            </a:rPr>
            <a:t>Experience, skills, and abilities of role</a:t>
          </a:r>
        </a:p>
      </dgm:t>
    </dgm:pt>
    <dgm:pt modelId="{CCF5C9A3-D8A3-4974-9EAC-4B03C2B1940F}" type="parTrans" cxnId="{11B96B15-EEC9-4541-BFF9-0FCDC577E924}">
      <dgm:prSet/>
      <dgm:spPr/>
      <dgm:t>
        <a:bodyPr/>
        <a:lstStyle/>
        <a:p>
          <a:endParaRPr lang="en-US"/>
        </a:p>
      </dgm:t>
    </dgm:pt>
    <dgm:pt modelId="{9DE49F06-A577-4858-9BD1-AD27CAD365E0}" type="sibTrans" cxnId="{11B96B15-EEC9-4541-BFF9-0FCDC577E924}">
      <dgm:prSet/>
      <dgm:spPr/>
      <dgm:t>
        <a:bodyPr/>
        <a:lstStyle/>
        <a:p>
          <a:endParaRPr lang="en-US"/>
        </a:p>
      </dgm:t>
    </dgm:pt>
    <dgm:pt modelId="{4A7405F7-80A6-4AFB-B887-7E1F1F610AF1}" type="pres">
      <dgm:prSet presAssocID="{EDE16DE2-EBE4-4946-B9E1-F6062EFC7513}" presName="Name0" presStyleCnt="0">
        <dgm:presLayoutVars>
          <dgm:dir/>
          <dgm:animLvl val="lvl"/>
          <dgm:resizeHandles val="exact"/>
        </dgm:presLayoutVars>
      </dgm:prSet>
      <dgm:spPr/>
    </dgm:pt>
    <dgm:pt modelId="{4607A14F-D586-449C-8382-1CA3BF49B36B}" type="pres">
      <dgm:prSet presAssocID="{6A6D7BF8-5A14-42F6-81BD-2DF5ECEE2264}" presName="linNode" presStyleCnt="0"/>
      <dgm:spPr/>
    </dgm:pt>
    <dgm:pt modelId="{7E4E5807-C3B2-4642-8013-FFC7DD4C18A9}" type="pres">
      <dgm:prSet presAssocID="{6A6D7BF8-5A14-42F6-81BD-2DF5ECEE2264}" presName="parentText" presStyleLbl="node1" presStyleIdx="0" presStyleCnt="5">
        <dgm:presLayoutVars>
          <dgm:chMax val="1"/>
          <dgm:bulletEnabled val="1"/>
        </dgm:presLayoutVars>
      </dgm:prSet>
      <dgm:spPr/>
    </dgm:pt>
    <dgm:pt modelId="{A3926A01-5176-4201-9ABC-44B7CF4A13C2}" type="pres">
      <dgm:prSet presAssocID="{6A6D7BF8-5A14-42F6-81BD-2DF5ECEE2264}" presName="descendantText" presStyleLbl="alignAccFollowNode1" presStyleIdx="0" presStyleCnt="5" custScaleX="135324" custScaleY="105081">
        <dgm:presLayoutVars>
          <dgm:bulletEnabled val="1"/>
        </dgm:presLayoutVars>
      </dgm:prSet>
      <dgm:spPr/>
    </dgm:pt>
    <dgm:pt modelId="{496880E3-5BA6-42C2-9E82-9992FF9C1D2E}" type="pres">
      <dgm:prSet presAssocID="{E8F70DC2-3F48-419F-9BED-740EDC1306D1}" presName="sp" presStyleCnt="0"/>
      <dgm:spPr/>
    </dgm:pt>
    <dgm:pt modelId="{3F3FD612-7DC8-4517-80C1-1E2BC06CD41E}" type="pres">
      <dgm:prSet presAssocID="{AE173453-9F05-4EBD-9010-D9BEBF8DF197}" presName="linNode" presStyleCnt="0"/>
      <dgm:spPr/>
    </dgm:pt>
    <dgm:pt modelId="{0D103985-3338-43B4-9B58-81221515D971}" type="pres">
      <dgm:prSet presAssocID="{AE173453-9F05-4EBD-9010-D9BEBF8DF197}" presName="parentText" presStyleLbl="node1" presStyleIdx="1" presStyleCnt="5" custScaleX="106146">
        <dgm:presLayoutVars>
          <dgm:chMax val="1"/>
          <dgm:bulletEnabled val="1"/>
        </dgm:presLayoutVars>
      </dgm:prSet>
      <dgm:spPr/>
    </dgm:pt>
    <dgm:pt modelId="{9CC233A0-3FFC-4E4F-A1C3-EC8DF46CA301}" type="pres">
      <dgm:prSet presAssocID="{AE173453-9F05-4EBD-9010-D9BEBF8DF197}" presName="descendantText" presStyleLbl="alignAccFollowNode1" presStyleIdx="1" presStyleCnt="5" custScaleX="143713" custScaleY="101205">
        <dgm:presLayoutVars>
          <dgm:bulletEnabled val="1"/>
        </dgm:presLayoutVars>
      </dgm:prSet>
      <dgm:spPr/>
    </dgm:pt>
    <dgm:pt modelId="{A25F0EA6-E6BE-4A91-9087-8926F8F36008}" type="pres">
      <dgm:prSet presAssocID="{260A6A99-9DC1-4EEF-9BDB-193B3D33D249}" presName="sp" presStyleCnt="0"/>
      <dgm:spPr/>
    </dgm:pt>
    <dgm:pt modelId="{310C5AF1-E149-406A-B795-3686D24786A9}" type="pres">
      <dgm:prSet presAssocID="{AC302E44-BAF3-428E-A9EA-19780478CAF6}" presName="linNode" presStyleCnt="0"/>
      <dgm:spPr/>
    </dgm:pt>
    <dgm:pt modelId="{B91ED6C6-16BD-4525-AB9A-1739526D3308}" type="pres">
      <dgm:prSet presAssocID="{AC302E44-BAF3-428E-A9EA-19780478CAF6}" presName="parentText" presStyleLbl="node1" presStyleIdx="2" presStyleCnt="5" custScaleX="119528">
        <dgm:presLayoutVars>
          <dgm:chMax val="1"/>
          <dgm:bulletEnabled val="1"/>
        </dgm:presLayoutVars>
      </dgm:prSet>
      <dgm:spPr/>
    </dgm:pt>
    <dgm:pt modelId="{85C2B337-E38D-4AB5-86F8-9099EB86FA7B}" type="pres">
      <dgm:prSet presAssocID="{AC302E44-BAF3-428E-A9EA-19780478CAF6}" presName="descendantText" presStyleLbl="alignAccFollowNode1" presStyleIdx="2" presStyleCnt="5" custScaleX="161922">
        <dgm:presLayoutVars>
          <dgm:bulletEnabled val="1"/>
        </dgm:presLayoutVars>
      </dgm:prSet>
      <dgm:spPr/>
    </dgm:pt>
    <dgm:pt modelId="{F46F9687-CCCC-4317-8E7F-6E59243E6435}" type="pres">
      <dgm:prSet presAssocID="{0F98A9C8-FDBB-4816-A9D2-865184EC59D3}" presName="sp" presStyleCnt="0"/>
      <dgm:spPr/>
    </dgm:pt>
    <dgm:pt modelId="{39A24F44-98D2-496F-B874-6F1642572E3F}" type="pres">
      <dgm:prSet presAssocID="{AC1BD14A-D0E7-4713-802D-EBCC6D346465}" presName="linNode" presStyleCnt="0"/>
      <dgm:spPr/>
    </dgm:pt>
    <dgm:pt modelId="{92D825F0-2C6F-47FE-9DE7-734D3369ABDC}" type="pres">
      <dgm:prSet presAssocID="{AC1BD14A-D0E7-4713-802D-EBCC6D346465}" presName="parentText" presStyleLbl="node1" presStyleIdx="3" presStyleCnt="5" custScaleX="106825">
        <dgm:presLayoutVars>
          <dgm:chMax val="1"/>
          <dgm:bulletEnabled val="1"/>
        </dgm:presLayoutVars>
      </dgm:prSet>
      <dgm:spPr/>
    </dgm:pt>
    <dgm:pt modelId="{58F71F27-3BCC-4546-B5D9-44995E4D9C5C}" type="pres">
      <dgm:prSet presAssocID="{AC1BD14A-D0E7-4713-802D-EBCC6D346465}" presName="descendantText" presStyleLbl="alignAccFollowNode1" presStyleIdx="3" presStyleCnt="5" custScaleX="144596">
        <dgm:presLayoutVars>
          <dgm:bulletEnabled val="1"/>
        </dgm:presLayoutVars>
      </dgm:prSet>
      <dgm:spPr/>
    </dgm:pt>
    <dgm:pt modelId="{A4CA4F33-0909-4B4A-9997-E2DA6D2D63F0}" type="pres">
      <dgm:prSet presAssocID="{1A4A5C5C-377B-462B-A93B-1999AC7FA431}" presName="sp" presStyleCnt="0"/>
      <dgm:spPr/>
    </dgm:pt>
    <dgm:pt modelId="{7C551D9C-80C2-4E9C-A11E-DF8C8DC44A3B}" type="pres">
      <dgm:prSet presAssocID="{4A04C29C-335F-43C4-9538-2D326D7B172D}" presName="linNode" presStyleCnt="0"/>
      <dgm:spPr/>
    </dgm:pt>
    <dgm:pt modelId="{7C9D489F-52F6-44DD-B93A-5DEF87BCF7DA}" type="pres">
      <dgm:prSet presAssocID="{4A04C29C-335F-43C4-9538-2D326D7B172D}" presName="parentText" presStyleLbl="node1" presStyleIdx="4" presStyleCnt="5" custScaleX="106553">
        <dgm:presLayoutVars>
          <dgm:chMax val="1"/>
          <dgm:bulletEnabled val="1"/>
        </dgm:presLayoutVars>
      </dgm:prSet>
      <dgm:spPr/>
    </dgm:pt>
    <dgm:pt modelId="{FCEFFB67-547A-414D-A9C0-0B71E7977A5C}" type="pres">
      <dgm:prSet presAssocID="{4A04C29C-335F-43C4-9538-2D326D7B172D}" presName="descendantText" presStyleLbl="alignAccFollowNode1" presStyleIdx="4" presStyleCnt="5" custScaleX="144382">
        <dgm:presLayoutVars>
          <dgm:bulletEnabled val="1"/>
        </dgm:presLayoutVars>
      </dgm:prSet>
      <dgm:spPr/>
    </dgm:pt>
  </dgm:ptLst>
  <dgm:cxnLst>
    <dgm:cxn modelId="{13AADB00-A76A-4A0B-8AE2-82D82DF3B3D8}" srcId="{6A6D7BF8-5A14-42F6-81BD-2DF5ECEE2264}" destId="{F54B7ADD-F6E8-4343-9A00-60D2D0C36E38}" srcOrd="1" destOrd="0" parTransId="{B800449B-3D59-46D8-B7CA-54E4EC8D3534}" sibTransId="{DC0938F3-C331-49E6-92E7-1EFB16D6AC09}"/>
    <dgm:cxn modelId="{E9FA2601-0C7D-45D2-8B94-9D5D528A6CDF}" type="presOf" srcId="{9120BFEE-48EF-4C91-AD41-6CB2D9CAD477}" destId="{FCEFFB67-547A-414D-A9C0-0B71E7977A5C}" srcOrd="0" destOrd="0" presId="urn:microsoft.com/office/officeart/2005/8/layout/vList5"/>
    <dgm:cxn modelId="{EA820713-FAF8-4765-B6EF-3FEEC3CD9B87}" type="presOf" srcId="{4A04C29C-335F-43C4-9538-2D326D7B172D}" destId="{7C9D489F-52F6-44DD-B93A-5DEF87BCF7DA}" srcOrd="0" destOrd="0" presId="urn:microsoft.com/office/officeart/2005/8/layout/vList5"/>
    <dgm:cxn modelId="{11B96B15-EEC9-4541-BFF9-0FCDC577E924}" srcId="{AC1BD14A-D0E7-4713-802D-EBCC6D346465}" destId="{41DCE066-82C9-4B2A-B984-CEBDB70EA3D3}" srcOrd="1" destOrd="0" parTransId="{CCF5C9A3-D8A3-4974-9EAC-4B03C2B1940F}" sibTransId="{9DE49F06-A577-4858-9BD1-AD27CAD365E0}"/>
    <dgm:cxn modelId="{C16A7317-43AD-4777-B0D2-83A553F46585}" srcId="{EDE16DE2-EBE4-4946-B9E1-F6062EFC7513}" destId="{4A04C29C-335F-43C4-9538-2D326D7B172D}" srcOrd="4" destOrd="0" parTransId="{C78800DE-3EF4-47E1-91E1-97642580E3D9}" sibTransId="{1F548B38-BDDD-44BA-9D9D-95C2F273FFE3}"/>
    <dgm:cxn modelId="{416E222B-DA18-4461-88DA-9BED19441427}" srcId="{EDE16DE2-EBE4-4946-B9E1-F6062EFC7513}" destId="{AC302E44-BAF3-428E-A9EA-19780478CAF6}" srcOrd="2" destOrd="0" parTransId="{7CCB3AA7-E4E5-4EC3-868F-279B72EE5C75}" sibTransId="{0F98A9C8-FDBB-4816-A9D2-865184EC59D3}"/>
    <dgm:cxn modelId="{A207DB2B-9F02-4E5D-AAC4-1A60D1AD1595}" srcId="{6A6D7BF8-5A14-42F6-81BD-2DF5ECEE2264}" destId="{F7FEEA67-6D69-4B29-AC2C-10F437144F90}" srcOrd="2" destOrd="0" parTransId="{466CE49F-CC39-47DD-9263-2B3DCA521FA4}" sibTransId="{38C12EA5-3124-406D-8B68-2A4C6A4E55F6}"/>
    <dgm:cxn modelId="{5E2E2942-6ADA-470E-A0C9-1028AF18BEDB}" type="presOf" srcId="{AE173453-9F05-4EBD-9010-D9BEBF8DF197}" destId="{0D103985-3338-43B4-9B58-81221515D971}" srcOrd="0" destOrd="0" presId="urn:microsoft.com/office/officeart/2005/8/layout/vList5"/>
    <dgm:cxn modelId="{AB037264-818C-44A3-AECF-9E290A2E35AE}" type="presOf" srcId="{0DED4D37-BA1F-4B2E-B0E2-49107F131ECF}" destId="{58F71F27-3BCC-4546-B5D9-44995E4D9C5C}" srcOrd="0" destOrd="0" presId="urn:microsoft.com/office/officeart/2005/8/layout/vList5"/>
    <dgm:cxn modelId="{1AC6D568-3BA3-46E4-99B0-24F034E7AC8D}" srcId="{AC302E44-BAF3-428E-A9EA-19780478CAF6}" destId="{29D231EA-1978-4EA5-A491-452EC2860994}" srcOrd="0" destOrd="0" parTransId="{998E0F72-83AE-4644-9624-7904E72DE74D}" sibTransId="{80F231F4-5495-425D-A22C-0B1162A6510C}"/>
    <dgm:cxn modelId="{C8D40469-538F-4462-BE16-55D21517387F}" type="presOf" srcId="{01D430A8-5B75-4220-B392-49D91A50F873}" destId="{A3926A01-5176-4201-9ABC-44B7CF4A13C2}" srcOrd="0" destOrd="0" presId="urn:microsoft.com/office/officeart/2005/8/layout/vList5"/>
    <dgm:cxn modelId="{54326A6F-3DEB-403A-AD87-B01B35704673}" srcId="{4A04C29C-335F-43C4-9538-2D326D7B172D}" destId="{9120BFEE-48EF-4C91-AD41-6CB2D9CAD477}" srcOrd="0" destOrd="0" parTransId="{7B1544CC-00C0-4B9C-8559-7C8EFA124562}" sibTransId="{14DE0C45-1444-44EC-9AF1-244039E1FCC8}"/>
    <dgm:cxn modelId="{2E086471-E099-4623-93DD-11E9812EB183}" type="presOf" srcId="{F54B7ADD-F6E8-4343-9A00-60D2D0C36E38}" destId="{A3926A01-5176-4201-9ABC-44B7CF4A13C2}" srcOrd="0" destOrd="1" presId="urn:microsoft.com/office/officeart/2005/8/layout/vList5"/>
    <dgm:cxn modelId="{45CF5B72-7B90-49C8-920F-80CD38E145EE}" type="presOf" srcId="{1A5BB300-4B09-427E-9B83-44E17FC00431}" destId="{9CC233A0-3FFC-4E4F-A1C3-EC8DF46CA301}" srcOrd="0" destOrd="0" presId="urn:microsoft.com/office/officeart/2005/8/layout/vList5"/>
    <dgm:cxn modelId="{E8B64C75-3ADA-4601-A801-945859D98004}" type="presOf" srcId="{AC302E44-BAF3-428E-A9EA-19780478CAF6}" destId="{B91ED6C6-16BD-4525-AB9A-1739526D3308}" srcOrd="0" destOrd="0" presId="urn:microsoft.com/office/officeart/2005/8/layout/vList5"/>
    <dgm:cxn modelId="{ED80AB56-FAE2-4ABD-A110-D2A0AFE7FA6B}" srcId="{AC1BD14A-D0E7-4713-802D-EBCC6D346465}" destId="{0DED4D37-BA1F-4B2E-B0E2-49107F131ECF}" srcOrd="0" destOrd="0" parTransId="{9170AE52-68E7-4164-8A72-B7AB620C94BE}" sibTransId="{7423B9B9-E86C-4FB3-890C-2BC87B78E62A}"/>
    <dgm:cxn modelId="{6F568479-4AE2-4C47-B302-D84F8FDD4317}" type="presOf" srcId="{29D231EA-1978-4EA5-A491-452EC2860994}" destId="{85C2B337-E38D-4AB5-86F8-9099EB86FA7B}" srcOrd="0" destOrd="0" presId="urn:microsoft.com/office/officeart/2005/8/layout/vList5"/>
    <dgm:cxn modelId="{6912B69A-AAB5-447E-9684-CD593A8B831D}" type="presOf" srcId="{6A6D7BF8-5A14-42F6-81BD-2DF5ECEE2264}" destId="{7E4E5807-C3B2-4642-8013-FFC7DD4C18A9}" srcOrd="0" destOrd="0" presId="urn:microsoft.com/office/officeart/2005/8/layout/vList5"/>
    <dgm:cxn modelId="{E353899E-A341-4DED-AB94-1F400EBE4DBE}" type="presOf" srcId="{AC1BD14A-D0E7-4713-802D-EBCC6D346465}" destId="{92D825F0-2C6F-47FE-9DE7-734D3369ABDC}" srcOrd="0" destOrd="0" presId="urn:microsoft.com/office/officeart/2005/8/layout/vList5"/>
    <dgm:cxn modelId="{BCACC7A9-2D5A-45A6-A3FC-FB71293D29D7}" srcId="{EDE16DE2-EBE4-4946-B9E1-F6062EFC7513}" destId="{6A6D7BF8-5A14-42F6-81BD-2DF5ECEE2264}" srcOrd="0" destOrd="0" parTransId="{E323782B-A2B0-421E-9F5B-E4FFAB288765}" sibTransId="{E8F70DC2-3F48-419F-9BED-740EDC1306D1}"/>
    <dgm:cxn modelId="{A23E65AC-4BF7-43EE-B406-C2F9157ABC2A}" srcId="{AE173453-9F05-4EBD-9010-D9BEBF8DF197}" destId="{1A5BB300-4B09-427E-9B83-44E17FC00431}" srcOrd="0" destOrd="0" parTransId="{B4242C97-9F13-42A5-99F6-0C2DAE264D6B}" sibTransId="{A43D481F-60CE-4115-B038-B7BB4D2B408B}"/>
    <dgm:cxn modelId="{FF94CCB0-B0BC-4870-9634-1ABEAFD804B6}" type="presOf" srcId="{41DCE066-82C9-4B2A-B984-CEBDB70EA3D3}" destId="{58F71F27-3BCC-4546-B5D9-44995E4D9C5C}" srcOrd="0" destOrd="1" presId="urn:microsoft.com/office/officeart/2005/8/layout/vList5"/>
    <dgm:cxn modelId="{C5C08DB6-5FB9-4D61-BB7B-4579FF12802E}" type="presOf" srcId="{F7FEEA67-6D69-4B29-AC2C-10F437144F90}" destId="{A3926A01-5176-4201-9ABC-44B7CF4A13C2}" srcOrd="0" destOrd="2" presId="urn:microsoft.com/office/officeart/2005/8/layout/vList5"/>
    <dgm:cxn modelId="{FB374ECC-DCFB-4004-9078-9FFA4D8E255E}" type="presOf" srcId="{E8D9974E-5A1A-4B14-9AE7-43B8576E916E}" destId="{9CC233A0-3FFC-4E4F-A1C3-EC8DF46CA301}" srcOrd="0" destOrd="1" presId="urn:microsoft.com/office/officeart/2005/8/layout/vList5"/>
    <dgm:cxn modelId="{AA000ED6-43B4-43A4-B6CA-066630C8C1BB}" srcId="{6A6D7BF8-5A14-42F6-81BD-2DF5ECEE2264}" destId="{01D430A8-5B75-4220-B392-49D91A50F873}" srcOrd="0" destOrd="0" parTransId="{0E147F92-AE03-4664-8A97-A72C8F81601F}" sibTransId="{B6B78A68-1F03-495E-A0CB-45A3BF975A75}"/>
    <dgm:cxn modelId="{85035DDA-E82F-4A85-B6A1-301C3D162C30}" srcId="{EDE16DE2-EBE4-4946-B9E1-F6062EFC7513}" destId="{AC1BD14A-D0E7-4713-802D-EBCC6D346465}" srcOrd="3" destOrd="0" parTransId="{63C1260F-C90A-4DAD-9A01-18EE7E89F66D}" sibTransId="{1A4A5C5C-377B-462B-A93B-1999AC7FA431}"/>
    <dgm:cxn modelId="{2FD747E5-7A3C-4AEF-9F6E-7DECA107E7DF}" type="presOf" srcId="{EDE16DE2-EBE4-4946-B9E1-F6062EFC7513}" destId="{4A7405F7-80A6-4AFB-B887-7E1F1F610AF1}" srcOrd="0" destOrd="0" presId="urn:microsoft.com/office/officeart/2005/8/layout/vList5"/>
    <dgm:cxn modelId="{0FB6E2E7-3BA3-4329-A345-8A4BC5B3DDFA}" srcId="{AE173453-9F05-4EBD-9010-D9BEBF8DF197}" destId="{E8D9974E-5A1A-4B14-9AE7-43B8576E916E}" srcOrd="1" destOrd="0" parTransId="{7037BF33-2720-4B75-99BD-F34B9D9EC018}" sibTransId="{5A092D31-1A60-4B90-8559-5A2A782CD095}"/>
    <dgm:cxn modelId="{F620F6E7-8981-4544-BCEC-EDB2F08C93F9}" srcId="{EDE16DE2-EBE4-4946-B9E1-F6062EFC7513}" destId="{AE173453-9F05-4EBD-9010-D9BEBF8DF197}" srcOrd="1" destOrd="0" parTransId="{1DA8DD54-D184-4A07-A177-80AEB0418D39}" sibTransId="{260A6A99-9DC1-4EEF-9BDB-193B3D33D249}"/>
    <dgm:cxn modelId="{B41B0F08-5329-4F4C-A5D1-F8353817003C}" type="presParOf" srcId="{4A7405F7-80A6-4AFB-B887-7E1F1F610AF1}" destId="{4607A14F-D586-449C-8382-1CA3BF49B36B}" srcOrd="0" destOrd="0" presId="urn:microsoft.com/office/officeart/2005/8/layout/vList5"/>
    <dgm:cxn modelId="{AD439F4B-8BD7-4A85-B070-1B29139779BF}" type="presParOf" srcId="{4607A14F-D586-449C-8382-1CA3BF49B36B}" destId="{7E4E5807-C3B2-4642-8013-FFC7DD4C18A9}" srcOrd="0" destOrd="0" presId="urn:microsoft.com/office/officeart/2005/8/layout/vList5"/>
    <dgm:cxn modelId="{866B62EC-9511-496E-80A9-0BA71115F4DD}" type="presParOf" srcId="{4607A14F-D586-449C-8382-1CA3BF49B36B}" destId="{A3926A01-5176-4201-9ABC-44B7CF4A13C2}" srcOrd="1" destOrd="0" presId="urn:microsoft.com/office/officeart/2005/8/layout/vList5"/>
    <dgm:cxn modelId="{DA325ACA-BDBF-4723-9EF8-715FE8D217B6}" type="presParOf" srcId="{4A7405F7-80A6-4AFB-B887-7E1F1F610AF1}" destId="{496880E3-5BA6-42C2-9E82-9992FF9C1D2E}" srcOrd="1" destOrd="0" presId="urn:microsoft.com/office/officeart/2005/8/layout/vList5"/>
    <dgm:cxn modelId="{FD0706FD-4831-46D5-ACC8-3EF32DFA27D4}" type="presParOf" srcId="{4A7405F7-80A6-4AFB-B887-7E1F1F610AF1}" destId="{3F3FD612-7DC8-4517-80C1-1E2BC06CD41E}" srcOrd="2" destOrd="0" presId="urn:microsoft.com/office/officeart/2005/8/layout/vList5"/>
    <dgm:cxn modelId="{7546403B-51EC-417D-AC70-87514186FCD3}" type="presParOf" srcId="{3F3FD612-7DC8-4517-80C1-1E2BC06CD41E}" destId="{0D103985-3338-43B4-9B58-81221515D971}" srcOrd="0" destOrd="0" presId="urn:microsoft.com/office/officeart/2005/8/layout/vList5"/>
    <dgm:cxn modelId="{14D38235-194B-471A-84E2-D0F5271AEF67}" type="presParOf" srcId="{3F3FD612-7DC8-4517-80C1-1E2BC06CD41E}" destId="{9CC233A0-3FFC-4E4F-A1C3-EC8DF46CA301}" srcOrd="1" destOrd="0" presId="urn:microsoft.com/office/officeart/2005/8/layout/vList5"/>
    <dgm:cxn modelId="{2226D8BC-C5A9-4DB3-BA11-22BF4B341E3F}" type="presParOf" srcId="{4A7405F7-80A6-4AFB-B887-7E1F1F610AF1}" destId="{A25F0EA6-E6BE-4A91-9087-8926F8F36008}" srcOrd="3" destOrd="0" presId="urn:microsoft.com/office/officeart/2005/8/layout/vList5"/>
    <dgm:cxn modelId="{95F7B714-A70B-478D-B158-FA906D970E1B}" type="presParOf" srcId="{4A7405F7-80A6-4AFB-B887-7E1F1F610AF1}" destId="{310C5AF1-E149-406A-B795-3686D24786A9}" srcOrd="4" destOrd="0" presId="urn:microsoft.com/office/officeart/2005/8/layout/vList5"/>
    <dgm:cxn modelId="{8E71B7AD-E1FC-4E17-A8BC-0FFC91098492}" type="presParOf" srcId="{310C5AF1-E149-406A-B795-3686D24786A9}" destId="{B91ED6C6-16BD-4525-AB9A-1739526D3308}" srcOrd="0" destOrd="0" presId="urn:microsoft.com/office/officeart/2005/8/layout/vList5"/>
    <dgm:cxn modelId="{664A71DC-EEC3-46CE-9F3A-DED198588403}" type="presParOf" srcId="{310C5AF1-E149-406A-B795-3686D24786A9}" destId="{85C2B337-E38D-4AB5-86F8-9099EB86FA7B}" srcOrd="1" destOrd="0" presId="urn:microsoft.com/office/officeart/2005/8/layout/vList5"/>
    <dgm:cxn modelId="{321E3BC2-8C74-408F-9D18-456AD78DD0B4}" type="presParOf" srcId="{4A7405F7-80A6-4AFB-B887-7E1F1F610AF1}" destId="{F46F9687-CCCC-4317-8E7F-6E59243E6435}" srcOrd="5" destOrd="0" presId="urn:microsoft.com/office/officeart/2005/8/layout/vList5"/>
    <dgm:cxn modelId="{CA42F348-F836-4117-B2C4-9BEE4BE4B7AC}" type="presParOf" srcId="{4A7405F7-80A6-4AFB-B887-7E1F1F610AF1}" destId="{39A24F44-98D2-496F-B874-6F1642572E3F}" srcOrd="6" destOrd="0" presId="urn:microsoft.com/office/officeart/2005/8/layout/vList5"/>
    <dgm:cxn modelId="{7722D9CE-6785-47E8-A00B-8843728AB24C}" type="presParOf" srcId="{39A24F44-98D2-496F-B874-6F1642572E3F}" destId="{92D825F0-2C6F-47FE-9DE7-734D3369ABDC}" srcOrd="0" destOrd="0" presId="urn:microsoft.com/office/officeart/2005/8/layout/vList5"/>
    <dgm:cxn modelId="{041EF6FC-C70E-4F54-AE05-FC9E69492448}" type="presParOf" srcId="{39A24F44-98D2-496F-B874-6F1642572E3F}" destId="{58F71F27-3BCC-4546-B5D9-44995E4D9C5C}" srcOrd="1" destOrd="0" presId="urn:microsoft.com/office/officeart/2005/8/layout/vList5"/>
    <dgm:cxn modelId="{8BD3FCBC-3CF9-4EC5-83B1-603965CF99BF}" type="presParOf" srcId="{4A7405F7-80A6-4AFB-B887-7E1F1F610AF1}" destId="{A4CA4F33-0909-4B4A-9997-E2DA6D2D63F0}" srcOrd="7" destOrd="0" presId="urn:microsoft.com/office/officeart/2005/8/layout/vList5"/>
    <dgm:cxn modelId="{04F93AAE-47FE-4B24-82E3-A48438DC0CBC}" type="presParOf" srcId="{4A7405F7-80A6-4AFB-B887-7E1F1F610AF1}" destId="{7C551D9C-80C2-4E9C-A11E-DF8C8DC44A3B}" srcOrd="8" destOrd="0" presId="urn:microsoft.com/office/officeart/2005/8/layout/vList5"/>
    <dgm:cxn modelId="{3C334F5C-F7B7-45B6-8E6E-2522B5B783FF}" type="presParOf" srcId="{7C551D9C-80C2-4E9C-A11E-DF8C8DC44A3B}" destId="{7C9D489F-52F6-44DD-B93A-5DEF87BCF7DA}" srcOrd="0" destOrd="0" presId="urn:microsoft.com/office/officeart/2005/8/layout/vList5"/>
    <dgm:cxn modelId="{91E882BD-01B8-4EAE-A624-D1B62216F467}" type="presParOf" srcId="{7C551D9C-80C2-4E9C-A11E-DF8C8DC44A3B}" destId="{FCEFFB67-547A-414D-A9C0-0B71E7977A5C}"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E507A0-3D9C-4561-A17E-B0863039B1B7}"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9A95B8FA-50C7-4AA2-AECB-624E09326D03}">
      <dgm:prSet phldrT="[Text]" custT="1"/>
      <dgm:spPr/>
      <dgm:t>
        <a:bodyPr/>
        <a:lstStyle/>
        <a:p>
          <a:r>
            <a:rPr lang="en-US" sz="2400" dirty="0">
              <a:latin typeface="Times New Roman" panose="02020603050405020304" pitchFamily="18" charset="0"/>
              <a:cs typeface="Times New Roman" panose="02020603050405020304" pitchFamily="18" charset="0"/>
            </a:rPr>
            <a:t>Expectations &amp; Goals</a:t>
          </a:r>
        </a:p>
        <a:p>
          <a:r>
            <a:rPr lang="en-US" sz="2400" dirty="0">
              <a:latin typeface="Times New Roman" panose="02020603050405020304" pitchFamily="18" charset="0"/>
              <a:cs typeface="Times New Roman" panose="02020603050405020304" pitchFamily="18" charset="0"/>
            </a:rPr>
            <a:t>(Create or Clarify)</a:t>
          </a:r>
        </a:p>
      </dgm:t>
    </dgm:pt>
    <dgm:pt modelId="{7D814DA8-701A-4432-90DE-73E2E74CB866}" type="parTrans" cxnId="{7A5FEB69-0731-4B6D-91EB-299B7072C1EB}">
      <dgm:prSet/>
      <dgm:spPr/>
      <dgm:t>
        <a:bodyPr/>
        <a:lstStyle/>
        <a:p>
          <a:endParaRPr lang="en-US" sz="12000">
            <a:latin typeface="Times New Roman" panose="02020603050405020304" pitchFamily="18" charset="0"/>
            <a:cs typeface="Times New Roman" panose="02020603050405020304" pitchFamily="18" charset="0"/>
          </a:endParaRPr>
        </a:p>
      </dgm:t>
    </dgm:pt>
    <dgm:pt modelId="{ABDF103F-6BEB-4DA6-B5EC-E1C54A379639}" type="sibTrans" cxnId="{7A5FEB69-0731-4B6D-91EB-299B7072C1EB}">
      <dgm:prSet/>
      <dgm:spPr/>
      <dgm:t>
        <a:bodyPr/>
        <a:lstStyle/>
        <a:p>
          <a:endParaRPr lang="en-US" sz="12000">
            <a:latin typeface="Times New Roman" panose="02020603050405020304" pitchFamily="18" charset="0"/>
            <a:cs typeface="Times New Roman" panose="02020603050405020304" pitchFamily="18" charset="0"/>
          </a:endParaRPr>
        </a:p>
      </dgm:t>
    </dgm:pt>
    <dgm:pt modelId="{E95602F6-0918-41CF-9D95-87EBEBCDC4CB}">
      <dgm:prSet phldrT="[Text]" custT="1"/>
      <dgm:spPr/>
      <dgm:t>
        <a:bodyPr/>
        <a:lstStyle/>
        <a:p>
          <a:r>
            <a:rPr lang="en-US" sz="2400" dirty="0">
              <a:latin typeface="Times New Roman" panose="02020603050405020304" pitchFamily="18" charset="0"/>
              <a:cs typeface="Times New Roman" panose="02020603050405020304" pitchFamily="18" charset="0"/>
            </a:rPr>
            <a:t>Performance</a:t>
          </a:r>
        </a:p>
        <a:p>
          <a:r>
            <a:rPr lang="en-US" sz="2400" dirty="0">
              <a:latin typeface="Times New Roman" panose="02020603050405020304" pitchFamily="18" charset="0"/>
              <a:cs typeface="Times New Roman" panose="02020603050405020304" pitchFamily="18" charset="0"/>
            </a:rPr>
            <a:t>(Act)</a:t>
          </a:r>
        </a:p>
      </dgm:t>
    </dgm:pt>
    <dgm:pt modelId="{42A7BB0C-AB20-4DD7-B7E4-CE8DF3F963DF}" type="parTrans" cxnId="{CCECF965-5EF5-4A31-AB56-CD36167B5C49}">
      <dgm:prSet/>
      <dgm:spPr/>
      <dgm:t>
        <a:bodyPr/>
        <a:lstStyle/>
        <a:p>
          <a:endParaRPr lang="en-US" sz="12000">
            <a:latin typeface="Times New Roman" panose="02020603050405020304" pitchFamily="18" charset="0"/>
            <a:cs typeface="Times New Roman" panose="02020603050405020304" pitchFamily="18" charset="0"/>
          </a:endParaRPr>
        </a:p>
      </dgm:t>
    </dgm:pt>
    <dgm:pt modelId="{E0E3D6A5-ED31-425E-A9E2-84D748957E9C}" type="sibTrans" cxnId="{CCECF965-5EF5-4A31-AB56-CD36167B5C49}">
      <dgm:prSet/>
      <dgm:spPr/>
      <dgm:t>
        <a:bodyPr/>
        <a:lstStyle/>
        <a:p>
          <a:endParaRPr lang="en-US" sz="12000">
            <a:latin typeface="Times New Roman" panose="02020603050405020304" pitchFamily="18" charset="0"/>
            <a:cs typeface="Times New Roman" panose="02020603050405020304" pitchFamily="18" charset="0"/>
          </a:endParaRPr>
        </a:p>
      </dgm:t>
    </dgm:pt>
    <dgm:pt modelId="{E85C9AA9-91EA-4DAF-BB90-DAD1B2876ADA}">
      <dgm:prSet phldrT="[Text]" custT="1"/>
      <dgm:spPr/>
      <dgm:t>
        <a:bodyPr/>
        <a:lstStyle/>
        <a:p>
          <a:r>
            <a:rPr lang="en-US" sz="2400" dirty="0">
              <a:latin typeface="Times New Roman" panose="02020603050405020304" pitchFamily="18" charset="0"/>
              <a:cs typeface="Times New Roman" panose="02020603050405020304" pitchFamily="18" charset="0"/>
            </a:rPr>
            <a:t>Assess</a:t>
          </a:r>
        </a:p>
        <a:p>
          <a:r>
            <a:rPr lang="en-US" sz="2400" dirty="0">
              <a:latin typeface="Times New Roman" panose="02020603050405020304" pitchFamily="18" charset="0"/>
              <a:cs typeface="Times New Roman" panose="02020603050405020304" pitchFamily="18" charset="0"/>
            </a:rPr>
            <a:t>(Monitor/Track)</a:t>
          </a:r>
        </a:p>
      </dgm:t>
    </dgm:pt>
    <dgm:pt modelId="{3A89F91B-5D0E-4CB7-A929-B4927A7E9337}" type="parTrans" cxnId="{BF023FFE-69ED-4606-9732-12C0B3069366}">
      <dgm:prSet/>
      <dgm:spPr/>
      <dgm:t>
        <a:bodyPr/>
        <a:lstStyle/>
        <a:p>
          <a:endParaRPr lang="en-US" sz="12000">
            <a:latin typeface="Times New Roman" panose="02020603050405020304" pitchFamily="18" charset="0"/>
            <a:cs typeface="Times New Roman" panose="02020603050405020304" pitchFamily="18" charset="0"/>
          </a:endParaRPr>
        </a:p>
      </dgm:t>
    </dgm:pt>
    <dgm:pt modelId="{4F85CC7C-3B23-46A6-A045-3247727BA849}" type="sibTrans" cxnId="{BF023FFE-69ED-4606-9732-12C0B3069366}">
      <dgm:prSet/>
      <dgm:spPr/>
      <dgm:t>
        <a:bodyPr/>
        <a:lstStyle/>
        <a:p>
          <a:endParaRPr lang="en-US" sz="12000">
            <a:latin typeface="Times New Roman" panose="02020603050405020304" pitchFamily="18" charset="0"/>
            <a:cs typeface="Times New Roman" panose="02020603050405020304" pitchFamily="18" charset="0"/>
          </a:endParaRPr>
        </a:p>
      </dgm:t>
    </dgm:pt>
    <dgm:pt modelId="{1CC9C3A9-666B-44CE-8463-A2B18E69B48E}">
      <dgm:prSet phldrT="[Text]" custT="1"/>
      <dgm:spPr/>
      <dgm:t>
        <a:bodyPr/>
        <a:lstStyle/>
        <a:p>
          <a:r>
            <a:rPr lang="en-US" sz="2400" dirty="0">
              <a:latin typeface="Times New Roman" panose="02020603050405020304" pitchFamily="18" charset="0"/>
              <a:cs typeface="Times New Roman" panose="02020603050405020304" pitchFamily="18" charset="0"/>
            </a:rPr>
            <a:t>Review</a:t>
          </a:r>
        </a:p>
        <a:p>
          <a:r>
            <a:rPr lang="en-US" sz="2400" dirty="0">
              <a:latin typeface="Times New Roman" panose="02020603050405020304" pitchFamily="18" charset="0"/>
              <a:cs typeface="Times New Roman" panose="02020603050405020304" pitchFamily="18" charset="0"/>
            </a:rPr>
            <a:t>(Feedback)</a:t>
          </a:r>
        </a:p>
      </dgm:t>
    </dgm:pt>
    <dgm:pt modelId="{55AC789C-3039-4A07-81B5-8F592F8F7846}" type="parTrans" cxnId="{BE4F5B4D-8684-4EE7-BF27-88BE97EDDF5A}">
      <dgm:prSet/>
      <dgm:spPr/>
      <dgm:t>
        <a:bodyPr/>
        <a:lstStyle/>
        <a:p>
          <a:endParaRPr lang="en-US" sz="12000">
            <a:latin typeface="Times New Roman" panose="02020603050405020304" pitchFamily="18" charset="0"/>
            <a:cs typeface="Times New Roman" panose="02020603050405020304" pitchFamily="18" charset="0"/>
          </a:endParaRPr>
        </a:p>
      </dgm:t>
    </dgm:pt>
    <dgm:pt modelId="{A170EB09-E4E4-407D-B781-0B25B9B1DFCA}" type="sibTrans" cxnId="{BE4F5B4D-8684-4EE7-BF27-88BE97EDDF5A}">
      <dgm:prSet/>
      <dgm:spPr/>
      <dgm:t>
        <a:bodyPr/>
        <a:lstStyle/>
        <a:p>
          <a:endParaRPr lang="en-US" sz="12000">
            <a:latin typeface="Times New Roman" panose="02020603050405020304" pitchFamily="18" charset="0"/>
            <a:cs typeface="Times New Roman" panose="02020603050405020304" pitchFamily="18" charset="0"/>
          </a:endParaRPr>
        </a:p>
      </dgm:t>
    </dgm:pt>
    <dgm:pt modelId="{B93FDFDC-A2DE-458C-BE38-BA402803CFDA}" type="pres">
      <dgm:prSet presAssocID="{4AE507A0-3D9C-4561-A17E-B0863039B1B7}" presName="cycle" presStyleCnt="0">
        <dgm:presLayoutVars>
          <dgm:dir/>
          <dgm:resizeHandles val="exact"/>
        </dgm:presLayoutVars>
      </dgm:prSet>
      <dgm:spPr/>
    </dgm:pt>
    <dgm:pt modelId="{8460A478-B5D1-414F-A30F-C28FA6E6A256}" type="pres">
      <dgm:prSet presAssocID="{9A95B8FA-50C7-4AA2-AECB-624E09326D03}" presName="dummy" presStyleCnt="0"/>
      <dgm:spPr/>
    </dgm:pt>
    <dgm:pt modelId="{CDE99C23-3082-424F-871B-6ADA76D36474}" type="pres">
      <dgm:prSet presAssocID="{9A95B8FA-50C7-4AA2-AECB-624E09326D03}" presName="node" presStyleLbl="revTx" presStyleIdx="0" presStyleCnt="4" custScaleX="205784" custScaleY="59730" custRadScaleRad="113869" custRadScaleInc="19314">
        <dgm:presLayoutVars>
          <dgm:bulletEnabled val="1"/>
        </dgm:presLayoutVars>
      </dgm:prSet>
      <dgm:spPr/>
    </dgm:pt>
    <dgm:pt modelId="{AEFCC850-9CB1-4D50-832E-566114EA1252}" type="pres">
      <dgm:prSet presAssocID="{ABDF103F-6BEB-4DA6-B5EC-E1C54A379639}" presName="sibTrans" presStyleLbl="node1" presStyleIdx="0" presStyleCnt="4" custScaleX="99679" custLinFactNeighborX="292" custLinFactNeighborY="1260"/>
      <dgm:spPr/>
    </dgm:pt>
    <dgm:pt modelId="{FAFA64B1-0929-4CE4-9D9C-F78928E490AB}" type="pres">
      <dgm:prSet presAssocID="{E95602F6-0918-41CF-9D95-87EBEBCDC4CB}" presName="dummy" presStyleCnt="0"/>
      <dgm:spPr/>
    </dgm:pt>
    <dgm:pt modelId="{3C7EFEB3-D78A-4653-9239-2E1850DE24D5}" type="pres">
      <dgm:prSet presAssocID="{E95602F6-0918-41CF-9D95-87EBEBCDC4CB}" presName="node" presStyleLbl="revTx" presStyleIdx="1" presStyleCnt="4" custScaleX="113168" custScaleY="56557" custRadScaleRad="104421" custRadScaleInc="6503">
        <dgm:presLayoutVars>
          <dgm:bulletEnabled val="1"/>
        </dgm:presLayoutVars>
      </dgm:prSet>
      <dgm:spPr/>
    </dgm:pt>
    <dgm:pt modelId="{1BBDC7B2-4B73-4A32-85AB-256DB34AD80C}" type="pres">
      <dgm:prSet presAssocID="{E0E3D6A5-ED31-425E-A9E2-84D748957E9C}" presName="sibTrans" presStyleLbl="node1" presStyleIdx="1" presStyleCnt="4" custScaleX="129547" custScaleY="99263"/>
      <dgm:spPr/>
    </dgm:pt>
    <dgm:pt modelId="{86CACABF-1F9F-44C6-9FCE-5A531747D299}" type="pres">
      <dgm:prSet presAssocID="{E85C9AA9-91EA-4DAF-BB90-DAD1B2876ADA}" presName="dummy" presStyleCnt="0"/>
      <dgm:spPr/>
    </dgm:pt>
    <dgm:pt modelId="{91339586-5FEF-4262-9F89-6D5325884830}" type="pres">
      <dgm:prSet presAssocID="{E85C9AA9-91EA-4DAF-BB90-DAD1B2876ADA}" presName="node" presStyleLbl="revTx" presStyleIdx="2" presStyleCnt="4" custScaleX="145897" custScaleY="55163">
        <dgm:presLayoutVars>
          <dgm:bulletEnabled val="1"/>
        </dgm:presLayoutVars>
      </dgm:prSet>
      <dgm:spPr/>
    </dgm:pt>
    <dgm:pt modelId="{AE8D542F-AE1E-4E1E-8524-D240652CA198}" type="pres">
      <dgm:prSet presAssocID="{4F85CC7C-3B23-46A6-A045-3247727BA849}" presName="sibTrans" presStyleLbl="node1" presStyleIdx="2" presStyleCnt="4"/>
      <dgm:spPr/>
    </dgm:pt>
    <dgm:pt modelId="{8052C8D4-4CA1-4892-9C1A-32F0015D0FD6}" type="pres">
      <dgm:prSet presAssocID="{1CC9C3A9-666B-44CE-8463-A2B18E69B48E}" presName="dummy" presStyleCnt="0"/>
      <dgm:spPr/>
    </dgm:pt>
    <dgm:pt modelId="{3C20DE87-D867-4F57-9459-75042724A092}" type="pres">
      <dgm:prSet presAssocID="{1CC9C3A9-666B-44CE-8463-A2B18E69B48E}" presName="node" presStyleLbl="revTx" presStyleIdx="3" presStyleCnt="4" custScaleY="58483" custRadScaleRad="110734" custRadScaleInc="-11696">
        <dgm:presLayoutVars>
          <dgm:bulletEnabled val="1"/>
        </dgm:presLayoutVars>
      </dgm:prSet>
      <dgm:spPr/>
    </dgm:pt>
    <dgm:pt modelId="{5484C377-9B9E-46EA-B4E9-6F31C836EB6F}" type="pres">
      <dgm:prSet presAssocID="{A170EB09-E4E4-407D-B781-0B25B9B1DFCA}" presName="sibTrans" presStyleLbl="node1" presStyleIdx="3" presStyleCnt="4"/>
      <dgm:spPr/>
    </dgm:pt>
  </dgm:ptLst>
  <dgm:cxnLst>
    <dgm:cxn modelId="{7A5BAE04-9D19-44C9-98F0-EE1EE733A212}" type="presOf" srcId="{4AE507A0-3D9C-4561-A17E-B0863039B1B7}" destId="{B93FDFDC-A2DE-458C-BE38-BA402803CFDA}" srcOrd="0" destOrd="0" presId="urn:microsoft.com/office/officeart/2005/8/layout/cycle1"/>
    <dgm:cxn modelId="{C7459807-25CB-4260-8A35-730E5C5707D2}" type="presOf" srcId="{E0E3D6A5-ED31-425E-A9E2-84D748957E9C}" destId="{1BBDC7B2-4B73-4A32-85AB-256DB34AD80C}" srcOrd="0" destOrd="0" presId="urn:microsoft.com/office/officeart/2005/8/layout/cycle1"/>
    <dgm:cxn modelId="{D998270C-EDA3-4E45-A90A-CAC4D5E70E61}" type="presOf" srcId="{ABDF103F-6BEB-4DA6-B5EC-E1C54A379639}" destId="{AEFCC850-9CB1-4D50-832E-566114EA1252}" srcOrd="0" destOrd="0" presId="urn:microsoft.com/office/officeart/2005/8/layout/cycle1"/>
    <dgm:cxn modelId="{0021AC0E-5938-472D-85C4-86990BA77309}" type="presOf" srcId="{E95602F6-0918-41CF-9D95-87EBEBCDC4CB}" destId="{3C7EFEB3-D78A-4653-9239-2E1850DE24D5}" srcOrd="0" destOrd="0" presId="urn:microsoft.com/office/officeart/2005/8/layout/cycle1"/>
    <dgm:cxn modelId="{CCECF965-5EF5-4A31-AB56-CD36167B5C49}" srcId="{4AE507A0-3D9C-4561-A17E-B0863039B1B7}" destId="{E95602F6-0918-41CF-9D95-87EBEBCDC4CB}" srcOrd="1" destOrd="0" parTransId="{42A7BB0C-AB20-4DD7-B7E4-CE8DF3F963DF}" sibTransId="{E0E3D6A5-ED31-425E-A9E2-84D748957E9C}"/>
    <dgm:cxn modelId="{7A5FEB69-0731-4B6D-91EB-299B7072C1EB}" srcId="{4AE507A0-3D9C-4561-A17E-B0863039B1B7}" destId="{9A95B8FA-50C7-4AA2-AECB-624E09326D03}" srcOrd="0" destOrd="0" parTransId="{7D814DA8-701A-4432-90DE-73E2E74CB866}" sibTransId="{ABDF103F-6BEB-4DA6-B5EC-E1C54A379639}"/>
    <dgm:cxn modelId="{BE4F5B4D-8684-4EE7-BF27-88BE97EDDF5A}" srcId="{4AE507A0-3D9C-4561-A17E-B0863039B1B7}" destId="{1CC9C3A9-666B-44CE-8463-A2B18E69B48E}" srcOrd="3" destOrd="0" parTransId="{55AC789C-3039-4A07-81B5-8F592F8F7846}" sibTransId="{A170EB09-E4E4-407D-B781-0B25B9B1DFCA}"/>
    <dgm:cxn modelId="{5014129E-FDB4-4204-933F-BD21669CD044}" type="presOf" srcId="{E85C9AA9-91EA-4DAF-BB90-DAD1B2876ADA}" destId="{91339586-5FEF-4262-9F89-6D5325884830}" srcOrd="0" destOrd="0" presId="urn:microsoft.com/office/officeart/2005/8/layout/cycle1"/>
    <dgm:cxn modelId="{3CBC9FA0-4052-4CC7-A508-65DEDAFFA0CA}" type="presOf" srcId="{1CC9C3A9-666B-44CE-8463-A2B18E69B48E}" destId="{3C20DE87-D867-4F57-9459-75042724A092}" srcOrd="0" destOrd="0" presId="urn:microsoft.com/office/officeart/2005/8/layout/cycle1"/>
    <dgm:cxn modelId="{22D887B3-AC91-4F01-90D7-318FF76D3F12}" type="presOf" srcId="{4F85CC7C-3B23-46A6-A045-3247727BA849}" destId="{AE8D542F-AE1E-4E1E-8524-D240652CA198}" srcOrd="0" destOrd="0" presId="urn:microsoft.com/office/officeart/2005/8/layout/cycle1"/>
    <dgm:cxn modelId="{BD27DEC3-A48A-49EC-A8B3-31C960A3156D}" type="presOf" srcId="{A170EB09-E4E4-407D-B781-0B25B9B1DFCA}" destId="{5484C377-9B9E-46EA-B4E9-6F31C836EB6F}" srcOrd="0" destOrd="0" presId="urn:microsoft.com/office/officeart/2005/8/layout/cycle1"/>
    <dgm:cxn modelId="{AE01B6F8-38A8-4A44-A905-14194113253B}" type="presOf" srcId="{9A95B8FA-50C7-4AA2-AECB-624E09326D03}" destId="{CDE99C23-3082-424F-871B-6ADA76D36474}" srcOrd="0" destOrd="0" presId="urn:microsoft.com/office/officeart/2005/8/layout/cycle1"/>
    <dgm:cxn modelId="{BF023FFE-69ED-4606-9732-12C0B3069366}" srcId="{4AE507A0-3D9C-4561-A17E-B0863039B1B7}" destId="{E85C9AA9-91EA-4DAF-BB90-DAD1B2876ADA}" srcOrd="2" destOrd="0" parTransId="{3A89F91B-5D0E-4CB7-A929-B4927A7E9337}" sibTransId="{4F85CC7C-3B23-46A6-A045-3247727BA849}"/>
    <dgm:cxn modelId="{34C00B54-93E6-469D-8700-8775C1436540}" type="presParOf" srcId="{B93FDFDC-A2DE-458C-BE38-BA402803CFDA}" destId="{8460A478-B5D1-414F-A30F-C28FA6E6A256}" srcOrd="0" destOrd="0" presId="urn:microsoft.com/office/officeart/2005/8/layout/cycle1"/>
    <dgm:cxn modelId="{1F347CED-F00E-4FE8-80B5-655B0013DBCA}" type="presParOf" srcId="{B93FDFDC-A2DE-458C-BE38-BA402803CFDA}" destId="{CDE99C23-3082-424F-871B-6ADA76D36474}" srcOrd="1" destOrd="0" presId="urn:microsoft.com/office/officeart/2005/8/layout/cycle1"/>
    <dgm:cxn modelId="{270071DF-DA5A-460F-B2A2-5198B09BE60B}" type="presParOf" srcId="{B93FDFDC-A2DE-458C-BE38-BA402803CFDA}" destId="{AEFCC850-9CB1-4D50-832E-566114EA1252}" srcOrd="2" destOrd="0" presId="urn:microsoft.com/office/officeart/2005/8/layout/cycle1"/>
    <dgm:cxn modelId="{1A7DFD4A-CF27-4B58-8B41-F199337B47CD}" type="presParOf" srcId="{B93FDFDC-A2DE-458C-BE38-BA402803CFDA}" destId="{FAFA64B1-0929-4CE4-9D9C-F78928E490AB}" srcOrd="3" destOrd="0" presId="urn:microsoft.com/office/officeart/2005/8/layout/cycle1"/>
    <dgm:cxn modelId="{412B3AC8-E7B2-4F91-B75A-4D4D7013729C}" type="presParOf" srcId="{B93FDFDC-A2DE-458C-BE38-BA402803CFDA}" destId="{3C7EFEB3-D78A-4653-9239-2E1850DE24D5}" srcOrd="4" destOrd="0" presId="urn:microsoft.com/office/officeart/2005/8/layout/cycle1"/>
    <dgm:cxn modelId="{0A214CC5-0654-4FB9-B525-9AFB494F5255}" type="presParOf" srcId="{B93FDFDC-A2DE-458C-BE38-BA402803CFDA}" destId="{1BBDC7B2-4B73-4A32-85AB-256DB34AD80C}" srcOrd="5" destOrd="0" presId="urn:microsoft.com/office/officeart/2005/8/layout/cycle1"/>
    <dgm:cxn modelId="{7D546B76-F155-41F2-97AD-DDCCD75F9482}" type="presParOf" srcId="{B93FDFDC-A2DE-458C-BE38-BA402803CFDA}" destId="{86CACABF-1F9F-44C6-9FCE-5A531747D299}" srcOrd="6" destOrd="0" presId="urn:microsoft.com/office/officeart/2005/8/layout/cycle1"/>
    <dgm:cxn modelId="{8B19E606-3B16-4D92-8774-4E16882E0ABA}" type="presParOf" srcId="{B93FDFDC-A2DE-458C-BE38-BA402803CFDA}" destId="{91339586-5FEF-4262-9F89-6D5325884830}" srcOrd="7" destOrd="0" presId="urn:microsoft.com/office/officeart/2005/8/layout/cycle1"/>
    <dgm:cxn modelId="{E4091B55-5A1D-461F-89A7-F5CBB108F295}" type="presParOf" srcId="{B93FDFDC-A2DE-458C-BE38-BA402803CFDA}" destId="{AE8D542F-AE1E-4E1E-8524-D240652CA198}" srcOrd="8" destOrd="0" presId="urn:microsoft.com/office/officeart/2005/8/layout/cycle1"/>
    <dgm:cxn modelId="{87A42FB6-62CC-4F59-B3AB-CD47B7652061}" type="presParOf" srcId="{B93FDFDC-A2DE-458C-BE38-BA402803CFDA}" destId="{8052C8D4-4CA1-4892-9C1A-32F0015D0FD6}" srcOrd="9" destOrd="0" presId="urn:microsoft.com/office/officeart/2005/8/layout/cycle1"/>
    <dgm:cxn modelId="{28B6B5BD-2E7B-4EE6-835D-699251E7D5BE}" type="presParOf" srcId="{B93FDFDC-A2DE-458C-BE38-BA402803CFDA}" destId="{3C20DE87-D867-4F57-9459-75042724A092}" srcOrd="10" destOrd="0" presId="urn:microsoft.com/office/officeart/2005/8/layout/cycle1"/>
    <dgm:cxn modelId="{1678E8EC-F13A-4D5B-99F0-8527FE7C5905}" type="presParOf" srcId="{B93FDFDC-A2DE-458C-BE38-BA402803CFDA}" destId="{5484C377-9B9E-46EA-B4E9-6F31C836EB6F}" srcOrd="11" destOrd="0" presId="urn:microsoft.com/office/officeart/2005/8/layout/cycle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99C23-3082-424F-871B-6ADA76D36474}">
      <dsp:nvSpPr>
        <dsp:cNvPr id="0" name=""/>
        <dsp:cNvSpPr/>
      </dsp:nvSpPr>
      <dsp:spPr>
        <a:xfrm>
          <a:off x="3206741" y="381001"/>
          <a:ext cx="3146771" cy="913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Expectations &amp; Goals</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(Create or Clarify)</a:t>
          </a:r>
        </a:p>
      </dsp:txBody>
      <dsp:txXfrm>
        <a:off x="3206741" y="381001"/>
        <a:ext cx="3146771" cy="913368"/>
      </dsp:txXfrm>
    </dsp:sp>
    <dsp:sp modelId="{AEFCC850-9CB1-4D50-832E-566114EA1252}">
      <dsp:nvSpPr>
        <dsp:cNvPr id="0" name=""/>
        <dsp:cNvSpPr/>
      </dsp:nvSpPr>
      <dsp:spPr>
        <a:xfrm>
          <a:off x="1228560" y="-106793"/>
          <a:ext cx="4303678" cy="4317538"/>
        </a:xfrm>
        <a:prstGeom prst="circularArrow">
          <a:avLst>
            <a:gd name="adj1" fmla="val 6906"/>
            <a:gd name="adj2" fmla="val 465697"/>
            <a:gd name="adj3" fmla="val 1813389"/>
            <a:gd name="adj4" fmla="val 20248580"/>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7EFEB3-D78A-4653-9239-2E1850DE24D5}">
      <dsp:nvSpPr>
        <dsp:cNvPr id="0" name=""/>
        <dsp:cNvSpPr/>
      </dsp:nvSpPr>
      <dsp:spPr>
        <a:xfrm>
          <a:off x="3603626" y="3127380"/>
          <a:ext cx="1730522" cy="864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Performance</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(Act)</a:t>
          </a:r>
        </a:p>
      </dsp:txBody>
      <dsp:txXfrm>
        <a:off x="3603626" y="3127380"/>
        <a:ext cx="1730522" cy="864848"/>
      </dsp:txXfrm>
    </dsp:sp>
    <dsp:sp modelId="{1BBDC7B2-4B73-4A32-85AB-256DB34AD80C}">
      <dsp:nvSpPr>
        <dsp:cNvPr id="0" name=""/>
        <dsp:cNvSpPr/>
      </dsp:nvSpPr>
      <dsp:spPr>
        <a:xfrm>
          <a:off x="485656" y="66709"/>
          <a:ext cx="5593241" cy="4285717"/>
        </a:xfrm>
        <a:prstGeom prst="circularArrow">
          <a:avLst>
            <a:gd name="adj1" fmla="val 6906"/>
            <a:gd name="adj2" fmla="val 465697"/>
            <a:gd name="adj3" fmla="val 6409664"/>
            <a:gd name="adj4" fmla="val 4571348"/>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339586-5FEF-4262-9F89-6D5325884830}">
      <dsp:nvSpPr>
        <dsp:cNvPr id="0" name=""/>
        <dsp:cNvSpPr/>
      </dsp:nvSpPr>
      <dsp:spPr>
        <a:xfrm>
          <a:off x="746809" y="3035293"/>
          <a:ext cx="2231002" cy="843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Assess</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(Monitor/Track)</a:t>
          </a:r>
        </a:p>
      </dsp:txBody>
      <dsp:txXfrm>
        <a:off x="746809" y="3035293"/>
        <a:ext cx="2231002" cy="843531"/>
      </dsp:txXfrm>
    </dsp:sp>
    <dsp:sp modelId="{AE8D542F-AE1E-4E1E-8524-D240652CA198}">
      <dsp:nvSpPr>
        <dsp:cNvPr id="0" name=""/>
        <dsp:cNvSpPr/>
      </dsp:nvSpPr>
      <dsp:spPr>
        <a:xfrm>
          <a:off x="875809" y="-199528"/>
          <a:ext cx="4317538" cy="4317538"/>
        </a:xfrm>
        <a:prstGeom prst="circularArrow">
          <a:avLst>
            <a:gd name="adj1" fmla="val 6906"/>
            <a:gd name="adj2" fmla="val 465697"/>
            <a:gd name="adj3" fmla="val 11678859"/>
            <a:gd name="adj4" fmla="val 8646856"/>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20DE87-D867-4F57-9459-75042724A092}">
      <dsp:nvSpPr>
        <dsp:cNvPr id="0" name=""/>
        <dsp:cNvSpPr/>
      </dsp:nvSpPr>
      <dsp:spPr>
        <a:xfrm>
          <a:off x="873119" y="365122"/>
          <a:ext cx="1529162" cy="89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Review</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(Feedback)</a:t>
          </a:r>
        </a:p>
      </dsp:txBody>
      <dsp:txXfrm>
        <a:off x="873119" y="365122"/>
        <a:ext cx="1529162" cy="894300"/>
      </dsp:txXfrm>
    </dsp:sp>
    <dsp:sp modelId="{5484C377-9B9E-46EA-B4E9-6F31C836EB6F}">
      <dsp:nvSpPr>
        <dsp:cNvPr id="0" name=""/>
        <dsp:cNvSpPr/>
      </dsp:nvSpPr>
      <dsp:spPr>
        <a:xfrm>
          <a:off x="1061372" y="-264645"/>
          <a:ext cx="4317538" cy="4317538"/>
        </a:xfrm>
        <a:prstGeom prst="circularArrow">
          <a:avLst>
            <a:gd name="adj1" fmla="val 6906"/>
            <a:gd name="adj2" fmla="val 465697"/>
            <a:gd name="adj3" fmla="val 17803489"/>
            <a:gd name="adj4" fmla="val 14183931"/>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926A01-5176-4201-9ABC-44B7CF4A13C2}">
      <dsp:nvSpPr>
        <dsp:cNvPr id="0" name=""/>
        <dsp:cNvSpPr/>
      </dsp:nvSpPr>
      <dsp:spPr>
        <a:xfrm rot="5400000">
          <a:off x="4508521" y="-2208033"/>
          <a:ext cx="781551" cy="5350021"/>
        </a:xfrm>
        <a:prstGeom prst="round2SameRect">
          <a:avLst/>
        </a:prstGeom>
        <a:solidFill>
          <a:srgbClr val="82B5BE">
            <a:alpha val="90000"/>
          </a:srgbClr>
        </a:solidFill>
        <a:ln w="25400" cap="flat" cmpd="sng" algn="ctr">
          <a:solidFill>
            <a:srgbClr val="82B5BE">
              <a:alpha val="9000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Clearly state what is to be accomplished</a:t>
          </a:r>
        </a:p>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Specific action verbs</a:t>
          </a:r>
        </a:p>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Indicate how goal will be achieved</a:t>
          </a:r>
        </a:p>
      </dsp:txBody>
      <dsp:txXfrm rot="-5400000">
        <a:off x="2224286" y="114354"/>
        <a:ext cx="5311869" cy="705247"/>
      </dsp:txXfrm>
    </dsp:sp>
    <dsp:sp modelId="{7E4E5807-C3B2-4642-8013-FFC7DD4C18A9}">
      <dsp:nvSpPr>
        <dsp:cNvPr id="0" name=""/>
        <dsp:cNvSpPr/>
      </dsp:nvSpPr>
      <dsp:spPr>
        <a:xfrm>
          <a:off x="448" y="2126"/>
          <a:ext cx="2223838" cy="929701"/>
        </a:xfrm>
        <a:prstGeom prst="roundRect">
          <a:avLst/>
        </a:prstGeom>
        <a:solidFill>
          <a:srgbClr val="A5A0CF"/>
        </a:solidFill>
        <a:ln w="25400" cap="flat" cmpd="sng" algn="ctr">
          <a:solidFill>
            <a:srgbClr val="A5A0CF"/>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anose="02020603050405020304" pitchFamily="18" charset="0"/>
              <a:cs typeface="Times New Roman" panose="02020603050405020304" pitchFamily="18" charset="0"/>
            </a:rPr>
            <a:t>Specific</a:t>
          </a:r>
        </a:p>
      </dsp:txBody>
      <dsp:txXfrm>
        <a:off x="45832" y="47510"/>
        <a:ext cx="2133070" cy="838933"/>
      </dsp:txXfrm>
    </dsp:sp>
    <dsp:sp modelId="{9CC233A0-3FFC-4E4F-A1C3-EC8DF46CA301}">
      <dsp:nvSpPr>
        <dsp:cNvPr id="0" name=""/>
        <dsp:cNvSpPr/>
      </dsp:nvSpPr>
      <dsp:spPr>
        <a:xfrm rot="5400000">
          <a:off x="4520212" y="-1230968"/>
          <a:ext cx="752723" cy="5348263"/>
        </a:xfrm>
        <a:prstGeom prst="round2SameRect">
          <a:avLst/>
        </a:prstGeom>
        <a:solidFill>
          <a:srgbClr val="82B5BE">
            <a:alpha val="90000"/>
          </a:srgbClr>
        </a:solidFill>
        <a:ln w="25400" cap="flat" cmpd="sng" algn="ctr">
          <a:solidFill>
            <a:srgbClr val="82B5BE">
              <a:alpha val="9000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Metrics to identify if and when goal is achieved</a:t>
          </a:r>
        </a:p>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Measurement tool examples: Time; Quality; Budget</a:t>
          </a:r>
        </a:p>
      </dsp:txBody>
      <dsp:txXfrm rot="-5400000">
        <a:off x="2222443" y="1103546"/>
        <a:ext cx="5311518" cy="679233"/>
      </dsp:txXfrm>
    </dsp:sp>
    <dsp:sp modelId="{0D103985-3338-43B4-9B58-81221515D971}">
      <dsp:nvSpPr>
        <dsp:cNvPr id="0" name=""/>
        <dsp:cNvSpPr/>
      </dsp:nvSpPr>
      <dsp:spPr>
        <a:xfrm>
          <a:off x="448" y="978312"/>
          <a:ext cx="2221994" cy="929701"/>
        </a:xfrm>
        <a:prstGeom prst="roundRect">
          <a:avLst/>
        </a:prstGeom>
        <a:solidFill>
          <a:srgbClr val="A5A0CF"/>
        </a:solidFill>
        <a:ln w="25400" cap="flat" cmpd="sng" algn="ctr">
          <a:solidFill>
            <a:srgbClr val="A5A0CF"/>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anose="02020603050405020304" pitchFamily="18" charset="0"/>
              <a:cs typeface="Times New Roman" panose="02020603050405020304" pitchFamily="18" charset="0"/>
            </a:rPr>
            <a:t>Measurable</a:t>
          </a:r>
        </a:p>
      </dsp:txBody>
      <dsp:txXfrm>
        <a:off x="45832" y="1023696"/>
        <a:ext cx="2131226" cy="838933"/>
      </dsp:txXfrm>
    </dsp:sp>
    <dsp:sp modelId="{85C2B337-E38D-4AB5-86F8-9099EB86FA7B}">
      <dsp:nvSpPr>
        <dsp:cNvPr id="0" name=""/>
        <dsp:cNvSpPr/>
      </dsp:nvSpPr>
      <dsp:spPr>
        <a:xfrm rot="5400000">
          <a:off x="4526183" y="-256276"/>
          <a:ext cx="743761" cy="5351252"/>
        </a:xfrm>
        <a:prstGeom prst="round2SameRect">
          <a:avLst/>
        </a:prstGeom>
        <a:solidFill>
          <a:srgbClr val="82B5BE">
            <a:alpha val="90000"/>
          </a:srgbClr>
        </a:solidFill>
        <a:ln w="25400" cap="flat" cmpd="sng" algn="ctr">
          <a:solidFill>
            <a:srgbClr val="82B5BE">
              <a:alpha val="9000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Challenging yet attainable and within the role’s control and responsibility</a:t>
          </a:r>
        </a:p>
      </dsp:txBody>
      <dsp:txXfrm rot="-5400000">
        <a:off x="2222438" y="2083776"/>
        <a:ext cx="5314945" cy="671147"/>
      </dsp:txXfrm>
    </dsp:sp>
    <dsp:sp modelId="{B91ED6C6-16BD-4525-AB9A-1739526D3308}">
      <dsp:nvSpPr>
        <dsp:cNvPr id="0" name=""/>
        <dsp:cNvSpPr/>
      </dsp:nvSpPr>
      <dsp:spPr>
        <a:xfrm>
          <a:off x="448" y="1954499"/>
          <a:ext cx="2221988" cy="929701"/>
        </a:xfrm>
        <a:prstGeom prst="roundRect">
          <a:avLst/>
        </a:prstGeom>
        <a:solidFill>
          <a:srgbClr val="A5A0CF"/>
        </a:solidFill>
        <a:ln w="25400" cap="flat" cmpd="sng" algn="ctr">
          <a:solidFill>
            <a:srgbClr val="A5A0CF"/>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anose="02020603050405020304" pitchFamily="18" charset="0"/>
              <a:cs typeface="Times New Roman" panose="02020603050405020304" pitchFamily="18" charset="0"/>
            </a:rPr>
            <a:t>Achievable</a:t>
          </a:r>
        </a:p>
      </dsp:txBody>
      <dsp:txXfrm>
        <a:off x="45832" y="1999883"/>
        <a:ext cx="2131220" cy="838933"/>
      </dsp:txXfrm>
    </dsp:sp>
    <dsp:sp modelId="{58F71F27-3BCC-4546-B5D9-44995E4D9C5C}">
      <dsp:nvSpPr>
        <dsp:cNvPr id="0" name=""/>
        <dsp:cNvSpPr/>
      </dsp:nvSpPr>
      <dsp:spPr>
        <a:xfrm rot="5400000">
          <a:off x="4523997" y="722089"/>
          <a:ext cx="743761" cy="5346893"/>
        </a:xfrm>
        <a:prstGeom prst="round2SameRect">
          <a:avLst/>
        </a:prstGeom>
        <a:solidFill>
          <a:srgbClr val="82B5BE">
            <a:alpha val="90000"/>
          </a:srgbClr>
        </a:solidFill>
        <a:ln w="25400" cap="flat" cmpd="sng" algn="ctr">
          <a:solidFill>
            <a:srgbClr val="82B5BE">
              <a:alpha val="9000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Alignment with the university and department needs</a:t>
          </a:r>
        </a:p>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Experience, skills, and abilities of role</a:t>
          </a:r>
        </a:p>
      </dsp:txBody>
      <dsp:txXfrm rot="-5400000">
        <a:off x="2222432" y="3059962"/>
        <a:ext cx="5310586" cy="671147"/>
      </dsp:txXfrm>
    </dsp:sp>
    <dsp:sp modelId="{92D825F0-2C6F-47FE-9DE7-734D3369ABDC}">
      <dsp:nvSpPr>
        <dsp:cNvPr id="0" name=""/>
        <dsp:cNvSpPr/>
      </dsp:nvSpPr>
      <dsp:spPr>
        <a:xfrm>
          <a:off x="448" y="2930685"/>
          <a:ext cx="2221982" cy="929701"/>
        </a:xfrm>
        <a:prstGeom prst="roundRect">
          <a:avLst/>
        </a:prstGeom>
        <a:solidFill>
          <a:srgbClr val="A5A0CF"/>
        </a:solidFill>
        <a:ln w="25400" cap="flat" cmpd="sng" algn="ctr">
          <a:solidFill>
            <a:srgbClr val="A5A0CF"/>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anose="02020603050405020304" pitchFamily="18" charset="0"/>
              <a:cs typeface="Times New Roman" panose="02020603050405020304" pitchFamily="18" charset="0"/>
            </a:rPr>
            <a:t>Relevant</a:t>
          </a:r>
        </a:p>
      </dsp:txBody>
      <dsp:txXfrm>
        <a:off x="45832" y="2976069"/>
        <a:ext cx="2131214" cy="838933"/>
      </dsp:txXfrm>
    </dsp:sp>
    <dsp:sp modelId="{FCEFFB67-547A-414D-A9C0-0B71E7977A5C}">
      <dsp:nvSpPr>
        <dsp:cNvPr id="0" name=""/>
        <dsp:cNvSpPr/>
      </dsp:nvSpPr>
      <dsp:spPr>
        <a:xfrm rot="5400000">
          <a:off x="4526894" y="1695396"/>
          <a:ext cx="743761" cy="5352651"/>
        </a:xfrm>
        <a:prstGeom prst="round2SameRect">
          <a:avLst/>
        </a:prstGeom>
        <a:solidFill>
          <a:srgbClr val="82B5BE">
            <a:alpha val="90000"/>
          </a:srgbClr>
        </a:solidFill>
        <a:ln w="25400" cap="flat" cmpd="sng" algn="ctr">
          <a:solidFill>
            <a:srgbClr val="82B5BE">
              <a:alpha val="9000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panose="02020603050405020304" pitchFamily="18" charset="0"/>
              <a:cs typeface="Times New Roman" panose="02020603050405020304" pitchFamily="18" charset="0"/>
            </a:rPr>
            <a:t>Accomplish the goal within a defined period of time</a:t>
          </a:r>
        </a:p>
      </dsp:txBody>
      <dsp:txXfrm rot="-5400000">
        <a:off x="2222450" y="4036148"/>
        <a:ext cx="5316344" cy="671147"/>
      </dsp:txXfrm>
    </dsp:sp>
    <dsp:sp modelId="{7C9D489F-52F6-44DD-B93A-5DEF87BCF7DA}">
      <dsp:nvSpPr>
        <dsp:cNvPr id="0" name=""/>
        <dsp:cNvSpPr/>
      </dsp:nvSpPr>
      <dsp:spPr>
        <a:xfrm>
          <a:off x="448" y="3906872"/>
          <a:ext cx="2222000" cy="929701"/>
        </a:xfrm>
        <a:prstGeom prst="roundRect">
          <a:avLst/>
        </a:prstGeom>
        <a:solidFill>
          <a:srgbClr val="A5A0CF"/>
        </a:solidFill>
        <a:ln w="25400" cap="flat" cmpd="sng" algn="ctr">
          <a:solidFill>
            <a:srgbClr val="A5A0CF"/>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anose="02020603050405020304" pitchFamily="18" charset="0"/>
              <a:cs typeface="Times New Roman" panose="02020603050405020304" pitchFamily="18" charset="0"/>
            </a:rPr>
            <a:t>Time Based</a:t>
          </a:r>
        </a:p>
      </dsp:txBody>
      <dsp:txXfrm>
        <a:off x="45832" y="3952256"/>
        <a:ext cx="2131232" cy="8389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99C23-3082-424F-871B-6ADA76D36474}">
      <dsp:nvSpPr>
        <dsp:cNvPr id="0" name=""/>
        <dsp:cNvSpPr/>
      </dsp:nvSpPr>
      <dsp:spPr>
        <a:xfrm>
          <a:off x="3206741" y="381001"/>
          <a:ext cx="3146771" cy="913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Expectations &amp; Goals</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(Create or Clarify)</a:t>
          </a:r>
        </a:p>
      </dsp:txBody>
      <dsp:txXfrm>
        <a:off x="3206741" y="381001"/>
        <a:ext cx="3146771" cy="913368"/>
      </dsp:txXfrm>
    </dsp:sp>
    <dsp:sp modelId="{AEFCC850-9CB1-4D50-832E-566114EA1252}">
      <dsp:nvSpPr>
        <dsp:cNvPr id="0" name=""/>
        <dsp:cNvSpPr/>
      </dsp:nvSpPr>
      <dsp:spPr>
        <a:xfrm>
          <a:off x="1228560" y="-106793"/>
          <a:ext cx="4303678" cy="4317538"/>
        </a:xfrm>
        <a:prstGeom prst="circularArrow">
          <a:avLst>
            <a:gd name="adj1" fmla="val 6906"/>
            <a:gd name="adj2" fmla="val 465697"/>
            <a:gd name="adj3" fmla="val 1813389"/>
            <a:gd name="adj4" fmla="val 20248580"/>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7EFEB3-D78A-4653-9239-2E1850DE24D5}">
      <dsp:nvSpPr>
        <dsp:cNvPr id="0" name=""/>
        <dsp:cNvSpPr/>
      </dsp:nvSpPr>
      <dsp:spPr>
        <a:xfrm>
          <a:off x="3603626" y="3127380"/>
          <a:ext cx="1730522" cy="864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Performance</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(Act)</a:t>
          </a:r>
        </a:p>
      </dsp:txBody>
      <dsp:txXfrm>
        <a:off x="3603626" y="3127380"/>
        <a:ext cx="1730522" cy="864848"/>
      </dsp:txXfrm>
    </dsp:sp>
    <dsp:sp modelId="{1BBDC7B2-4B73-4A32-85AB-256DB34AD80C}">
      <dsp:nvSpPr>
        <dsp:cNvPr id="0" name=""/>
        <dsp:cNvSpPr/>
      </dsp:nvSpPr>
      <dsp:spPr>
        <a:xfrm>
          <a:off x="485656" y="66709"/>
          <a:ext cx="5593241" cy="4285717"/>
        </a:xfrm>
        <a:prstGeom prst="circularArrow">
          <a:avLst>
            <a:gd name="adj1" fmla="val 6906"/>
            <a:gd name="adj2" fmla="val 465697"/>
            <a:gd name="adj3" fmla="val 6409664"/>
            <a:gd name="adj4" fmla="val 4571348"/>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339586-5FEF-4262-9F89-6D5325884830}">
      <dsp:nvSpPr>
        <dsp:cNvPr id="0" name=""/>
        <dsp:cNvSpPr/>
      </dsp:nvSpPr>
      <dsp:spPr>
        <a:xfrm>
          <a:off x="746809" y="3035293"/>
          <a:ext cx="2231002" cy="843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Assess</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(Monitor/Track)</a:t>
          </a:r>
        </a:p>
      </dsp:txBody>
      <dsp:txXfrm>
        <a:off x="746809" y="3035293"/>
        <a:ext cx="2231002" cy="843531"/>
      </dsp:txXfrm>
    </dsp:sp>
    <dsp:sp modelId="{AE8D542F-AE1E-4E1E-8524-D240652CA198}">
      <dsp:nvSpPr>
        <dsp:cNvPr id="0" name=""/>
        <dsp:cNvSpPr/>
      </dsp:nvSpPr>
      <dsp:spPr>
        <a:xfrm>
          <a:off x="875809" y="-199528"/>
          <a:ext cx="4317538" cy="4317538"/>
        </a:xfrm>
        <a:prstGeom prst="circularArrow">
          <a:avLst>
            <a:gd name="adj1" fmla="val 6906"/>
            <a:gd name="adj2" fmla="val 465697"/>
            <a:gd name="adj3" fmla="val 11678859"/>
            <a:gd name="adj4" fmla="val 8646856"/>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20DE87-D867-4F57-9459-75042724A092}">
      <dsp:nvSpPr>
        <dsp:cNvPr id="0" name=""/>
        <dsp:cNvSpPr/>
      </dsp:nvSpPr>
      <dsp:spPr>
        <a:xfrm>
          <a:off x="873119" y="365122"/>
          <a:ext cx="1529162" cy="89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Review</a:t>
          </a:r>
        </a:p>
        <a:p>
          <a:pPr marL="0" lvl="0" indent="0" algn="ctr"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(Feedback)</a:t>
          </a:r>
        </a:p>
      </dsp:txBody>
      <dsp:txXfrm>
        <a:off x="873119" y="365122"/>
        <a:ext cx="1529162" cy="894300"/>
      </dsp:txXfrm>
    </dsp:sp>
    <dsp:sp modelId="{5484C377-9B9E-46EA-B4E9-6F31C836EB6F}">
      <dsp:nvSpPr>
        <dsp:cNvPr id="0" name=""/>
        <dsp:cNvSpPr/>
      </dsp:nvSpPr>
      <dsp:spPr>
        <a:xfrm>
          <a:off x="1061372" y="-264645"/>
          <a:ext cx="4317538" cy="4317538"/>
        </a:xfrm>
        <a:prstGeom prst="circularArrow">
          <a:avLst>
            <a:gd name="adj1" fmla="val 6906"/>
            <a:gd name="adj2" fmla="val 465697"/>
            <a:gd name="adj3" fmla="val 17803489"/>
            <a:gd name="adj4" fmla="val 14183931"/>
            <a:gd name="adj5" fmla="val 805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2" tIns="46151" rIns="92302" bIns="46151"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2302" tIns="46151" rIns="92302" bIns="46151" rtlCol="0"/>
          <a:lstStyle>
            <a:lvl1pPr algn="r">
              <a:defRPr sz="1200"/>
            </a:lvl1pPr>
          </a:lstStyle>
          <a:p>
            <a:fld id="{49FFD2AA-F2C1-4C8A-914A-24624AB2BFB3}" type="datetimeFigureOut">
              <a:rPr lang="en-US" smtClean="0"/>
              <a:t>10/3/2025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2302" tIns="46151" rIns="92302" bIns="46151"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2302" tIns="46151" rIns="92302" bIns="46151" rtlCol="0" anchor="b"/>
          <a:lstStyle>
            <a:lvl1pPr algn="r">
              <a:defRPr sz="1200"/>
            </a:lvl1pPr>
          </a:lstStyle>
          <a:p>
            <a:fld id="{E59F01F8-97E8-45CA-AF3A-1F78EE7BEB2D}" type="slidenum">
              <a:rPr lang="en-US" smtClean="0"/>
              <a:t>‹#›</a:t>
            </a:fld>
            <a:endParaRPr lang="en-US"/>
          </a:p>
        </p:txBody>
      </p:sp>
    </p:spTree>
    <p:extLst>
      <p:ext uri="{BB962C8B-B14F-4D97-AF65-F5344CB8AC3E}">
        <p14:creationId xmlns:p14="http://schemas.microsoft.com/office/powerpoint/2010/main" val="2279000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2" tIns="46151" rIns="92302" bIns="46151"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2302" tIns="46151" rIns="92302" bIns="46151" rtlCol="0"/>
          <a:lstStyle>
            <a:lvl1pPr algn="r">
              <a:defRPr sz="1200"/>
            </a:lvl1pPr>
          </a:lstStyle>
          <a:p>
            <a:fld id="{5E8718D1-7734-48F8-AC4F-C49C17971E3D}" type="datetimeFigureOut">
              <a:rPr lang="en-US" smtClean="0"/>
              <a:t>10/3/2025</a:t>
            </a:fld>
            <a:endParaRPr lang="en-US"/>
          </a:p>
        </p:txBody>
      </p:sp>
      <p:sp>
        <p:nvSpPr>
          <p:cNvPr id="4" name="Slide Image Placeholder 3"/>
          <p:cNvSpPr>
            <a:spLocks noGrp="1" noRot="1" noChangeAspect="1"/>
          </p:cNvSpPr>
          <p:nvPr>
            <p:ph type="sldImg" idx="2"/>
          </p:nvPr>
        </p:nvSpPr>
        <p:spPr>
          <a:xfrm>
            <a:off x="1106488" y="698500"/>
            <a:ext cx="4646612" cy="3486150"/>
          </a:xfrm>
          <a:prstGeom prst="rect">
            <a:avLst/>
          </a:prstGeom>
          <a:noFill/>
          <a:ln w="12700">
            <a:solidFill>
              <a:prstClr val="black"/>
            </a:solidFill>
          </a:ln>
        </p:spPr>
        <p:txBody>
          <a:bodyPr vert="horz" lIns="92302" tIns="46151" rIns="92302" bIns="46151"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2302" tIns="46151" rIns="92302" bIns="4615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2302" tIns="46151" rIns="92302" bIns="46151"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2302" tIns="46151" rIns="92302" bIns="46151" rtlCol="0" anchor="b"/>
          <a:lstStyle>
            <a:lvl1pPr algn="r">
              <a:defRPr sz="1200"/>
            </a:lvl1pPr>
          </a:lstStyle>
          <a:p>
            <a:fld id="{0227724B-28F6-4F4E-BB30-FD04A6389342}" type="slidenum">
              <a:rPr lang="en-US" smtClean="0"/>
              <a:t>‹#›</a:t>
            </a:fld>
            <a:endParaRPr lang="en-US"/>
          </a:p>
        </p:txBody>
      </p:sp>
    </p:spTree>
    <p:extLst>
      <p:ext uri="{BB962C8B-B14F-4D97-AF65-F5344CB8AC3E}">
        <p14:creationId xmlns:p14="http://schemas.microsoft.com/office/powerpoint/2010/main" val="3259799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b="1" dirty="0">
                <a:solidFill>
                  <a:schemeClr val="accent2"/>
                </a:solidFill>
              </a:rPr>
              <a:t>Set up:</a:t>
            </a:r>
          </a:p>
          <a:p>
            <a:pPr marL="163703" indent="-163703">
              <a:buFont typeface="Wingdings" panose="05000000000000000000" pitchFamily="2" charset="2"/>
              <a:buChar char="q"/>
            </a:pPr>
            <a:r>
              <a:rPr lang="en-US" dirty="0"/>
              <a:t>Print Performance Management Toolkits [for Employees &amp; for Leadership] for attendees</a:t>
            </a:r>
          </a:p>
          <a:p>
            <a:pPr marL="163703" indent="-163703">
              <a:buFont typeface="Wingdings" panose="05000000000000000000" pitchFamily="2" charset="2"/>
              <a:buChar char="q"/>
            </a:pPr>
            <a:r>
              <a:rPr lang="en-US" dirty="0"/>
              <a:t>Reserve rooms on campus</a:t>
            </a:r>
          </a:p>
          <a:p>
            <a:pPr marL="163703" indent="-163703">
              <a:buFont typeface="Wingdings" panose="05000000000000000000" pitchFamily="2" charset="2"/>
              <a:buChar char="q"/>
            </a:pPr>
            <a:r>
              <a:rPr lang="en-US" dirty="0"/>
              <a:t>Flip Chart &amp; markers</a:t>
            </a:r>
          </a:p>
          <a:p>
            <a:pPr marL="163703" indent="-163703">
              <a:buFont typeface="Wingdings" panose="05000000000000000000" pitchFamily="2" charset="2"/>
              <a:buChar char="q"/>
            </a:pPr>
            <a:r>
              <a:rPr lang="en-US" dirty="0"/>
              <a:t>Send email/create MOD for announcement</a:t>
            </a:r>
          </a:p>
          <a:p>
            <a:pPr marL="163703" indent="-163703">
              <a:buFont typeface="Wingdings" panose="05000000000000000000" pitchFamily="2" charset="2"/>
              <a:buChar char="q"/>
            </a:pPr>
            <a:r>
              <a:rPr lang="en-US" dirty="0"/>
              <a:t>Test room(s)</a:t>
            </a:r>
          </a:p>
          <a:p>
            <a:endParaRPr lang="en-US" dirty="0"/>
          </a:p>
          <a:p>
            <a:r>
              <a:rPr lang="en-US" b="1" dirty="0">
                <a:solidFill>
                  <a:schemeClr val="accent2"/>
                </a:solidFill>
              </a:rPr>
              <a:t>Training time: </a:t>
            </a:r>
            <a:r>
              <a:rPr lang="en-US" dirty="0"/>
              <a:t>45 - 60 minutes</a:t>
            </a:r>
          </a:p>
          <a:p>
            <a:endParaRPr lang="en-US" dirty="0"/>
          </a:p>
          <a:p>
            <a:r>
              <a:rPr lang="en-US" dirty="0"/>
              <a:t>Welcome to Performance Management Training. This session will focus on the concepts of effective Performance Management. There will be times when I ask for your participation, please participate to add to the learning environment</a:t>
            </a:r>
            <a:r>
              <a:rPr lang="en-US" baseline="0" dirty="0"/>
              <a:t> and please ask questions at any time.</a:t>
            </a:r>
            <a:endParaRPr lang="en-US" dirty="0"/>
          </a:p>
          <a:p>
            <a:endParaRPr lang="en-US" dirty="0"/>
          </a:p>
          <a:p>
            <a:r>
              <a:rPr lang="en-US" dirty="0"/>
              <a:t>Before we get into today’s content, I would like to know from you, what questions or what struggles do you have now with performance management?</a:t>
            </a:r>
          </a:p>
          <a:p>
            <a:endParaRPr lang="en-US" dirty="0"/>
          </a:p>
          <a:p>
            <a:r>
              <a:rPr lang="en-US" b="1" dirty="0"/>
              <a:t>Transition: </a:t>
            </a:r>
            <a:r>
              <a:rPr lang="en-US" dirty="0"/>
              <a:t>When you leave here today, you will be able to:</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latin typeface="Calibri" panose="020F0502020204030204" pitchFamily="34" charset="0"/>
              </a:rPr>
              <a:t>Please take a moment to read the example.</a:t>
            </a:r>
          </a:p>
          <a:p>
            <a:endParaRPr lang="en-US" b="1" dirty="0">
              <a:solidFill>
                <a:srgbClr val="FF0000"/>
              </a:solidFill>
              <a:latin typeface="Calibri" panose="020F0502020204030204" pitchFamily="34" charset="0"/>
            </a:endParaRPr>
          </a:p>
          <a:p>
            <a:r>
              <a:rPr lang="en-US" b="1" dirty="0">
                <a:solidFill>
                  <a:srgbClr val="FF0000"/>
                </a:solidFill>
                <a:latin typeface="Calibri" panose="020F0502020204030204" pitchFamily="34" charset="0"/>
              </a:rPr>
              <a:t>Read PPT, Example 1.</a:t>
            </a:r>
          </a:p>
          <a:p>
            <a:endParaRPr lang="en-US" b="1" dirty="0">
              <a:solidFill>
                <a:srgbClr val="FF0000"/>
              </a:solidFill>
              <a:latin typeface="Calibri" panose="020F0502020204030204" pitchFamily="34" charset="0"/>
            </a:endParaRPr>
          </a:p>
          <a:p>
            <a:r>
              <a:rPr lang="en-US" b="1" dirty="0">
                <a:solidFill>
                  <a:srgbClr val="FF0000"/>
                </a:solidFill>
                <a:latin typeface="Calibri" panose="020F0502020204030204" pitchFamily="34" charset="0"/>
              </a:rPr>
              <a:t>Ask: </a:t>
            </a:r>
            <a:r>
              <a:rPr lang="en-US" dirty="0">
                <a:latin typeface="Calibri" panose="020F0502020204030204" pitchFamily="34" charset="0"/>
              </a:rPr>
              <a:t>When should the leader give the feedback? What should the leader say?</a:t>
            </a:r>
          </a:p>
          <a:p>
            <a:endParaRPr lang="en-US" dirty="0">
              <a:latin typeface="Calibri" panose="020F0502020204030204" pitchFamily="34" charset="0"/>
            </a:endParaRPr>
          </a:p>
          <a:p>
            <a:r>
              <a:rPr lang="en-US" dirty="0">
                <a:solidFill>
                  <a:srgbClr val="FF0000"/>
                </a:solidFill>
                <a:latin typeface="Calibri" panose="020F0502020204030204" pitchFamily="34" charset="0"/>
              </a:rPr>
              <a:t>Immediately, but not in front of the student or staff member. This is going to be good feedback, why does it matter to still do it privately?</a:t>
            </a:r>
          </a:p>
          <a:p>
            <a:endParaRPr lang="en-US" dirty="0">
              <a:solidFill>
                <a:srgbClr val="FF0000"/>
              </a:solidFill>
              <a:latin typeface="Calibri" panose="020F0502020204030204" pitchFamily="34" charset="0"/>
            </a:endParaRPr>
          </a:p>
          <a:p>
            <a:r>
              <a:rPr lang="en-US" dirty="0">
                <a:solidFill>
                  <a:srgbClr val="FF0000"/>
                </a:solidFill>
                <a:latin typeface="Calibri" panose="020F0502020204030204" pitchFamily="34" charset="0"/>
              </a:rPr>
              <a:t>Speak with the staff member, let them know you overheard and thought they did a great job listening and providing next steps. “I appreciate your response to the student, you listened without interruption, used empathy, and assisted to resolve the issue, keep up the good work to meet the needs of our customers. Thank you for fulfilling our university mission to support the students.”</a:t>
            </a:r>
          </a:p>
          <a:p>
            <a:pPr marL="174617" indent="-174617">
              <a:buFont typeface="Arial" panose="020B0604020202020204" pitchFamily="34" charset="0"/>
              <a:buChar char="•"/>
            </a:pPr>
            <a:endParaRPr lang="en-US" dirty="0">
              <a:solidFill>
                <a:srgbClr val="FF0000"/>
              </a:solidFill>
              <a:latin typeface="Calibri" panose="020F0502020204030204" pitchFamily="34" charset="0"/>
            </a:endParaRPr>
          </a:p>
          <a:p>
            <a:r>
              <a:rPr lang="en-US" b="1" dirty="0">
                <a:solidFill>
                  <a:srgbClr val="FF0000"/>
                </a:solidFill>
                <a:latin typeface="Calibri" panose="020F0502020204030204" pitchFamily="34" charset="0"/>
              </a:rPr>
              <a:t>Click.</a:t>
            </a:r>
          </a:p>
          <a:p>
            <a:endParaRPr lang="en-US" dirty="0">
              <a:solidFill>
                <a:srgbClr val="FF0000"/>
              </a:solidFill>
              <a:latin typeface="Calibri" panose="020F0502020204030204" pitchFamily="34" charset="0"/>
            </a:endParaRPr>
          </a:p>
          <a:p>
            <a:pPr defTabSz="2444632" fontAlgn="base">
              <a:spcBef>
                <a:spcPct val="30000"/>
              </a:spcBef>
              <a:spcAft>
                <a:spcPct val="0"/>
              </a:spcAft>
              <a:defRPr/>
            </a:pPr>
            <a:r>
              <a:rPr lang="en-US" b="1" dirty="0">
                <a:solidFill>
                  <a:srgbClr val="FF0000"/>
                </a:solidFill>
                <a:latin typeface="Calibri" panose="020F0502020204030204" pitchFamily="34" charset="0"/>
              </a:rPr>
              <a:t>Read PPT, Example 2.</a:t>
            </a:r>
          </a:p>
          <a:p>
            <a:pPr defTabSz="2444632" fontAlgn="base">
              <a:spcBef>
                <a:spcPct val="30000"/>
              </a:spcBef>
              <a:spcAft>
                <a:spcPct val="0"/>
              </a:spcAft>
              <a:defRPr/>
            </a:pPr>
            <a:endParaRPr lang="en-US" b="1" dirty="0">
              <a:solidFill>
                <a:srgbClr val="FF0000"/>
              </a:solidFill>
              <a:latin typeface="Calibri" panose="020F0502020204030204" pitchFamily="34" charset="0"/>
            </a:endParaRPr>
          </a:p>
          <a:p>
            <a:pPr defTabSz="2444632" fontAlgn="base">
              <a:spcBef>
                <a:spcPct val="30000"/>
              </a:spcBef>
              <a:spcAft>
                <a:spcPct val="0"/>
              </a:spcAft>
              <a:defRPr/>
            </a:pPr>
            <a:r>
              <a:rPr lang="en-US" b="1" dirty="0">
                <a:solidFill>
                  <a:srgbClr val="FF0000"/>
                </a:solidFill>
                <a:latin typeface="Calibri" panose="020F0502020204030204" pitchFamily="34" charset="0"/>
              </a:rPr>
              <a:t>Ask: </a:t>
            </a:r>
            <a:r>
              <a:rPr lang="en-US" dirty="0">
                <a:latin typeface="Calibri" panose="020F0502020204030204" pitchFamily="34" charset="0"/>
              </a:rPr>
              <a:t>When should the leader give the feedback? What should the leader say to provide feedback? What types of questions should the leader ask at the end of the discussion? </a:t>
            </a:r>
            <a:r>
              <a:rPr lang="en-US" i="1" dirty="0">
                <a:solidFill>
                  <a:srgbClr val="FF0000"/>
                </a:solidFill>
                <a:latin typeface="Calibri" panose="020F0502020204030204" pitchFamily="34" charset="0"/>
              </a:rPr>
              <a:t>(Touched on this with the last staff member tip)</a:t>
            </a:r>
          </a:p>
          <a:p>
            <a:endParaRPr lang="en-US" dirty="0">
              <a:latin typeface="Calibri" panose="020F0502020204030204" pitchFamily="34" charset="0"/>
            </a:endParaRPr>
          </a:p>
          <a:p>
            <a:r>
              <a:rPr lang="en-US" dirty="0">
                <a:solidFill>
                  <a:srgbClr val="FF0000"/>
                </a:solidFill>
                <a:latin typeface="Calibri" panose="020F0502020204030204" pitchFamily="34" charset="0"/>
              </a:rPr>
              <a:t>Immediately, but not in front of the student or other staff members.</a:t>
            </a:r>
          </a:p>
          <a:p>
            <a:endParaRPr lang="en-US" dirty="0">
              <a:solidFill>
                <a:srgbClr val="FF0000"/>
              </a:solidFill>
              <a:latin typeface="Calibri" panose="020F0502020204030204" pitchFamily="34" charset="0"/>
            </a:endParaRPr>
          </a:p>
          <a:p>
            <a:r>
              <a:rPr lang="en-US" dirty="0">
                <a:solidFill>
                  <a:srgbClr val="FF0000"/>
                </a:solidFill>
                <a:latin typeface="Calibri" panose="020F0502020204030204" pitchFamily="34" charset="0"/>
              </a:rPr>
              <a:t>The feedback should be that their tone of voice sounded impatient and uncaring, they interrupted the student, and that they told the student they could not help. These behaviors go against the university’s mission to serve the students. If those behaviors continue, students won’t want to come into this office for assistance and it may even lead to our college/department getting a poor student service reputation. Please listen to the students concerns, do not interrupt, and always keep a positive tone, even if you cannot assist directly, tell the student what you CAN do for them. “What questions, clarifications do you have? Would you like training or assistance on this or do have or foresee any barriers to improving your performance?, if you need time to reflect, please do so.”</a:t>
            </a:r>
          </a:p>
          <a:p>
            <a:pPr defTabSz="2444632" fontAlgn="base">
              <a:spcBef>
                <a:spcPct val="30000"/>
              </a:spcBef>
              <a:spcAft>
                <a:spcPct val="0"/>
              </a:spcAft>
              <a:defRPr/>
            </a:pPr>
            <a:endParaRPr lang="en-US" dirty="0">
              <a:latin typeface="Calibri" panose="020F0502020204030204" pitchFamily="34" charset="0"/>
            </a:endParaRPr>
          </a:p>
          <a:p>
            <a:pPr defTabSz="2444632" fontAlgn="base">
              <a:spcBef>
                <a:spcPct val="30000"/>
              </a:spcBef>
              <a:spcAft>
                <a:spcPct val="0"/>
              </a:spcAft>
              <a:defRPr/>
            </a:pPr>
            <a:r>
              <a:rPr lang="en-US" b="1" dirty="0">
                <a:latin typeface="Calibri" panose="020F0502020204030204" pitchFamily="34" charset="0"/>
              </a:rPr>
              <a:t>Transition: </a:t>
            </a:r>
            <a:r>
              <a:rPr lang="en-US" dirty="0">
                <a:latin typeface="Calibri" panose="020F0502020204030204" pitchFamily="34" charset="0"/>
              </a:rPr>
              <a:t>As I stated for the informal feedback, the development and action stage typically are quick to work through – as I discussed with my examples. During a formal review, once the performance has been assessed and feedback has been given, you want to do an in-depth plan to improve or sustain performance.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When developing a plan, </a:t>
            </a:r>
            <a:r>
              <a:rPr lang="en-US" b="1" dirty="0">
                <a:solidFill>
                  <a:srgbClr val="FF0000"/>
                </a:solidFill>
              </a:rPr>
              <a:t>(Click) </a:t>
            </a:r>
            <a:r>
              <a:rPr lang="en-US" dirty="0"/>
              <a:t>identify any barriers that may be hindering improved performance. </a:t>
            </a:r>
          </a:p>
          <a:p>
            <a:endParaRPr lang="en-US" dirty="0"/>
          </a:p>
          <a:p>
            <a:r>
              <a:rPr lang="en-US" b="1" dirty="0">
                <a:solidFill>
                  <a:srgbClr val="FF0000"/>
                </a:solidFill>
              </a:rPr>
              <a:t>Click. </a:t>
            </a:r>
          </a:p>
          <a:p>
            <a:endParaRPr lang="en-US" dirty="0"/>
          </a:p>
          <a:p>
            <a:r>
              <a:rPr lang="en-US" dirty="0"/>
              <a:t>Brainstorm how to remove those barriers. Leaders are responsible for determining what is realistic and what barriers you are able to remove or address. </a:t>
            </a:r>
          </a:p>
          <a:p>
            <a:endParaRPr lang="en-US" dirty="0"/>
          </a:p>
          <a:p>
            <a:r>
              <a:rPr lang="en-US" b="1" dirty="0">
                <a:solidFill>
                  <a:srgbClr val="FF0000"/>
                </a:solidFill>
              </a:rPr>
              <a:t>Click.</a:t>
            </a:r>
          </a:p>
          <a:p>
            <a:endParaRPr lang="en-US" dirty="0"/>
          </a:p>
          <a:p>
            <a:r>
              <a:rPr lang="en-US" dirty="0"/>
              <a:t>Then discuss when the next check-in or feedback discussion should happen to see how things are going. </a:t>
            </a:r>
          </a:p>
          <a:p>
            <a:endParaRPr lang="en-US" dirty="0"/>
          </a:p>
          <a:p>
            <a:r>
              <a:rPr lang="en-US" b="1" dirty="0">
                <a:solidFill>
                  <a:srgbClr val="FF0000"/>
                </a:solidFill>
              </a:rPr>
              <a:t>Click.</a:t>
            </a:r>
          </a:p>
          <a:p>
            <a:endParaRPr lang="en-US" dirty="0"/>
          </a:p>
          <a:p>
            <a:r>
              <a:rPr lang="en-US" dirty="0"/>
              <a:t>If performance is not good/great in certain areas, discuss what the timeline for the performance improvement will be – one month, two months, etc. Finally agree to act on the discussed items.</a:t>
            </a:r>
          </a:p>
          <a:p>
            <a:endParaRPr lang="en-US" dirty="0"/>
          </a:p>
          <a:p>
            <a:r>
              <a:rPr lang="en-US" dirty="0"/>
              <a:t>It sounds pretty easy to agree to act, but the actual agreement is where you are holding each other accountable for improvement or support. </a:t>
            </a:r>
          </a:p>
          <a:p>
            <a:endParaRPr lang="en-US" dirty="0"/>
          </a:p>
          <a:p>
            <a:r>
              <a:rPr lang="en-US" b="1" dirty="0">
                <a:solidFill>
                  <a:srgbClr val="FF0000"/>
                </a:solidFill>
              </a:rPr>
              <a:t>Click.</a:t>
            </a:r>
          </a:p>
          <a:p>
            <a:endParaRPr lang="en-US" dirty="0"/>
          </a:p>
          <a:p>
            <a:r>
              <a:rPr lang="en-US" dirty="0"/>
              <a:t>For staff members, once you leave the review, </a:t>
            </a:r>
            <a:r>
              <a:rPr lang="en-US" b="1" dirty="0">
                <a:solidFill>
                  <a:srgbClr val="FF0000"/>
                </a:solidFill>
              </a:rPr>
              <a:t>(Click) </a:t>
            </a:r>
            <a:r>
              <a:rPr lang="en-US" dirty="0"/>
              <a:t>start implementing the agreed upon behavior, task, or duty. </a:t>
            </a:r>
          </a:p>
          <a:p>
            <a:endParaRPr lang="en-US" dirty="0"/>
          </a:p>
          <a:p>
            <a:pPr defTabSz="2444632" fontAlgn="base">
              <a:spcBef>
                <a:spcPct val="30000"/>
              </a:spcBef>
              <a:spcAft>
                <a:spcPct val="0"/>
              </a:spcAft>
              <a:defRPr/>
            </a:pPr>
            <a:r>
              <a:rPr lang="en-US" b="1" dirty="0">
                <a:solidFill>
                  <a:srgbClr val="FF0000"/>
                </a:solidFill>
              </a:rPr>
              <a:t>Click.</a:t>
            </a:r>
          </a:p>
          <a:p>
            <a:endParaRPr lang="en-US" dirty="0"/>
          </a:p>
          <a:p>
            <a:r>
              <a:rPr lang="en-US" dirty="0"/>
              <a:t>Ask questions for clarification or support anytime. </a:t>
            </a:r>
          </a:p>
          <a:p>
            <a:endParaRPr lang="en-US" dirty="0"/>
          </a:p>
          <a:p>
            <a:pPr defTabSz="2444632" fontAlgn="base">
              <a:spcBef>
                <a:spcPct val="30000"/>
              </a:spcBef>
              <a:spcAft>
                <a:spcPct val="0"/>
              </a:spcAft>
              <a:defRPr/>
            </a:pPr>
            <a:r>
              <a:rPr lang="en-US" b="1" dirty="0">
                <a:solidFill>
                  <a:srgbClr val="FF0000"/>
                </a:solidFill>
              </a:rPr>
              <a:t>Click.</a:t>
            </a:r>
          </a:p>
          <a:p>
            <a:endParaRPr lang="en-US" dirty="0"/>
          </a:p>
          <a:p>
            <a:r>
              <a:rPr lang="en-US" dirty="0"/>
              <a:t>Leaders, once the review is over, remove the barriers, purchase resources, etc. to help the staff member succeed. </a:t>
            </a:r>
          </a:p>
          <a:p>
            <a:endParaRPr lang="en-US" dirty="0"/>
          </a:p>
          <a:p>
            <a:pPr defTabSz="2444632" fontAlgn="base">
              <a:spcBef>
                <a:spcPct val="30000"/>
              </a:spcBef>
              <a:spcAft>
                <a:spcPct val="0"/>
              </a:spcAft>
              <a:defRPr/>
            </a:pPr>
            <a:r>
              <a:rPr lang="en-US" b="1" dirty="0">
                <a:solidFill>
                  <a:srgbClr val="FF0000"/>
                </a:solidFill>
              </a:rPr>
              <a:t>Click.</a:t>
            </a:r>
          </a:p>
          <a:p>
            <a:endParaRPr lang="en-US" dirty="0"/>
          </a:p>
          <a:p>
            <a:r>
              <a:rPr lang="en-US" dirty="0"/>
              <a:t>Check-in with the staff member within a couple of weeks and then again within a month for development/longer-term improvement items. Don’t wait to check-in until the agreed upon “deadline” for improvement, by that time it may be too late as old habits continued or kicked back in. </a:t>
            </a:r>
          </a:p>
          <a:p>
            <a:endParaRPr lang="en-US" dirty="0"/>
          </a:p>
          <a:p>
            <a:pPr defTabSz="2444632" fontAlgn="base">
              <a:spcBef>
                <a:spcPct val="30000"/>
              </a:spcBef>
              <a:spcAft>
                <a:spcPct val="0"/>
              </a:spcAft>
              <a:defRPr/>
            </a:pPr>
            <a:r>
              <a:rPr lang="en-US" b="1" dirty="0">
                <a:solidFill>
                  <a:srgbClr val="FF0000"/>
                </a:solidFill>
              </a:rPr>
              <a:t>Click.</a:t>
            </a:r>
          </a:p>
          <a:p>
            <a:endParaRPr lang="en-US" dirty="0"/>
          </a:p>
          <a:p>
            <a:r>
              <a:rPr lang="en-US" dirty="0"/>
              <a:t>Remember to clarify expectations and solicit questions if you see that the staff member is not on track to improve performance in the allotted timeframe.</a:t>
            </a:r>
          </a:p>
          <a:p>
            <a:endParaRPr lang="en-US" dirty="0"/>
          </a:p>
          <a:p>
            <a:r>
              <a:rPr lang="en-US" b="1" dirty="0"/>
              <a:t>Transition: </a:t>
            </a:r>
            <a:r>
              <a:rPr lang="en-US" dirty="0"/>
              <a:t>With developing a plan and taking steps to continue success or improve, the cycle continues.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You now can:</a:t>
            </a:r>
          </a:p>
          <a:p>
            <a:endParaRPr lang="en-US" dirty="0"/>
          </a:p>
          <a:p>
            <a:pPr marL="184603" indent="-184603">
              <a:buFont typeface="Arial" panose="020B0604020202020204" pitchFamily="34" charset="0"/>
              <a:buChar char="•"/>
            </a:pPr>
            <a:r>
              <a:rPr lang="en-US" dirty="0"/>
              <a:t>Define performance management</a:t>
            </a:r>
          </a:p>
          <a:p>
            <a:pPr marL="184603" indent="-184603">
              <a:buFont typeface="Arial" panose="020B0604020202020204" pitchFamily="34" charset="0"/>
              <a:buChar char="•"/>
            </a:pPr>
            <a:r>
              <a:rPr lang="en-US" dirty="0"/>
              <a:t>Identify the reasons for having effective performance management</a:t>
            </a:r>
          </a:p>
          <a:p>
            <a:pPr marL="184603" indent="-184603">
              <a:buFont typeface="Arial" panose="020B0604020202020204" pitchFamily="34" charset="0"/>
              <a:buChar char="•"/>
            </a:pPr>
            <a:r>
              <a:rPr lang="en-US" dirty="0"/>
              <a:t>Explain the difference between expectations and goals and set each</a:t>
            </a:r>
          </a:p>
          <a:p>
            <a:pPr marL="184603" indent="-184603">
              <a:buFont typeface="Arial" panose="020B0604020202020204" pitchFamily="34" charset="0"/>
              <a:buChar char="•"/>
            </a:pPr>
            <a:r>
              <a:rPr lang="en-US" dirty="0"/>
              <a:t>Be able to assess performance, whether it be your own or your staff members’</a:t>
            </a:r>
          </a:p>
          <a:p>
            <a:pPr marL="184603" indent="-184603">
              <a:buFont typeface="Arial" panose="020B0604020202020204" pitchFamily="34" charset="0"/>
              <a:buChar char="•"/>
            </a:pPr>
            <a:r>
              <a:rPr lang="en-US" dirty="0"/>
              <a:t>Provide (and receive) feedback on performance</a:t>
            </a:r>
          </a:p>
          <a:p>
            <a:pPr marL="184603" indent="-184603">
              <a:buFont typeface="Arial" panose="020B0604020202020204" pitchFamily="34" charset="0"/>
              <a:buChar char="•"/>
            </a:pPr>
            <a:r>
              <a:rPr lang="en-US" dirty="0"/>
              <a:t>Develop and act on a plan to improve performance</a:t>
            </a:r>
          </a:p>
          <a:p>
            <a:endParaRPr lang="en-US" dirty="0"/>
          </a:p>
          <a:p>
            <a:r>
              <a:rPr lang="en-US" dirty="0"/>
              <a:t>Your handouts provide extra tips on how to prepare and create a successful formal performance review.</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One process</a:t>
            </a:r>
            <a:r>
              <a:rPr lang="en-US" baseline="0" dirty="0"/>
              <a:t> note: </a:t>
            </a:r>
            <a:r>
              <a:rPr lang="en-US" dirty="0"/>
              <a:t>Reminder to send your employee’s 2015 performance review to Lisa Schaufenbuel (me) by January 31</a:t>
            </a:r>
            <a:r>
              <a:rPr lang="en-US" baseline="30000" dirty="0"/>
              <a:t>st</a:t>
            </a:r>
            <a:r>
              <a:rPr lang="en-US" dirty="0"/>
              <a:t> so that we can store them in the employee’s personnel file.</a:t>
            </a:r>
          </a:p>
          <a:p>
            <a:endParaRPr lang="en-US" dirty="0"/>
          </a:p>
          <a:p>
            <a:r>
              <a:rPr lang="en-US" b="1" dirty="0"/>
              <a:t>Transition: </a:t>
            </a:r>
            <a:r>
              <a:rPr lang="en-US" dirty="0"/>
              <a:t>What additional questions do you have?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a:solidFill>
                  <a:srgbClr val="FF0000"/>
                </a:solidFill>
                <a:ea typeface="ＭＳ Ｐゴシック" pitchFamily="-128" charset="-128"/>
              </a:rPr>
              <a:t>Facilitate </a:t>
            </a:r>
            <a:r>
              <a:rPr lang="en-US" i="1" dirty="0">
                <a:solidFill>
                  <a:srgbClr val="FF0000"/>
                </a:solidFill>
                <a:ea typeface="ＭＳ Ｐゴシック" pitchFamily="-128" charset="-128"/>
              </a:rPr>
              <a:t>responses.</a:t>
            </a:r>
            <a:endParaRPr lang="en-US" dirty="0">
              <a:ea typeface="ＭＳ Ｐゴシック" pitchFamily="-128" charset="-128"/>
            </a:endParaRPr>
          </a:p>
          <a:p>
            <a:endParaRPr lang="en-US" dirty="0"/>
          </a:p>
          <a:p>
            <a:r>
              <a:rPr lang="en-US" dirty="0"/>
              <a:t>Please reach out to me as a resource for guidance and to answer any questions you have – I am here to support you. </a:t>
            </a:r>
          </a:p>
          <a:p>
            <a:r>
              <a:rPr lang="en-US" dirty="0"/>
              <a:t> </a:t>
            </a:r>
          </a:p>
          <a:p>
            <a:r>
              <a:rPr lang="en-US" dirty="0"/>
              <a:t>Please take a moment to complete the session evaluation form.</a:t>
            </a:r>
          </a:p>
          <a:p>
            <a:endParaRPr lang="en-US" dirty="0"/>
          </a:p>
          <a:p>
            <a:r>
              <a:rPr lang="en-US" dirty="0"/>
              <a:t>Thank you for attending this training session.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pPr marL="174617" indent="-174617">
              <a:buFont typeface="Arial" panose="020B0604020202020204" pitchFamily="34" charset="0"/>
              <a:buChar char="•"/>
            </a:pPr>
            <a:r>
              <a:rPr lang="en-US" dirty="0"/>
              <a:t>Define performance management</a:t>
            </a:r>
          </a:p>
          <a:p>
            <a:pPr marL="174617" indent="-174617">
              <a:buFont typeface="Arial" panose="020B0604020202020204" pitchFamily="34" charset="0"/>
              <a:buChar char="•"/>
            </a:pPr>
            <a:r>
              <a:rPr lang="en-US" dirty="0"/>
              <a:t>Identify the reasons for having effective performance management</a:t>
            </a:r>
          </a:p>
          <a:p>
            <a:pPr marL="174617" indent="-174617">
              <a:buFont typeface="Arial" panose="020B0604020202020204" pitchFamily="34" charset="0"/>
              <a:buChar char="•"/>
            </a:pPr>
            <a:r>
              <a:rPr lang="en-US" dirty="0"/>
              <a:t>Explain the difference between expectations and goals and set each</a:t>
            </a:r>
          </a:p>
          <a:p>
            <a:pPr marL="174617" indent="-174617">
              <a:buFont typeface="Arial" panose="020B0604020202020204" pitchFamily="34" charset="0"/>
              <a:buChar char="•"/>
            </a:pPr>
            <a:r>
              <a:rPr lang="en-US" dirty="0"/>
              <a:t>Be able to assess performance, whether it be your own or your staff members’</a:t>
            </a:r>
          </a:p>
          <a:p>
            <a:pPr marL="174617" indent="-174617">
              <a:buFont typeface="Arial" panose="020B0604020202020204" pitchFamily="34" charset="0"/>
              <a:buChar char="•"/>
            </a:pPr>
            <a:r>
              <a:rPr lang="en-US" dirty="0"/>
              <a:t>Provide and Receive feedback on performance</a:t>
            </a:r>
          </a:p>
          <a:p>
            <a:pPr marL="174617" indent="-174617">
              <a:buFont typeface="Arial" panose="020B0604020202020204" pitchFamily="34" charset="0"/>
              <a:buChar char="•"/>
            </a:pPr>
            <a:r>
              <a:rPr lang="en-US" dirty="0"/>
              <a:t>Develop and act on a plan to improve performance</a:t>
            </a:r>
          </a:p>
          <a:p>
            <a:pPr marL="174617" indent="-174617">
              <a:buFont typeface="Arial" panose="020B0604020202020204" pitchFamily="34" charset="0"/>
              <a:buChar char="•"/>
            </a:pPr>
            <a:endParaRPr lang="en-US" dirty="0"/>
          </a:p>
          <a:p>
            <a:r>
              <a:rPr lang="en-US" dirty="0"/>
              <a:t>Please ask questions at any time. </a:t>
            </a:r>
          </a:p>
          <a:p>
            <a:endParaRPr lang="en-US" dirty="0"/>
          </a:p>
          <a:p>
            <a:r>
              <a:rPr lang="en-US" b="1" dirty="0"/>
              <a:t>Transition: </a:t>
            </a:r>
            <a:r>
              <a:rPr lang="en-US" dirty="0"/>
              <a:t>Performance management’s primary goal is to improve employee performance and business results.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In terms of the university (a.k.a. business) results, we need to ask ourselves, how does our role contribute to the university’s mission, vision, and goals and how does it contribute to the department’s mission/vision and goals? Once you answer those questions, you can determine what you should be focusing on in your role and what your goals should be.</a:t>
            </a:r>
          </a:p>
          <a:p>
            <a:endParaRPr lang="en-US" dirty="0"/>
          </a:p>
          <a:p>
            <a:r>
              <a:rPr lang="en-US" dirty="0"/>
              <a:t>Traditional performance management was defined as an annual event. However, in today’s working world where employees have more autonomy on the tasks they perform and how they get those tasks done, performance management is now a way of performing work every day and everyone is responsible for performance management. Done correctly, performance management is the best way to improve performance and job satisfaction. If done incorrectly, a department will face turnover/attrition, gossiping, errors in work, and mistrust.</a:t>
            </a:r>
          </a:p>
          <a:p>
            <a:endParaRPr lang="en-US" dirty="0"/>
          </a:p>
          <a:p>
            <a:r>
              <a:rPr lang="en-US" dirty="0"/>
              <a:t>Performance management is a cyclical process. It starts with creating clear and accurate expectations and goals. Once the expectations and goals are defined, the employee can perform. Performance should be assessed on a continuous basis and discussed frequently. Thus the next step is to provide feedback. The cycle continues with clarifying or updating goals and expectations as needed, and so on.</a:t>
            </a:r>
          </a:p>
          <a:p>
            <a:endParaRPr lang="en-US" dirty="0"/>
          </a:p>
          <a:p>
            <a:r>
              <a:rPr lang="en-US" b="1" dirty="0"/>
              <a:t>Transition: </a:t>
            </a:r>
            <a:r>
              <a:rPr lang="en-US" dirty="0">
                <a:solidFill>
                  <a:schemeClr val="tx1"/>
                </a:solidFill>
                <a:latin typeface="Calibri" pitchFamily="-128" charset="0"/>
                <a:ea typeface="ＭＳ Ｐゴシック" pitchFamily="-128" charset="-128"/>
              </a:rPr>
              <a:t>What are some benefits of having effective performance management?</a:t>
            </a:r>
          </a:p>
          <a:p>
            <a:r>
              <a:rPr lang="en-US" i="1" dirty="0">
                <a:solidFill>
                  <a:srgbClr val="FF0000"/>
                </a:solidFill>
                <a:latin typeface="Calibri" pitchFamily="-128" charset="0"/>
                <a:ea typeface="ＭＳ Ｐゴシック" pitchFamily="-128" charset="-128"/>
              </a:rPr>
              <a:t>Facilitate responses.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latin typeface="Calibri" pitchFamily="-128" charset="0"/>
                <a:ea typeface="ＭＳ Ｐゴシック" pitchFamily="-128" charset="-128"/>
              </a:rPr>
              <a:t>Research has consistently shown the importance of regular feedback for effective performance management, future performance, and job attitudes.</a:t>
            </a:r>
          </a:p>
          <a:p>
            <a:endParaRPr lang="en-US" dirty="0">
              <a:latin typeface="Calibri" pitchFamily="-128" charset="0"/>
              <a:ea typeface="ＭＳ Ｐゴシック" pitchFamily="-128" charset="-128"/>
            </a:endParaRPr>
          </a:p>
          <a:p>
            <a:r>
              <a:rPr lang="en-US" dirty="0">
                <a:latin typeface="Calibri" pitchFamily="-128" charset="0"/>
                <a:ea typeface="ＭＳ Ｐゴシック" pitchFamily="-128" charset="-128"/>
              </a:rPr>
              <a:t>Research has shown that managers who engage in effective performance management produce extraordinary business results compared with those who do not. One study demonstrated 50 percent less staff turnover, 10 to 30 percent higher customer satisfaction ratings, 40 percent higher employee commitment ratings and double the net profits.</a:t>
            </a:r>
          </a:p>
          <a:p>
            <a:endParaRPr lang="en-US" dirty="0">
              <a:latin typeface="Calibri" pitchFamily="-128" charset="0"/>
              <a:ea typeface="ＭＳ Ｐゴシック" pitchFamily="-128" charset="-128"/>
            </a:endParaRPr>
          </a:p>
          <a:p>
            <a:r>
              <a:rPr lang="en-US" b="1" dirty="0">
                <a:solidFill>
                  <a:srgbClr val="FF0000"/>
                </a:solidFill>
                <a:latin typeface="Calibri" pitchFamily="-128" charset="0"/>
                <a:ea typeface="ＭＳ Ｐゴシック" pitchFamily="-128" charset="-128"/>
              </a:rPr>
              <a:t>Click.</a:t>
            </a:r>
          </a:p>
          <a:p>
            <a:endParaRPr lang="en-US" dirty="0">
              <a:latin typeface="Calibri" pitchFamily="-128" charset="0"/>
              <a:ea typeface="ＭＳ Ｐゴシック" pitchFamily="-128" charset="-128"/>
            </a:endParaRPr>
          </a:p>
          <a:p>
            <a:r>
              <a:rPr lang="en-US" dirty="0">
                <a:latin typeface="Calibri" pitchFamily="-128" charset="0"/>
                <a:ea typeface="ＭＳ Ｐゴシック" pitchFamily="-128" charset="-128"/>
              </a:rPr>
              <a:t>Following the performance management cycle, leaders can see improved performance, the university meeting or exceeding our goals, employee engagement, retention of staff, and decreased cost (due to less errors/rework, inefficiencies, etc.)</a:t>
            </a:r>
          </a:p>
          <a:p>
            <a:endParaRPr lang="en-US" dirty="0">
              <a:latin typeface="Calibri" pitchFamily="-128" charset="0"/>
              <a:ea typeface="ＭＳ Ｐゴシック" pitchFamily="-128" charset="-128"/>
            </a:endParaRPr>
          </a:p>
          <a:p>
            <a:r>
              <a:rPr lang="en-US" b="1" dirty="0">
                <a:solidFill>
                  <a:srgbClr val="FF0000"/>
                </a:solidFill>
                <a:latin typeface="Calibri" pitchFamily="-128" charset="0"/>
                <a:ea typeface="ＭＳ Ｐゴシック" pitchFamily="-128" charset="-128"/>
              </a:rPr>
              <a:t>Click.</a:t>
            </a:r>
          </a:p>
          <a:p>
            <a:endParaRPr lang="en-US" dirty="0">
              <a:latin typeface="Calibri" pitchFamily="-128" charset="0"/>
              <a:ea typeface="ＭＳ Ｐゴシック" pitchFamily="-128" charset="-128"/>
            </a:endParaRPr>
          </a:p>
          <a:p>
            <a:r>
              <a:rPr lang="en-US" dirty="0"/>
              <a:t>Staff will have clearer expectations, make wiser decisions, perform better, feel more confident about contributions, have growth and development and a better potential to advance and of course, increased employee engagement.</a:t>
            </a:r>
          </a:p>
          <a:p>
            <a:endParaRPr lang="en-US" dirty="0"/>
          </a:p>
          <a:p>
            <a:r>
              <a:rPr lang="en-US" b="1" dirty="0"/>
              <a:t>Transition: </a:t>
            </a:r>
            <a:r>
              <a:rPr lang="en-US" dirty="0"/>
              <a:t>Performance management relies on two-way accountability and interaction.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The first step to performance management is creating clear expectations and goals.</a:t>
            </a:r>
          </a:p>
          <a:p>
            <a:endParaRPr lang="en-US" dirty="0"/>
          </a:p>
          <a:p>
            <a:r>
              <a:rPr lang="en-US" b="1" dirty="0">
                <a:solidFill>
                  <a:srgbClr val="FF0000"/>
                </a:solidFill>
              </a:rPr>
              <a:t>Click.</a:t>
            </a:r>
          </a:p>
          <a:p>
            <a:endParaRPr lang="en-US" dirty="0"/>
          </a:p>
          <a:p>
            <a:r>
              <a:rPr lang="en-US" dirty="0"/>
              <a:t>Expectations are created by the leader. They are specific tasks or duties that are shaped by the position description. For example, for a front desk staff position, the expectation could be to answer a phone no later than the third ring or in-person customers take priority over phone calls and the phone should never be answered if there is an in-person customer. Expectations tend to be duties or tasks that have a performing or not performing status. The employee either meets or does not meet an expectation.</a:t>
            </a:r>
          </a:p>
          <a:p>
            <a:endParaRPr lang="en-US" dirty="0"/>
          </a:p>
          <a:p>
            <a:pPr defTabSz="923018">
              <a:defRPr/>
            </a:pPr>
            <a:r>
              <a:rPr lang="en-US" b="1" dirty="0">
                <a:solidFill>
                  <a:srgbClr val="FF0000"/>
                </a:solidFill>
              </a:rPr>
              <a:t>Click.</a:t>
            </a:r>
          </a:p>
          <a:p>
            <a:endParaRPr lang="en-US" dirty="0"/>
          </a:p>
          <a:p>
            <a:r>
              <a:rPr lang="en-US" dirty="0"/>
              <a:t>Goals on the other-hand are created mutually between the leader and the staff member. They are targets for an employee to strive for and provide a range of performance levels such as not met, met, or exceeded. An example of a goal for the front desk staff member could be to provide extraordinary customer service. The goal is measured by answering phone within a certain number of rings. 4 rings would be not meeting; 2-3 rings would be meeting performance, and 1 ring could be exceeds performance. This example is not meant to be actually applied, I am simply using it for comparison of an expectation versus a goal. </a:t>
            </a:r>
          </a:p>
          <a:p>
            <a:endParaRPr lang="en-US" dirty="0"/>
          </a:p>
          <a:p>
            <a:r>
              <a:rPr lang="en-US" dirty="0"/>
              <a:t>Goals and expectations will vary by role and even roles that are the same may have different goals and expectations to meet the needs of the department.</a:t>
            </a:r>
          </a:p>
          <a:p>
            <a:endParaRPr lang="en-US" dirty="0"/>
          </a:p>
          <a:p>
            <a:r>
              <a:rPr lang="en-US" b="1" dirty="0"/>
              <a:t>Transition: </a:t>
            </a:r>
            <a:r>
              <a:rPr lang="en-US" dirty="0"/>
              <a:t>Let’s talk about creating effective expectations and goals to drive results.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SMART goals is a method for ensuring goals are clear. You can apply this model to expectations as well.</a:t>
            </a:r>
          </a:p>
          <a:p>
            <a:endParaRPr lang="en-US" dirty="0"/>
          </a:p>
          <a:p>
            <a:r>
              <a:rPr lang="en-US" dirty="0"/>
              <a:t>S is for Specific. Goals should clearly state what is to be accomplished, use action verbs to describe the need and indicate how the goal will be achieved.</a:t>
            </a:r>
          </a:p>
          <a:p>
            <a:r>
              <a:rPr lang="en-US" dirty="0"/>
              <a:t>M is for Measurable. A great goal has some metric whether it be time, quality, money, etc. to identify what was achieved.</a:t>
            </a:r>
          </a:p>
          <a:p>
            <a:r>
              <a:rPr lang="en-US" dirty="0"/>
              <a:t>A is for Achievable. The goal ne</a:t>
            </a:r>
            <a:fld id="{87A38B95-683A-4EEB-A209-77AA83075651}" type="slidenum">
              <a:rPr lang="en-US" smtClean="0"/>
              <a:t>6</a:t>
            </a:fld>
            <a:fld id="{6E434623-1384-4CFB-806B-9CDABC81EC86}" type="slidenum">
              <a:rPr lang="en-US" smtClean="0"/>
              <a:t>6</a:t>
            </a:fld>
            <a:r>
              <a:rPr lang="en-US" dirty="0" err="1"/>
              <a:t>eds</a:t>
            </a:r>
            <a:r>
              <a:rPr lang="en-US" dirty="0"/>
              <a:t> to be challenging yet attainable. Barriers that may exist should be removed and the individual should have control within their role to achieve the goal.</a:t>
            </a:r>
          </a:p>
          <a:p>
            <a:r>
              <a:rPr lang="en-US" dirty="0"/>
              <a:t>R is for Relevant. Goals should be aligned with the university and department needs. When the goals are aligned with the university’s and department’s mission, everyone is clear about what is most important in the role. The goal should also take into account the experience, skills, and knowledge of the position. This might sound obvious, but a good example is that a Junior level position/title role should not have exact the same goals as a Senior level position/title role.</a:t>
            </a:r>
          </a:p>
          <a:p>
            <a:r>
              <a:rPr lang="en-US" dirty="0"/>
              <a:t>T is for Time based. This means that the goal should be accomplished within a defined period of time. Depending on the role, certain goals will have specific deadlines while others may be driven by the performance period.</a:t>
            </a:r>
          </a:p>
          <a:p>
            <a:endParaRPr lang="en-US" dirty="0"/>
          </a:p>
          <a:p>
            <a:r>
              <a:rPr lang="en-US" dirty="0"/>
              <a:t>Within your handouts there are a couple of SMART goal examples for your reference.</a:t>
            </a:r>
          </a:p>
          <a:p>
            <a:endParaRPr lang="en-US" dirty="0"/>
          </a:p>
          <a:p>
            <a:pPr defTabSz="2444632" fontAlgn="base">
              <a:spcBef>
                <a:spcPct val="30000"/>
              </a:spcBef>
              <a:spcAft>
                <a:spcPct val="0"/>
              </a:spcAft>
              <a:defRPr/>
            </a:pPr>
            <a:r>
              <a:rPr lang="en-US" dirty="0"/>
              <a:t>Part of the expectation/goal discussion should include a discussion of how performance will be assessed, which I will talk about in a moment.</a:t>
            </a:r>
          </a:p>
          <a:p>
            <a:endParaRPr lang="en-US" dirty="0"/>
          </a:p>
          <a:p>
            <a:r>
              <a:rPr lang="en-US" dirty="0"/>
              <a:t>Identifying and creating goals can be difficult, if you would like more guidance on this, I am happy to help you either as a department, team, or individually between staff &amp; leader.</a:t>
            </a:r>
          </a:p>
          <a:p>
            <a:endParaRPr lang="en-US" dirty="0"/>
          </a:p>
          <a:p>
            <a:r>
              <a:rPr lang="en-US" b="1" dirty="0">
                <a:solidFill>
                  <a:srgbClr val="FF0000"/>
                </a:solidFill>
              </a:rPr>
              <a:t>Ask: </a:t>
            </a:r>
            <a:r>
              <a:rPr lang="en-US" dirty="0"/>
              <a:t>Leaders, what can you do to ensure expectations and goals are clear?</a:t>
            </a:r>
          </a:p>
          <a:p>
            <a:r>
              <a:rPr lang="en-US" i="1" dirty="0">
                <a:solidFill>
                  <a:srgbClr val="FF0000"/>
                </a:solidFill>
              </a:rPr>
              <a:t>Facilitate responses: (after using SMART) Ask the staff member to describe the expectation or goal in their own words; Provide examples of appropriate and inappropriate behaviors.</a:t>
            </a:r>
          </a:p>
          <a:p>
            <a:endParaRPr lang="en-US" dirty="0"/>
          </a:p>
          <a:p>
            <a:r>
              <a:rPr lang="en-US" b="1" dirty="0">
                <a:solidFill>
                  <a:srgbClr val="FF0000"/>
                </a:solidFill>
              </a:rPr>
              <a:t>Ask: </a:t>
            </a:r>
            <a:r>
              <a:rPr lang="en-US" dirty="0"/>
              <a:t>Staff, what can you do if an expectation or goal is not clear?</a:t>
            </a:r>
          </a:p>
          <a:p>
            <a:r>
              <a:rPr lang="en-US" i="1" dirty="0">
                <a:solidFill>
                  <a:srgbClr val="FF0000"/>
                </a:solidFill>
              </a:rPr>
              <a:t>Facilitate responses: </a:t>
            </a:r>
            <a:r>
              <a:rPr lang="en-US" b="1" i="1" dirty="0">
                <a:solidFill>
                  <a:srgbClr val="FF0000"/>
                </a:solidFill>
              </a:rPr>
              <a:t>Ask</a:t>
            </a:r>
            <a:r>
              <a:rPr lang="en-US" i="1" dirty="0">
                <a:solidFill>
                  <a:srgbClr val="FF0000"/>
                </a:solidFill>
              </a:rPr>
              <a:t> questions, for clarifications and or examples.</a:t>
            </a:r>
          </a:p>
          <a:p>
            <a:endParaRPr lang="en-US" dirty="0"/>
          </a:p>
          <a:p>
            <a:r>
              <a:rPr lang="en-US" b="1" dirty="0"/>
              <a:t>Transition: </a:t>
            </a:r>
            <a:r>
              <a:rPr lang="en-US" dirty="0"/>
              <a:t>The next stage is performing the role. As performance is happening, both parties want to assess performance.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Assessing performance does not have to be a burdensome task on either leadership or staff. Assessment depends on the role, expectations, and goals. Different assessment techniques may be used. The key is to assess and find methods that are effective. How can anyone know if they are meeting or exceeding expectations if there is no assessment?</a:t>
            </a:r>
          </a:p>
          <a:p>
            <a:endParaRPr lang="en-US" dirty="0"/>
          </a:p>
          <a:p>
            <a:r>
              <a:rPr lang="en-US" b="1" dirty="0">
                <a:solidFill>
                  <a:srgbClr val="FF0000"/>
                </a:solidFill>
              </a:rPr>
              <a:t>Click.</a:t>
            </a:r>
          </a:p>
          <a:p>
            <a:endParaRPr lang="en-US" dirty="0"/>
          </a:p>
          <a:p>
            <a:r>
              <a:rPr lang="en-US" dirty="0"/>
              <a:t>The first step in assessing performance is to monitor or track the performance. Leadership, you can monitor performance by having deadlines or specific quality measures, when a staff member performs the task, document whether or not they met the measures and how far off from the standards they were. If the staff member exceeded expectations, record that. Sometimes the measure can be as simple as viewing a behavior and knowing whether or not it meets an expectation.</a:t>
            </a:r>
          </a:p>
          <a:p>
            <a:endParaRPr lang="en-US" dirty="0"/>
          </a:p>
          <a:p>
            <a:r>
              <a:rPr lang="en-US" dirty="0"/>
              <a:t>Staff members, you can do the same, track whether or not you meet metrics for the specific tasks or projects agreed upon between you and your leader.</a:t>
            </a:r>
          </a:p>
          <a:p>
            <a:endParaRPr lang="en-US" dirty="0"/>
          </a:p>
          <a:p>
            <a:r>
              <a:rPr lang="en-US" dirty="0"/>
              <a:t>Other assessment tools can include customer service surveys, reporting tools from systems, and 360 degree feedback.</a:t>
            </a:r>
          </a:p>
          <a:p>
            <a:endParaRPr lang="en-US" dirty="0"/>
          </a:p>
          <a:p>
            <a:r>
              <a:rPr lang="en-US" b="1" dirty="0">
                <a:solidFill>
                  <a:srgbClr val="FF0000"/>
                </a:solidFill>
              </a:rPr>
              <a:t>Click.</a:t>
            </a:r>
          </a:p>
          <a:p>
            <a:endParaRPr lang="en-US" dirty="0"/>
          </a:p>
          <a:p>
            <a:r>
              <a:rPr lang="en-US" dirty="0"/>
              <a:t>The next step is to share the results with each other. Although this is technically part of a feedback discussion, if you do not share your results, then you cannot have a feedback discussion. </a:t>
            </a:r>
          </a:p>
          <a:p>
            <a:endParaRPr lang="en-US" dirty="0"/>
          </a:p>
          <a:p>
            <a:r>
              <a:rPr lang="en-US" b="1" dirty="0"/>
              <a:t>Transition: </a:t>
            </a:r>
            <a:r>
              <a:rPr lang="en-US" dirty="0"/>
              <a:t>Once you have the data to review, the feedback discussion should take place.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There are two types of feedback, informal and formal. Informal feedback has been shown to be the best form of feedback for performance improvement.</a:t>
            </a:r>
          </a:p>
          <a:p>
            <a:endParaRPr lang="en-US" dirty="0"/>
          </a:p>
          <a:p>
            <a:r>
              <a:rPr lang="en-US" b="1" dirty="0">
                <a:solidFill>
                  <a:srgbClr val="FF0000"/>
                </a:solidFill>
              </a:rPr>
              <a:t>Click. </a:t>
            </a:r>
            <a:r>
              <a:rPr lang="en-US" dirty="0"/>
              <a:t>Informal is spontaneous timely feedback </a:t>
            </a:r>
            <a:r>
              <a:rPr lang="en-US" b="1" dirty="0">
                <a:solidFill>
                  <a:srgbClr val="FF0000"/>
                </a:solidFill>
              </a:rPr>
              <a:t>(Click) </a:t>
            </a:r>
            <a:r>
              <a:rPr lang="en-US" dirty="0"/>
              <a:t>to discuss a specific performance outcome or behavior. </a:t>
            </a:r>
          </a:p>
          <a:p>
            <a:endParaRPr lang="en-US" b="1" dirty="0">
              <a:solidFill>
                <a:srgbClr val="FF0000"/>
              </a:solidFill>
            </a:endParaRPr>
          </a:p>
          <a:p>
            <a:r>
              <a:rPr lang="en-US" b="1" dirty="0">
                <a:solidFill>
                  <a:srgbClr val="FF0000"/>
                </a:solidFill>
              </a:rPr>
              <a:t>Click. </a:t>
            </a:r>
          </a:p>
          <a:p>
            <a:endParaRPr lang="en-US" b="1" dirty="0">
              <a:solidFill>
                <a:srgbClr val="FF0000"/>
              </a:solidFill>
            </a:endParaRPr>
          </a:p>
          <a:p>
            <a:r>
              <a:rPr lang="en-US" dirty="0"/>
              <a:t>Discuss what went right or wrong and if applicable what to do differently in the future. Even if a behavior or outcome was achieved, in some situations it may be advantageous to discuss how to do it even better. If something went spectacular, the development conversation may be very short or there may be a take-away assignment for the staff member to brainstorm on ways to make the situation go better next time.</a:t>
            </a:r>
          </a:p>
          <a:p>
            <a:endParaRPr lang="en-US" dirty="0"/>
          </a:p>
          <a:p>
            <a:pPr defTabSz="2444632" fontAlgn="base">
              <a:spcBef>
                <a:spcPct val="30000"/>
              </a:spcBef>
              <a:spcAft>
                <a:spcPct val="0"/>
              </a:spcAft>
              <a:defRPr/>
            </a:pPr>
            <a:r>
              <a:rPr lang="en-US" b="1" dirty="0">
                <a:solidFill>
                  <a:srgbClr val="FF0000"/>
                </a:solidFill>
              </a:rPr>
              <a:t>Click. </a:t>
            </a:r>
          </a:p>
          <a:p>
            <a:pPr defTabSz="2444632" fontAlgn="base">
              <a:spcBef>
                <a:spcPct val="30000"/>
              </a:spcBef>
              <a:spcAft>
                <a:spcPct val="0"/>
              </a:spcAft>
              <a:defRPr/>
            </a:pPr>
            <a:endParaRPr lang="en-US" b="1" dirty="0">
              <a:solidFill>
                <a:srgbClr val="FF0000"/>
              </a:solidFill>
            </a:endParaRPr>
          </a:p>
          <a:p>
            <a:pPr defTabSz="2444632" fontAlgn="base">
              <a:spcBef>
                <a:spcPct val="30000"/>
              </a:spcBef>
              <a:spcAft>
                <a:spcPct val="0"/>
              </a:spcAft>
              <a:defRPr/>
            </a:pPr>
            <a:r>
              <a:rPr lang="en-US" dirty="0"/>
              <a:t>Formal feedback is the formal private meeting that occurs once to twice a year and is documented for the employee. </a:t>
            </a:r>
            <a:endParaRPr lang="en-US" b="1" dirty="0">
              <a:solidFill>
                <a:srgbClr val="FF0000"/>
              </a:solidFill>
            </a:endParaRPr>
          </a:p>
          <a:p>
            <a:pPr defTabSz="2444632" fontAlgn="base">
              <a:spcBef>
                <a:spcPct val="30000"/>
              </a:spcBef>
              <a:spcAft>
                <a:spcPct val="0"/>
              </a:spcAft>
              <a:defRPr/>
            </a:pPr>
            <a:endParaRPr lang="en-US" b="1" dirty="0">
              <a:solidFill>
                <a:srgbClr val="FF0000"/>
              </a:solidFill>
            </a:endParaRPr>
          </a:p>
          <a:p>
            <a:pPr defTabSz="2444632" fontAlgn="base">
              <a:spcBef>
                <a:spcPct val="30000"/>
              </a:spcBef>
              <a:spcAft>
                <a:spcPct val="0"/>
              </a:spcAft>
              <a:defRPr/>
            </a:pPr>
            <a:r>
              <a:rPr lang="en-US" b="1" dirty="0">
                <a:solidFill>
                  <a:srgbClr val="FF0000"/>
                </a:solidFill>
              </a:rPr>
              <a:t>Click. </a:t>
            </a:r>
          </a:p>
          <a:p>
            <a:pPr defTabSz="2444632" fontAlgn="base">
              <a:spcBef>
                <a:spcPct val="30000"/>
              </a:spcBef>
              <a:spcAft>
                <a:spcPct val="0"/>
              </a:spcAft>
              <a:defRPr/>
            </a:pPr>
            <a:endParaRPr lang="en-US" b="1" dirty="0">
              <a:solidFill>
                <a:srgbClr val="FF0000"/>
              </a:solidFill>
            </a:endParaRPr>
          </a:p>
          <a:p>
            <a:pPr defTabSz="2444632" fontAlgn="base">
              <a:spcBef>
                <a:spcPct val="30000"/>
              </a:spcBef>
              <a:spcAft>
                <a:spcPct val="0"/>
              </a:spcAft>
              <a:defRPr/>
            </a:pPr>
            <a:r>
              <a:rPr lang="en-US" dirty="0"/>
              <a:t>Formal feedback sessions, known as performance reviews, include discussions about multiple performance events that happened over a period of time and discuss achievements of goals. If the goals need to be changed, this also provides an official opportunity to alter a goal either for the end of the year review or the for following year’s goals. This is also the time to review the position description and make updates as needed. A formal feedback session should never be the first time an employee is receiving feedback on a specific performance outcome or behavior. </a:t>
            </a:r>
          </a:p>
          <a:p>
            <a:endParaRPr lang="en-US" dirty="0"/>
          </a:p>
          <a:p>
            <a:r>
              <a:rPr lang="en-US" b="1" dirty="0"/>
              <a:t>Transition: </a:t>
            </a:r>
            <a:r>
              <a:rPr lang="en-US" dirty="0"/>
              <a:t>Feedback can be difficult to provide, so let’s talk about some tips.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Rot="1" noChangeAspect="1" noChangeArrowheads="1" noTextEdit="1"/>
          </p:cNvSpPr>
          <p:nvPr>
            <p:ph type="sldImg"/>
          </p:nvPr>
        </p:nvSpPr>
        <p:spPr>
          <a:xfrm>
            <a:off x="1106488" y="696913"/>
            <a:ext cx="4646612" cy="3486150"/>
          </a:xfrm>
          <a:ln/>
        </p:spPr>
      </p:sp>
      <p:sp>
        <p:nvSpPr>
          <p:cNvPr id="15363" name="Rectangle 1027"/>
          <p:cNvSpPr>
            <a:spLocks noGrp="1" noChangeArrowheads="1"/>
          </p:cNvSpPr>
          <p:nvPr>
            <p:ph type="body" idx="1"/>
          </p:nvPr>
        </p:nvSpPr>
        <p:spPr/>
        <p:txBody>
          <a:bodyPr/>
          <a:lstStyle/>
          <a:p>
            <a:r>
              <a:rPr lang="en-US" dirty="0"/>
              <a:t>Leaders, when giving feedback:</a:t>
            </a:r>
          </a:p>
          <a:p>
            <a:endParaRPr lang="en-US" dirty="0"/>
          </a:p>
          <a:p>
            <a:pPr marL="174617" indent="-174617">
              <a:buFont typeface="Arial" panose="020B0604020202020204" pitchFamily="34" charset="0"/>
              <a:buChar char="•"/>
            </a:pPr>
            <a:r>
              <a:rPr lang="en-US" dirty="0"/>
              <a:t>Give feedback timely, which means as soon as possible. This means as</a:t>
            </a:r>
            <a:r>
              <a:rPr lang="en-US" b="1" dirty="0"/>
              <a:t> soon </a:t>
            </a:r>
            <a:r>
              <a:rPr lang="en-US" dirty="0"/>
              <a:t>as you find out about an issue or a reason to provide recognition – give it. If research is needed to confirm, make the research a priority so that you are not delaying feedback. Don’t document and then come back to it when you get a chance – in a manager role, your primary purpose is to be a people leader – this means giving feedback is a priority. If changes are needed, you want to stop the incorrect behavior as soon as possible, don’t let the person keep doing the incorrect behavior a number of times – once the behavior is reoccurring, it has become a habit, which makes it harder for the staff member to change. As the leader, you want to give your staff the best chances to succeed.</a:t>
            </a:r>
          </a:p>
          <a:p>
            <a:endParaRPr lang="en-US" dirty="0"/>
          </a:p>
          <a:p>
            <a:r>
              <a:rPr lang="en-US" b="1" dirty="0">
                <a:solidFill>
                  <a:srgbClr val="FF0000"/>
                </a:solidFill>
              </a:rPr>
              <a:t>Click.</a:t>
            </a:r>
          </a:p>
          <a:p>
            <a:endParaRPr lang="en-US" dirty="0"/>
          </a:p>
          <a:p>
            <a:pPr marL="174617" indent="-174617" defTabSz="2444632" fontAlgn="base">
              <a:spcBef>
                <a:spcPct val="30000"/>
              </a:spcBef>
              <a:spcAft>
                <a:spcPct val="0"/>
              </a:spcAft>
              <a:buFont typeface="Arial" panose="020B0604020202020204" pitchFamily="34" charset="0"/>
              <a:buChar char="•"/>
              <a:defRPr/>
            </a:pPr>
            <a:r>
              <a:rPr lang="en-US" dirty="0"/>
              <a:t>Feedback needs to be as specific as possible (which means using examples and metrics) </a:t>
            </a:r>
            <a:r>
              <a:rPr lang="en-US" b="1" dirty="0"/>
              <a:t>and</a:t>
            </a:r>
            <a:r>
              <a:rPr lang="en-US" dirty="0"/>
              <a:t> focus on the behavior that was appropriate or inappropriate. Avoid focusing on an attitude or thought processes. Remember your employees are people and as humans we all make mistakes, so when providing corrective feedback, don’t belittle or slander the person.</a:t>
            </a:r>
          </a:p>
          <a:p>
            <a:pPr defTabSz="2444632" fontAlgn="base">
              <a:spcBef>
                <a:spcPct val="30000"/>
              </a:spcBef>
              <a:spcAft>
                <a:spcPct val="0"/>
              </a:spcAft>
              <a:defRPr/>
            </a:pPr>
            <a:endParaRPr lang="en-US" dirty="0"/>
          </a:p>
          <a:p>
            <a:pPr defTabSz="2444632" fontAlgn="base">
              <a:spcBef>
                <a:spcPct val="30000"/>
              </a:spcBef>
              <a:spcAft>
                <a:spcPct val="0"/>
              </a:spcAft>
              <a:defRPr/>
            </a:pPr>
            <a:r>
              <a:rPr lang="en-US" b="1" dirty="0">
                <a:solidFill>
                  <a:srgbClr val="FF0000"/>
                </a:solidFill>
              </a:rPr>
              <a:t>Ask: </a:t>
            </a:r>
            <a:r>
              <a:rPr lang="en-US" dirty="0"/>
              <a:t>Why should the feedback focus on behavior and not attitude/thought process?</a:t>
            </a:r>
          </a:p>
          <a:p>
            <a:pPr defTabSz="2444632" fontAlgn="base">
              <a:spcBef>
                <a:spcPct val="30000"/>
              </a:spcBef>
              <a:spcAft>
                <a:spcPct val="0"/>
              </a:spcAft>
              <a:defRPr/>
            </a:pPr>
            <a:r>
              <a:rPr lang="en-US" dirty="0">
                <a:solidFill>
                  <a:srgbClr val="FF0000"/>
                </a:solidFill>
              </a:rPr>
              <a:t>Facilitate responses. If not getting responses: </a:t>
            </a:r>
            <a:r>
              <a:rPr lang="en-US" dirty="0"/>
              <a:t>Are behaviors viewable? (yes) Are attitudes? (no). As a leader, if you think a staff member has a certain attitude, it is based off your perceptions, values, attitude, etc. Its not objective.</a:t>
            </a:r>
          </a:p>
          <a:p>
            <a:pPr defTabSz="2444632" fontAlgn="base">
              <a:spcBef>
                <a:spcPct val="30000"/>
              </a:spcBef>
              <a:spcAft>
                <a:spcPct val="0"/>
              </a:spcAft>
              <a:defRPr/>
            </a:pPr>
            <a:endParaRPr lang="en-US" dirty="0"/>
          </a:p>
          <a:p>
            <a:pPr defTabSz="2444632" fontAlgn="base">
              <a:spcBef>
                <a:spcPct val="30000"/>
              </a:spcBef>
              <a:spcAft>
                <a:spcPct val="0"/>
              </a:spcAft>
              <a:defRPr/>
            </a:pPr>
            <a:r>
              <a:rPr lang="en-US" b="1" dirty="0">
                <a:solidFill>
                  <a:srgbClr val="FF0000"/>
                </a:solidFill>
              </a:rPr>
              <a:t>Click.</a:t>
            </a:r>
          </a:p>
          <a:p>
            <a:endParaRPr lang="en-US" b="1" dirty="0">
              <a:solidFill>
                <a:srgbClr val="FF0000"/>
              </a:solidFill>
            </a:endParaRPr>
          </a:p>
          <a:p>
            <a:r>
              <a:rPr lang="en-US" b="1" dirty="0">
                <a:solidFill>
                  <a:srgbClr val="FF0000"/>
                </a:solidFill>
              </a:rPr>
              <a:t>Ask:</a:t>
            </a:r>
            <a:r>
              <a:rPr lang="en-US" dirty="0"/>
              <a:t> Why does providing positive feedback and verbal recognition matter?</a:t>
            </a:r>
          </a:p>
          <a:p>
            <a:r>
              <a:rPr lang="en-US" i="1" dirty="0">
                <a:solidFill>
                  <a:srgbClr val="FF0000"/>
                </a:solidFill>
              </a:rPr>
              <a:t>Facilitate responses.</a:t>
            </a:r>
            <a:endParaRPr lang="en-US" b="1" i="1" dirty="0">
              <a:solidFill>
                <a:srgbClr val="FF0000"/>
              </a:solidFill>
            </a:endParaRPr>
          </a:p>
          <a:p>
            <a:r>
              <a:rPr lang="en-US" b="1" i="1" dirty="0">
                <a:solidFill>
                  <a:srgbClr val="FF0000"/>
                </a:solidFill>
              </a:rPr>
              <a:t>If not getting responses - </a:t>
            </a:r>
          </a:p>
          <a:p>
            <a:pPr defTabSz="2444632" fontAlgn="base">
              <a:spcBef>
                <a:spcPct val="30000"/>
              </a:spcBef>
              <a:spcAft>
                <a:spcPct val="0"/>
              </a:spcAft>
              <a:defRPr/>
            </a:pPr>
            <a:r>
              <a:rPr lang="en-US" b="1" dirty="0">
                <a:solidFill>
                  <a:srgbClr val="FF0000"/>
                </a:solidFill>
              </a:rPr>
              <a:t>Ask: </a:t>
            </a:r>
            <a:r>
              <a:rPr lang="en-US" dirty="0"/>
              <a:t>If you (as an individual) only ever received negative feedback, how would you perceive you are doing in your role? Would you enjoy coming to work? Would you have initiative to improve?</a:t>
            </a:r>
          </a:p>
          <a:p>
            <a:endParaRPr lang="en-US" dirty="0"/>
          </a:p>
          <a:p>
            <a:r>
              <a:rPr lang="en-US" dirty="0"/>
              <a:t>Positive recognition confirms to employees that they are performing, behaving, or responding appropriately and that that performance should continue. It also reinforces that their work matters and that they matter as a person – they are just a cog in a machine.</a:t>
            </a:r>
          </a:p>
          <a:p>
            <a:endParaRPr lang="en-US" dirty="0"/>
          </a:p>
          <a:p>
            <a:r>
              <a:rPr lang="en-US" b="1" dirty="0">
                <a:solidFill>
                  <a:srgbClr val="FF0000"/>
                </a:solidFill>
              </a:rPr>
              <a:t>Click.</a:t>
            </a:r>
          </a:p>
          <a:p>
            <a:endParaRPr lang="en-US" dirty="0"/>
          </a:p>
          <a:p>
            <a:pPr marL="163703" indent="-163703">
              <a:buFont typeface="Arial" panose="020B0604020202020204" pitchFamily="34" charset="0"/>
              <a:buChar char="•"/>
            </a:pPr>
            <a:r>
              <a:rPr lang="en-US" dirty="0"/>
              <a:t>If the feedback is about a behavior that needs to change, include the correct behavior and WHY it is important – what negative effects is the incorrect behavior having on the university? Don’t just say “otherwise you’re going to be disciplined” or some other threat. It needs to be in the terms of the effects on the university/department. Then provide the ‘why’ for the wanted behavior, what benefits/results will be seen if the behavior is changed by the university/department. </a:t>
            </a:r>
          </a:p>
          <a:p>
            <a:endParaRPr lang="en-US" dirty="0"/>
          </a:p>
          <a:p>
            <a:r>
              <a:rPr lang="en-US" b="1" dirty="0">
                <a:solidFill>
                  <a:srgbClr val="FF0000"/>
                </a:solidFill>
              </a:rPr>
              <a:t>Click.</a:t>
            </a:r>
          </a:p>
          <a:p>
            <a:endParaRPr lang="en-US" dirty="0"/>
          </a:p>
          <a:p>
            <a:pPr marL="163703" indent="-163703">
              <a:buFont typeface="Arial" panose="020B0604020202020204" pitchFamily="34" charset="0"/>
              <a:buChar char="•"/>
            </a:pPr>
            <a:r>
              <a:rPr lang="en-US" dirty="0"/>
              <a:t>Last but not least, keep your emotions in check. This isn’t about you, it’s about your employee and helping them succeed. If you are upset, take time to reflect and calm down.</a:t>
            </a:r>
          </a:p>
          <a:p>
            <a:pPr marL="174617" indent="-174617">
              <a:buFont typeface="Arial" panose="020B0604020202020204" pitchFamily="34" charset="0"/>
              <a:buChar char="•"/>
            </a:pPr>
            <a:endParaRPr lang="en-US" dirty="0"/>
          </a:p>
          <a:p>
            <a:r>
              <a:rPr lang="en-US" dirty="0"/>
              <a:t>Switching to staff members, here are your tips for receiving feedback – this primarily focuses on corrective feedback. Receiving recognition and praise is pretty easy and ends without conflict.</a:t>
            </a:r>
          </a:p>
          <a:p>
            <a:endParaRPr lang="en-US" dirty="0"/>
          </a:p>
          <a:p>
            <a:r>
              <a:rPr lang="en-US" dirty="0"/>
              <a:t>Tip # 1, Listen. Listen to the details of what your leader is telling you. Ask for clarification if you miss something. Do not interrupt – this is common because we tend to want to disagree, defend, or blame (which is tip 2). </a:t>
            </a:r>
            <a:r>
              <a:rPr lang="en-US" b="1" dirty="0">
                <a:solidFill>
                  <a:srgbClr val="FF0000"/>
                </a:solidFill>
              </a:rPr>
              <a:t>Click. </a:t>
            </a:r>
          </a:p>
          <a:p>
            <a:endParaRPr lang="en-US" b="1" dirty="0">
              <a:solidFill>
                <a:srgbClr val="FF0000"/>
              </a:solidFill>
            </a:endParaRPr>
          </a:p>
          <a:p>
            <a:r>
              <a:rPr lang="en-US" b="1" dirty="0">
                <a:solidFill>
                  <a:srgbClr val="FF0000"/>
                </a:solidFill>
              </a:rPr>
              <a:t>Click. </a:t>
            </a:r>
            <a:r>
              <a:rPr lang="en-US" dirty="0"/>
              <a:t>Keep an open mind – the feedback, if given correctly, should not be an attack on you. Listen for the behaviors that are being discussed. </a:t>
            </a:r>
          </a:p>
          <a:p>
            <a:endParaRPr lang="en-US" b="1" dirty="0">
              <a:solidFill>
                <a:srgbClr val="FF0000"/>
              </a:solidFill>
            </a:endParaRPr>
          </a:p>
          <a:p>
            <a:r>
              <a:rPr lang="en-US" b="1" dirty="0">
                <a:solidFill>
                  <a:srgbClr val="FF0000"/>
                </a:solidFill>
              </a:rPr>
              <a:t>Click. </a:t>
            </a:r>
            <a:r>
              <a:rPr lang="en-US" dirty="0"/>
              <a:t>Think about what you control – your behavior(s). If you are getting this feedback and you truly don’t agree with it, reflect on ‘why’ you don’t agree – Are you trying to deny that you behaved like that, are you trying to blame or make excuses or do you need more clarification from your leader to help you understand why you received the feedback? You might not completely agree with the feedback, which is understandable, but focus on what you can control and how you can be proactive to improve the situation. If there are barriers for you to improve, talk with your leader once you have heard the feedback in full detail &amp; reflected on what you can control.</a:t>
            </a:r>
          </a:p>
          <a:p>
            <a:pPr defTabSz="2444632" fontAlgn="base">
              <a:spcBef>
                <a:spcPct val="30000"/>
              </a:spcBef>
              <a:spcAft>
                <a:spcPct val="0"/>
              </a:spcAft>
              <a:defRPr/>
            </a:pPr>
            <a:endParaRPr lang="en-US" dirty="0"/>
          </a:p>
          <a:p>
            <a:pPr defTabSz="2444632" fontAlgn="base">
              <a:spcBef>
                <a:spcPct val="30000"/>
              </a:spcBef>
              <a:spcAft>
                <a:spcPct val="0"/>
              </a:spcAft>
              <a:defRPr/>
            </a:pPr>
            <a:r>
              <a:rPr lang="en-US" b="1" dirty="0"/>
              <a:t>Transition: </a:t>
            </a:r>
            <a:r>
              <a:rPr lang="en-US" dirty="0"/>
              <a:t>Let’s work through a couple of examples.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223336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26550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3962738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533315" indent="0" algn="ctr">
              <a:buNone/>
              <a:defRPr/>
            </a:lvl2pPr>
            <a:lvl3pPr marL="1066629" indent="0" algn="ctr">
              <a:buNone/>
              <a:defRPr/>
            </a:lvl3pPr>
            <a:lvl4pPr marL="1599944" indent="0" algn="ctr">
              <a:buNone/>
              <a:defRPr/>
            </a:lvl4pPr>
            <a:lvl5pPr marL="2133259" indent="0" algn="ctr">
              <a:buNone/>
              <a:defRPr/>
            </a:lvl5pPr>
            <a:lvl6pPr marL="2666573" indent="0" algn="ctr">
              <a:buNone/>
              <a:defRPr/>
            </a:lvl6pPr>
            <a:lvl7pPr marL="3199888" indent="0" algn="ctr">
              <a:buNone/>
              <a:defRPr/>
            </a:lvl7pPr>
            <a:lvl8pPr marL="3733203" indent="0" algn="ctr">
              <a:buNone/>
              <a:defRPr/>
            </a:lvl8pPr>
            <a:lvl9pPr marL="4266517"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B3112C8-4BFC-49F2-8639-E56F272661C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102312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7317FAF-71D9-4035-B63D-D19C9418422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68457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7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300"/>
            </a:lvl1pPr>
            <a:lvl2pPr marL="533315" indent="0">
              <a:buNone/>
              <a:defRPr sz="2100"/>
            </a:lvl2pPr>
            <a:lvl3pPr marL="1066629" indent="0">
              <a:buNone/>
              <a:defRPr sz="1900"/>
            </a:lvl3pPr>
            <a:lvl4pPr marL="1599944" indent="0">
              <a:buNone/>
              <a:defRPr sz="1600"/>
            </a:lvl4pPr>
            <a:lvl5pPr marL="2133259" indent="0">
              <a:buNone/>
              <a:defRPr sz="1600"/>
            </a:lvl5pPr>
            <a:lvl6pPr marL="2666573" indent="0">
              <a:buNone/>
              <a:defRPr sz="1600"/>
            </a:lvl6pPr>
            <a:lvl7pPr marL="3199888" indent="0">
              <a:buNone/>
              <a:defRPr sz="1600"/>
            </a:lvl7pPr>
            <a:lvl8pPr marL="3733203" indent="0">
              <a:buNone/>
              <a:defRPr sz="1600"/>
            </a:lvl8pPr>
            <a:lvl9pPr marL="4266517"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F352983-1562-4BFC-832B-1B6F645320B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6925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70A3614D-495A-4245-9C59-538A14DEB91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172536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4"/>
            <a:ext cx="4040188" cy="639762"/>
          </a:xfrm>
        </p:spPr>
        <p:txBody>
          <a:bodyPr anchor="b"/>
          <a:lstStyle>
            <a:lvl1pPr marL="0" indent="0">
              <a:buNone/>
              <a:defRPr sz="2800" b="1"/>
            </a:lvl1pPr>
            <a:lvl2pPr marL="533315" indent="0">
              <a:buNone/>
              <a:defRPr sz="2300" b="1"/>
            </a:lvl2pPr>
            <a:lvl3pPr marL="1066629" indent="0">
              <a:buNone/>
              <a:defRPr sz="2100" b="1"/>
            </a:lvl3pPr>
            <a:lvl4pPr marL="1599944" indent="0">
              <a:buNone/>
              <a:defRPr sz="1900" b="1"/>
            </a:lvl4pPr>
            <a:lvl5pPr marL="2133259" indent="0">
              <a:buNone/>
              <a:defRPr sz="1900" b="1"/>
            </a:lvl5pPr>
            <a:lvl6pPr marL="2666573" indent="0">
              <a:buNone/>
              <a:defRPr sz="1900" b="1"/>
            </a:lvl6pPr>
            <a:lvl7pPr marL="3199888" indent="0">
              <a:buNone/>
              <a:defRPr sz="1900" b="1"/>
            </a:lvl7pPr>
            <a:lvl8pPr marL="3733203" indent="0">
              <a:buNone/>
              <a:defRPr sz="1900" b="1"/>
            </a:lvl8pPr>
            <a:lvl9pPr marL="4266517" indent="0">
              <a:buNone/>
              <a:defRPr sz="1900" b="1"/>
            </a:lvl9pPr>
          </a:lstStyle>
          <a:p>
            <a:pPr lvl="0"/>
            <a:r>
              <a:rPr lang="en-US"/>
              <a:t>Click to edit Master text styles</a:t>
            </a:r>
          </a:p>
        </p:txBody>
      </p:sp>
      <p:sp>
        <p:nvSpPr>
          <p:cNvPr id="4" name="Content Placeholder 3"/>
          <p:cNvSpPr>
            <a:spLocks noGrp="1"/>
          </p:cNvSpPr>
          <p:nvPr>
            <p:ph sz="half" idx="2"/>
          </p:nvPr>
        </p:nvSpPr>
        <p:spPr>
          <a:xfrm>
            <a:off x="457201" y="2174876"/>
            <a:ext cx="4040188"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4"/>
            <a:ext cx="4041775" cy="639762"/>
          </a:xfrm>
        </p:spPr>
        <p:txBody>
          <a:bodyPr anchor="b"/>
          <a:lstStyle>
            <a:lvl1pPr marL="0" indent="0">
              <a:buNone/>
              <a:defRPr sz="2800" b="1"/>
            </a:lvl1pPr>
            <a:lvl2pPr marL="533315" indent="0">
              <a:buNone/>
              <a:defRPr sz="2300" b="1"/>
            </a:lvl2pPr>
            <a:lvl3pPr marL="1066629" indent="0">
              <a:buNone/>
              <a:defRPr sz="2100" b="1"/>
            </a:lvl3pPr>
            <a:lvl4pPr marL="1599944" indent="0">
              <a:buNone/>
              <a:defRPr sz="1900" b="1"/>
            </a:lvl4pPr>
            <a:lvl5pPr marL="2133259" indent="0">
              <a:buNone/>
              <a:defRPr sz="1900" b="1"/>
            </a:lvl5pPr>
            <a:lvl6pPr marL="2666573" indent="0">
              <a:buNone/>
              <a:defRPr sz="1900" b="1"/>
            </a:lvl6pPr>
            <a:lvl7pPr marL="3199888" indent="0">
              <a:buNone/>
              <a:defRPr sz="1900" b="1"/>
            </a:lvl7pPr>
            <a:lvl8pPr marL="3733203" indent="0">
              <a:buNone/>
              <a:defRPr sz="1900" b="1"/>
            </a:lvl8pPr>
            <a:lvl9pPr marL="4266517" indent="0">
              <a:buNone/>
              <a:defRPr sz="1900" b="1"/>
            </a:lvl9pPr>
          </a:lstStyle>
          <a:p>
            <a:pPr lvl="0"/>
            <a:r>
              <a:rPr lang="en-US"/>
              <a:t>Click to edit Master text styles</a:t>
            </a:r>
          </a:p>
        </p:txBody>
      </p:sp>
      <p:sp>
        <p:nvSpPr>
          <p:cNvPr id="6" name="Content Placeholder 5"/>
          <p:cNvSpPr>
            <a:spLocks noGrp="1"/>
          </p:cNvSpPr>
          <p:nvPr>
            <p:ph sz="quarter" idx="4"/>
          </p:nvPr>
        </p:nvSpPr>
        <p:spPr>
          <a:xfrm>
            <a:off x="4645026" y="2174876"/>
            <a:ext cx="4041775"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40F50A1-6A73-423A-9059-A0AB7AF76DA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91415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0DD18878-15D2-4738-BBF7-3D25E657B0B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715814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A05E22FA-70B3-42E7-A467-D7C37AD715B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711093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3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600"/>
            </a:lvl1pPr>
            <a:lvl2pPr marL="533315" indent="0">
              <a:buNone/>
              <a:defRPr sz="1400"/>
            </a:lvl2pPr>
            <a:lvl3pPr marL="1066629" indent="0">
              <a:buNone/>
              <a:defRPr sz="1200"/>
            </a:lvl3pPr>
            <a:lvl4pPr marL="1599944" indent="0">
              <a:buNone/>
              <a:defRPr sz="1000"/>
            </a:lvl4pPr>
            <a:lvl5pPr marL="2133259" indent="0">
              <a:buNone/>
              <a:defRPr sz="1000"/>
            </a:lvl5pPr>
            <a:lvl6pPr marL="2666573" indent="0">
              <a:buNone/>
              <a:defRPr sz="1000"/>
            </a:lvl6pPr>
            <a:lvl7pPr marL="3199888" indent="0">
              <a:buNone/>
              <a:defRPr sz="1000"/>
            </a:lvl7pPr>
            <a:lvl8pPr marL="3733203" indent="0">
              <a:buNone/>
              <a:defRPr sz="1000"/>
            </a:lvl8pPr>
            <a:lvl9pPr marL="4266517"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DD6D01D-7700-4F50-94ED-B22963B6FA4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70995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2364901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3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700"/>
            </a:lvl1pPr>
            <a:lvl2pPr marL="533315" indent="0">
              <a:buNone/>
              <a:defRPr sz="3300"/>
            </a:lvl2pPr>
            <a:lvl3pPr marL="1066629" indent="0">
              <a:buNone/>
              <a:defRPr sz="2800"/>
            </a:lvl3pPr>
            <a:lvl4pPr marL="1599944" indent="0">
              <a:buNone/>
              <a:defRPr sz="2300"/>
            </a:lvl4pPr>
            <a:lvl5pPr marL="2133259" indent="0">
              <a:buNone/>
              <a:defRPr sz="2300"/>
            </a:lvl5pPr>
            <a:lvl6pPr marL="2666573" indent="0">
              <a:buNone/>
              <a:defRPr sz="2300"/>
            </a:lvl6pPr>
            <a:lvl7pPr marL="3199888" indent="0">
              <a:buNone/>
              <a:defRPr sz="2300"/>
            </a:lvl7pPr>
            <a:lvl8pPr marL="3733203" indent="0">
              <a:buNone/>
              <a:defRPr sz="2300"/>
            </a:lvl8pPr>
            <a:lvl9pPr marL="4266517" indent="0">
              <a:buNone/>
              <a:defRPr sz="23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600"/>
            </a:lvl1pPr>
            <a:lvl2pPr marL="533315" indent="0">
              <a:buNone/>
              <a:defRPr sz="1400"/>
            </a:lvl2pPr>
            <a:lvl3pPr marL="1066629" indent="0">
              <a:buNone/>
              <a:defRPr sz="1200"/>
            </a:lvl3pPr>
            <a:lvl4pPr marL="1599944" indent="0">
              <a:buNone/>
              <a:defRPr sz="1000"/>
            </a:lvl4pPr>
            <a:lvl5pPr marL="2133259" indent="0">
              <a:buNone/>
              <a:defRPr sz="1000"/>
            </a:lvl5pPr>
            <a:lvl6pPr marL="2666573" indent="0">
              <a:buNone/>
              <a:defRPr sz="1000"/>
            </a:lvl6pPr>
            <a:lvl7pPr marL="3199888" indent="0">
              <a:buNone/>
              <a:defRPr sz="1000"/>
            </a:lvl7pPr>
            <a:lvl8pPr marL="3733203" indent="0">
              <a:buNone/>
              <a:defRPr sz="1000"/>
            </a:lvl8pPr>
            <a:lvl9pPr marL="4266517"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6A54A35-ACE4-4642-A539-951D826E575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976967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2FF5E7F-0815-46AE-A91A-A7FAFDECC51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9863214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657F7C-6B98-4BF1-908D-0692C6340B1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4337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2760238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2155627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2827709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1180904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4054008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179383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070E1-5EE0-41E9-8BD4-9AF6F7D3BBEB}" type="slidenum">
              <a:rPr lang="en-US" smtClean="0"/>
              <a:t>‹#›</a:t>
            </a:fld>
            <a:endParaRPr lang="en-US"/>
          </a:p>
        </p:txBody>
      </p:sp>
    </p:spTree>
    <p:extLst>
      <p:ext uri="{BB962C8B-B14F-4D97-AF65-F5344CB8AC3E}">
        <p14:creationId xmlns:p14="http://schemas.microsoft.com/office/powerpoint/2010/main" val="930767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070E1-5EE0-41E9-8BD4-9AF6F7D3BBEB}" type="slidenum">
              <a:rPr lang="en-US" smtClean="0"/>
              <a:t>‹#›</a:t>
            </a:fld>
            <a:endParaRPr lang="en-US"/>
          </a:p>
        </p:txBody>
      </p:sp>
    </p:spTree>
    <p:extLst>
      <p:ext uri="{BB962C8B-B14F-4D97-AF65-F5344CB8AC3E}">
        <p14:creationId xmlns:p14="http://schemas.microsoft.com/office/powerpoint/2010/main" val="3653073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106663" tIns="53331" rIns="106663" bIns="53331"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106663" tIns="53331" rIns="106663" bIns="53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106663" tIns="53331" rIns="106663" bIns="53331" numCol="1" anchor="t" anchorCtr="0" compatLnSpc="1">
            <a:prstTxWarp prst="textNoShape">
              <a:avLst/>
            </a:prstTxWarp>
          </a:bodyPr>
          <a:lstStyle>
            <a:lvl1pPr>
              <a:defRPr sz="1600"/>
            </a:lvl1pPr>
          </a:lstStyle>
          <a:p>
            <a:pPr eaLnBrk="0" fontAlgn="base" hangingPunct="0">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106663" tIns="53331" rIns="106663" bIns="53331" numCol="1" anchor="t" anchorCtr="0" compatLnSpc="1">
            <a:prstTxWarp prst="textNoShape">
              <a:avLst/>
            </a:prstTxWarp>
          </a:bodyPr>
          <a:lstStyle>
            <a:lvl1pPr algn="ctr">
              <a:defRPr sz="1600"/>
            </a:lvl1pPr>
          </a:lstStyle>
          <a:p>
            <a:pPr eaLnBrk="0" fontAlgn="base" hangingPunct="0">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106663" tIns="53331" rIns="106663" bIns="53331" numCol="1" anchor="t" anchorCtr="0" compatLnSpc="1">
            <a:prstTxWarp prst="textNoShape">
              <a:avLst/>
            </a:prstTxWarp>
          </a:bodyPr>
          <a:lstStyle>
            <a:lvl1pPr algn="r">
              <a:defRPr sz="1600"/>
            </a:lvl1pPr>
          </a:lstStyle>
          <a:p>
            <a:pPr eaLnBrk="0" fontAlgn="base" hangingPunct="0">
              <a:spcBef>
                <a:spcPct val="0"/>
              </a:spcBef>
              <a:spcAft>
                <a:spcPct val="0"/>
              </a:spcAft>
            </a:pPr>
            <a:fld id="{26CF4D89-5C91-403A-8DB5-43FC2B8CFAEB}" type="slidenum">
              <a:rPr lang="en-US">
                <a:solidFill>
                  <a:srgbClr val="000000"/>
                </a:solidFill>
              </a:rPr>
              <a:pPr eaLnBrk="0" fontAlgn="base" hangingPunct="0">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2267469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5100">
          <a:solidFill>
            <a:schemeClr val="tx2"/>
          </a:solidFill>
          <a:latin typeface="+mj-lt"/>
          <a:ea typeface="+mj-ea"/>
          <a:cs typeface="+mj-cs"/>
        </a:defRPr>
      </a:lvl1pPr>
      <a:lvl2pPr algn="ctr" rtl="0" eaLnBrk="0" fontAlgn="base" hangingPunct="0">
        <a:spcBef>
          <a:spcPct val="0"/>
        </a:spcBef>
        <a:spcAft>
          <a:spcPct val="0"/>
        </a:spcAft>
        <a:defRPr sz="51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51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51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5100">
          <a:solidFill>
            <a:schemeClr val="tx2"/>
          </a:solidFill>
          <a:latin typeface="Arial" charset="0"/>
          <a:ea typeface="ＭＳ Ｐゴシック" charset="-128"/>
          <a:cs typeface="ＭＳ Ｐゴシック" charset="-128"/>
        </a:defRPr>
      </a:lvl5pPr>
      <a:lvl6pPr marL="533315" algn="ctr" rtl="0" fontAlgn="base">
        <a:spcBef>
          <a:spcPct val="0"/>
        </a:spcBef>
        <a:spcAft>
          <a:spcPct val="0"/>
        </a:spcAft>
        <a:defRPr sz="5100">
          <a:solidFill>
            <a:schemeClr val="tx2"/>
          </a:solidFill>
          <a:latin typeface="Arial" charset="0"/>
          <a:ea typeface="ＭＳ Ｐゴシック" charset="-128"/>
          <a:cs typeface="ＭＳ Ｐゴシック" charset="-128"/>
        </a:defRPr>
      </a:lvl6pPr>
      <a:lvl7pPr marL="1066629" algn="ctr" rtl="0" fontAlgn="base">
        <a:spcBef>
          <a:spcPct val="0"/>
        </a:spcBef>
        <a:spcAft>
          <a:spcPct val="0"/>
        </a:spcAft>
        <a:defRPr sz="5100">
          <a:solidFill>
            <a:schemeClr val="tx2"/>
          </a:solidFill>
          <a:latin typeface="Arial" charset="0"/>
          <a:ea typeface="ＭＳ Ｐゴシック" charset="-128"/>
          <a:cs typeface="ＭＳ Ｐゴシック" charset="-128"/>
        </a:defRPr>
      </a:lvl7pPr>
      <a:lvl8pPr marL="1599944" algn="ctr" rtl="0" fontAlgn="base">
        <a:spcBef>
          <a:spcPct val="0"/>
        </a:spcBef>
        <a:spcAft>
          <a:spcPct val="0"/>
        </a:spcAft>
        <a:defRPr sz="5100">
          <a:solidFill>
            <a:schemeClr val="tx2"/>
          </a:solidFill>
          <a:latin typeface="Arial" charset="0"/>
          <a:ea typeface="ＭＳ Ｐゴシック" charset="-128"/>
          <a:cs typeface="ＭＳ Ｐゴシック" charset="-128"/>
        </a:defRPr>
      </a:lvl8pPr>
      <a:lvl9pPr marL="2133259" algn="ctr" rtl="0" fontAlgn="base">
        <a:spcBef>
          <a:spcPct val="0"/>
        </a:spcBef>
        <a:spcAft>
          <a:spcPct val="0"/>
        </a:spcAft>
        <a:defRPr sz="5100">
          <a:solidFill>
            <a:schemeClr val="tx2"/>
          </a:solidFill>
          <a:latin typeface="Arial" charset="0"/>
          <a:ea typeface="ＭＳ Ｐゴシック" charset="-128"/>
          <a:cs typeface="ＭＳ Ｐゴシック" charset="-128"/>
        </a:defRPr>
      </a:lvl9pPr>
    </p:titleStyle>
    <p:bodyStyle>
      <a:lvl1pPr marL="399986" indent="-399986" algn="l" rtl="0" eaLnBrk="0" fontAlgn="base" hangingPunct="0">
        <a:spcBef>
          <a:spcPct val="20000"/>
        </a:spcBef>
        <a:spcAft>
          <a:spcPct val="0"/>
        </a:spcAft>
        <a:buChar char="•"/>
        <a:defRPr sz="3700">
          <a:solidFill>
            <a:schemeClr val="tx1"/>
          </a:solidFill>
          <a:latin typeface="+mn-lt"/>
          <a:ea typeface="+mn-ea"/>
          <a:cs typeface="+mn-cs"/>
        </a:defRPr>
      </a:lvl1pPr>
      <a:lvl2pPr marL="866636" indent="-333322" algn="l" rtl="0" eaLnBrk="0" fontAlgn="base" hangingPunct="0">
        <a:spcBef>
          <a:spcPct val="20000"/>
        </a:spcBef>
        <a:spcAft>
          <a:spcPct val="0"/>
        </a:spcAft>
        <a:buChar char="–"/>
        <a:defRPr sz="3300">
          <a:solidFill>
            <a:schemeClr val="tx1"/>
          </a:solidFill>
          <a:latin typeface="+mn-lt"/>
          <a:ea typeface="+mn-ea"/>
        </a:defRPr>
      </a:lvl2pPr>
      <a:lvl3pPr marL="1333287" indent="-266657" algn="l" rtl="0" eaLnBrk="0" fontAlgn="base" hangingPunct="0">
        <a:spcBef>
          <a:spcPct val="20000"/>
        </a:spcBef>
        <a:spcAft>
          <a:spcPct val="0"/>
        </a:spcAft>
        <a:buChar char="•"/>
        <a:defRPr sz="2800">
          <a:solidFill>
            <a:schemeClr val="tx1"/>
          </a:solidFill>
          <a:latin typeface="+mn-lt"/>
          <a:ea typeface="+mn-ea"/>
        </a:defRPr>
      </a:lvl3pPr>
      <a:lvl4pPr marL="1866601" indent="-266657" algn="l" rtl="0" eaLnBrk="0" fontAlgn="base" hangingPunct="0">
        <a:spcBef>
          <a:spcPct val="20000"/>
        </a:spcBef>
        <a:spcAft>
          <a:spcPct val="0"/>
        </a:spcAft>
        <a:buChar char="–"/>
        <a:defRPr sz="2300">
          <a:solidFill>
            <a:schemeClr val="tx1"/>
          </a:solidFill>
          <a:latin typeface="+mn-lt"/>
          <a:ea typeface="+mn-ea"/>
        </a:defRPr>
      </a:lvl4pPr>
      <a:lvl5pPr marL="2399916" indent="-266657" algn="l" rtl="0" eaLnBrk="0" fontAlgn="base" hangingPunct="0">
        <a:spcBef>
          <a:spcPct val="20000"/>
        </a:spcBef>
        <a:spcAft>
          <a:spcPct val="0"/>
        </a:spcAft>
        <a:buChar char="»"/>
        <a:defRPr sz="2300">
          <a:solidFill>
            <a:schemeClr val="tx1"/>
          </a:solidFill>
          <a:latin typeface="+mn-lt"/>
          <a:ea typeface="+mn-ea"/>
        </a:defRPr>
      </a:lvl5pPr>
      <a:lvl6pPr marL="2933231" indent="-266657" algn="l" rtl="0" fontAlgn="base">
        <a:spcBef>
          <a:spcPct val="20000"/>
        </a:spcBef>
        <a:spcAft>
          <a:spcPct val="0"/>
        </a:spcAft>
        <a:buChar char="»"/>
        <a:defRPr sz="2300">
          <a:solidFill>
            <a:schemeClr val="tx1"/>
          </a:solidFill>
          <a:latin typeface="+mn-lt"/>
          <a:ea typeface="+mn-ea"/>
        </a:defRPr>
      </a:lvl6pPr>
      <a:lvl7pPr marL="3466545" indent="-266657" algn="l" rtl="0" fontAlgn="base">
        <a:spcBef>
          <a:spcPct val="20000"/>
        </a:spcBef>
        <a:spcAft>
          <a:spcPct val="0"/>
        </a:spcAft>
        <a:buChar char="»"/>
        <a:defRPr sz="2300">
          <a:solidFill>
            <a:schemeClr val="tx1"/>
          </a:solidFill>
          <a:latin typeface="+mn-lt"/>
          <a:ea typeface="+mn-ea"/>
        </a:defRPr>
      </a:lvl7pPr>
      <a:lvl8pPr marL="3999860" indent="-266657" algn="l" rtl="0" fontAlgn="base">
        <a:spcBef>
          <a:spcPct val="20000"/>
        </a:spcBef>
        <a:spcAft>
          <a:spcPct val="0"/>
        </a:spcAft>
        <a:buChar char="»"/>
        <a:defRPr sz="2300">
          <a:solidFill>
            <a:schemeClr val="tx1"/>
          </a:solidFill>
          <a:latin typeface="+mn-lt"/>
          <a:ea typeface="+mn-ea"/>
        </a:defRPr>
      </a:lvl8pPr>
      <a:lvl9pPr marL="4533175" indent="-266657" algn="l" rtl="0" fontAlgn="base">
        <a:spcBef>
          <a:spcPct val="20000"/>
        </a:spcBef>
        <a:spcAft>
          <a:spcPct val="0"/>
        </a:spcAft>
        <a:buChar char="»"/>
        <a:defRPr sz="2300">
          <a:solidFill>
            <a:schemeClr val="tx1"/>
          </a:solidFill>
          <a:latin typeface="+mn-lt"/>
          <a:ea typeface="+mn-ea"/>
        </a:defRPr>
      </a:lvl9pPr>
    </p:bodyStyle>
    <p:otherStyle>
      <a:defPPr>
        <a:defRPr lang="en-US"/>
      </a:defPPr>
      <a:lvl1pPr marL="0" algn="l" defTabSz="533315" rtl="0" eaLnBrk="1" latinLnBrk="0" hangingPunct="1">
        <a:defRPr sz="2100" kern="1200">
          <a:solidFill>
            <a:schemeClr val="tx1"/>
          </a:solidFill>
          <a:latin typeface="+mn-lt"/>
          <a:ea typeface="+mn-ea"/>
          <a:cs typeface="+mn-cs"/>
        </a:defRPr>
      </a:lvl1pPr>
      <a:lvl2pPr marL="533315" algn="l" defTabSz="533315" rtl="0" eaLnBrk="1" latinLnBrk="0" hangingPunct="1">
        <a:defRPr sz="2100" kern="1200">
          <a:solidFill>
            <a:schemeClr val="tx1"/>
          </a:solidFill>
          <a:latin typeface="+mn-lt"/>
          <a:ea typeface="+mn-ea"/>
          <a:cs typeface="+mn-cs"/>
        </a:defRPr>
      </a:lvl2pPr>
      <a:lvl3pPr marL="1066629" algn="l" defTabSz="533315" rtl="0" eaLnBrk="1" latinLnBrk="0" hangingPunct="1">
        <a:defRPr sz="2100" kern="1200">
          <a:solidFill>
            <a:schemeClr val="tx1"/>
          </a:solidFill>
          <a:latin typeface="+mn-lt"/>
          <a:ea typeface="+mn-ea"/>
          <a:cs typeface="+mn-cs"/>
        </a:defRPr>
      </a:lvl3pPr>
      <a:lvl4pPr marL="1599944" algn="l" defTabSz="533315" rtl="0" eaLnBrk="1" latinLnBrk="0" hangingPunct="1">
        <a:defRPr sz="2100" kern="1200">
          <a:solidFill>
            <a:schemeClr val="tx1"/>
          </a:solidFill>
          <a:latin typeface="+mn-lt"/>
          <a:ea typeface="+mn-ea"/>
          <a:cs typeface="+mn-cs"/>
        </a:defRPr>
      </a:lvl4pPr>
      <a:lvl5pPr marL="2133259" algn="l" defTabSz="533315" rtl="0" eaLnBrk="1" latinLnBrk="0" hangingPunct="1">
        <a:defRPr sz="2100" kern="1200">
          <a:solidFill>
            <a:schemeClr val="tx1"/>
          </a:solidFill>
          <a:latin typeface="+mn-lt"/>
          <a:ea typeface="+mn-ea"/>
          <a:cs typeface="+mn-cs"/>
        </a:defRPr>
      </a:lvl5pPr>
      <a:lvl6pPr marL="2666573" algn="l" defTabSz="533315" rtl="0" eaLnBrk="1" latinLnBrk="0" hangingPunct="1">
        <a:defRPr sz="2100" kern="1200">
          <a:solidFill>
            <a:schemeClr val="tx1"/>
          </a:solidFill>
          <a:latin typeface="+mn-lt"/>
          <a:ea typeface="+mn-ea"/>
          <a:cs typeface="+mn-cs"/>
        </a:defRPr>
      </a:lvl6pPr>
      <a:lvl7pPr marL="3199888" algn="l" defTabSz="533315" rtl="0" eaLnBrk="1" latinLnBrk="0" hangingPunct="1">
        <a:defRPr sz="2100" kern="1200">
          <a:solidFill>
            <a:schemeClr val="tx1"/>
          </a:solidFill>
          <a:latin typeface="+mn-lt"/>
          <a:ea typeface="+mn-ea"/>
          <a:cs typeface="+mn-cs"/>
        </a:defRPr>
      </a:lvl7pPr>
      <a:lvl8pPr marL="3733203" algn="l" defTabSz="533315" rtl="0" eaLnBrk="1" latinLnBrk="0" hangingPunct="1">
        <a:defRPr sz="2100" kern="1200">
          <a:solidFill>
            <a:schemeClr val="tx1"/>
          </a:solidFill>
          <a:latin typeface="+mn-lt"/>
          <a:ea typeface="+mn-ea"/>
          <a:cs typeface="+mn-cs"/>
        </a:defRPr>
      </a:lvl8pPr>
      <a:lvl9pPr marL="4266517" algn="l" defTabSz="53331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3" name="TextBox 2"/>
          <p:cNvSpPr txBox="1"/>
          <p:nvPr/>
        </p:nvSpPr>
        <p:spPr>
          <a:xfrm>
            <a:off x="1746250" y="1666876"/>
            <a:ext cx="5969000" cy="1558119"/>
          </a:xfrm>
          <a:prstGeom prst="rect">
            <a:avLst/>
          </a:prstGeom>
          <a:noFill/>
        </p:spPr>
        <p:txBody>
          <a:bodyPr wrap="square" lIns="19044" tIns="9521" rIns="19044" bIns="9521" rtlCol="0">
            <a:spAutoFit/>
          </a:bodyPr>
          <a:lstStyle/>
          <a:p>
            <a:pPr algn="ctr" eaLnBrk="0" fontAlgn="base" hangingPunct="0">
              <a:spcBef>
                <a:spcPct val="0"/>
              </a:spcBef>
              <a:spcAft>
                <a:spcPct val="0"/>
              </a:spcAft>
            </a:pPr>
            <a:r>
              <a:rPr lang="en-US" sz="5000" dirty="0">
                <a:solidFill>
                  <a:srgbClr val="000000"/>
                </a:solidFill>
                <a:latin typeface="Times New Roman" panose="02020603050405020304" pitchFamily="18" charset="0"/>
                <a:cs typeface="Times New Roman" panose="02020603050405020304" pitchFamily="18" charset="0"/>
              </a:rPr>
              <a:t>Performance Management</a:t>
            </a:r>
          </a:p>
        </p:txBody>
      </p:sp>
    </p:spTree>
    <p:extLst>
      <p:ext uri="{BB962C8B-B14F-4D97-AF65-F5344CB8AC3E}">
        <p14:creationId xmlns:p14="http://schemas.microsoft.com/office/powerpoint/2010/main" val="4100214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Feedback Examples</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r>
              <a:rPr lang="en-US" sz="2500" dirty="0">
                <a:latin typeface="Times New Roman" panose="02020603050405020304" pitchFamily="18" charset="0"/>
                <a:cs typeface="Times New Roman" panose="02020603050405020304" pitchFamily="18" charset="0"/>
              </a:rPr>
              <a:t>Example 1: </a:t>
            </a:r>
          </a:p>
          <a:p>
            <a:pPr lvl="1"/>
            <a:r>
              <a:rPr lang="en-US" sz="2100" dirty="0">
                <a:latin typeface="Times New Roman" panose="02020603050405020304" pitchFamily="18" charset="0"/>
                <a:cs typeface="Times New Roman" panose="02020603050405020304" pitchFamily="18" charset="0"/>
              </a:rPr>
              <a:t>You overhear a staff member helping a student who came in crying, your staff member did an excellent job listening to the student and giving the student next steps to resolve their issue.</a:t>
            </a:r>
          </a:p>
          <a:p>
            <a:endParaRPr lang="en-US" sz="2500" dirty="0">
              <a:latin typeface="Times New Roman" panose="02020603050405020304" pitchFamily="18" charset="0"/>
              <a:cs typeface="Times New Roman" panose="02020603050405020304" pitchFamily="18" charset="0"/>
            </a:endParaRPr>
          </a:p>
          <a:p>
            <a:r>
              <a:rPr lang="en-US" sz="2500" dirty="0">
                <a:latin typeface="Times New Roman" panose="02020603050405020304" pitchFamily="18" charset="0"/>
                <a:cs typeface="Times New Roman" panose="02020603050405020304" pitchFamily="18" charset="0"/>
              </a:rPr>
              <a:t>Example 2:</a:t>
            </a:r>
          </a:p>
          <a:p>
            <a:pPr lvl="1"/>
            <a:r>
              <a:rPr lang="en-US" sz="2100" dirty="0">
                <a:latin typeface="Times New Roman" panose="02020603050405020304" pitchFamily="18" charset="0"/>
                <a:cs typeface="Times New Roman" panose="02020603050405020304" pitchFamily="18" charset="0"/>
              </a:rPr>
              <a:t> A staff member is helping a student and you hear the staff member being gruff, interrupting, and telling the student that the staff member cannot assist them.</a:t>
            </a:r>
          </a:p>
          <a:p>
            <a:pPr marL="0" indent="0">
              <a:buNone/>
            </a:pPr>
            <a:endParaRPr lang="en-US" sz="2500" dirty="0">
              <a:latin typeface="Times New Roman" panose="02020603050405020304" pitchFamily="18" charset="0"/>
              <a:cs typeface="Times New Roman" panose="02020603050405020304" pitchFamily="18" charset="0"/>
            </a:endParaRPr>
          </a:p>
          <a:p>
            <a:pPr marL="0" indent="0">
              <a:buNone/>
            </a:pPr>
            <a:endParaRPr lang="en-US" sz="25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07317FAF-71D9-4035-B63D-D19C9418422E}" type="slidenum">
              <a:rPr lang="en-US" smtClean="0">
                <a:solidFill>
                  <a:srgbClr val="000000"/>
                </a:solidFill>
              </a:rPr>
              <a:pPr/>
              <a:t>10</a:t>
            </a:fld>
            <a:endParaRPr lang="en-US">
              <a:solidFill>
                <a:srgbClr val="000000"/>
              </a:solidFill>
            </a:endParaRPr>
          </a:p>
        </p:txBody>
      </p:sp>
    </p:spTree>
    <p:extLst>
      <p:ext uri="{BB962C8B-B14F-4D97-AF65-F5344CB8AC3E}">
        <p14:creationId xmlns:p14="http://schemas.microsoft.com/office/powerpoint/2010/main" val="28547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Developing and Acting on a Plan (Part of Feedback/Review)</a:t>
            </a:r>
            <a:br>
              <a:rPr lang="en-US" dirty="0">
                <a:latin typeface="Times New Roman" panose="02020603050405020304" pitchFamily="18" charset="0"/>
                <a:cs typeface="Times New Roman" panose="02020603050405020304" pitchFamily="18" charset="0"/>
              </a:rPr>
            </a:br>
            <a:endParaRPr lang="en-US" dirty="0"/>
          </a:p>
        </p:txBody>
      </p:sp>
      <p:sp>
        <p:nvSpPr>
          <p:cNvPr id="10" name="Oval 9"/>
          <p:cNvSpPr/>
          <p:nvPr/>
        </p:nvSpPr>
        <p:spPr bwMode="auto">
          <a:xfrm>
            <a:off x="4746625" y="1905000"/>
            <a:ext cx="1952625" cy="1793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Act</a:t>
            </a:r>
          </a:p>
        </p:txBody>
      </p:sp>
      <p:sp>
        <p:nvSpPr>
          <p:cNvPr id="7" name="Oval 6"/>
          <p:cNvSpPr/>
          <p:nvPr/>
        </p:nvSpPr>
        <p:spPr bwMode="auto">
          <a:xfrm>
            <a:off x="762000" y="1905000"/>
            <a:ext cx="1952625" cy="1793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Develop a Plan</a:t>
            </a:r>
          </a:p>
        </p:txBody>
      </p:sp>
      <p:sp>
        <p:nvSpPr>
          <p:cNvPr id="11" name="Rectangle 10"/>
          <p:cNvSpPr/>
          <p:nvPr/>
        </p:nvSpPr>
        <p:spPr bwMode="auto">
          <a:xfrm>
            <a:off x="1000124" y="3111500"/>
            <a:ext cx="3648075" cy="3238500"/>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238049" indent="-238049" defTabSz="190440"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Identify if barriers to performance exist</a:t>
            </a:r>
          </a:p>
          <a:p>
            <a:pPr marL="238049" indent="-238049" defTabSz="190440"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Discuss how to remove barriers</a:t>
            </a:r>
          </a:p>
          <a:p>
            <a:pPr marL="238049" indent="-238049" defTabSz="190440"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Determine when the next check-in/feedback discussion will be</a:t>
            </a:r>
          </a:p>
          <a:p>
            <a:pPr marL="238049" indent="-238049" defTabSz="190440"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Discuss a timeline for improvement (if applicable)</a:t>
            </a:r>
          </a:p>
          <a:p>
            <a:pPr marL="238049" indent="-238049" defTabSz="190440"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Agree</a:t>
            </a:r>
          </a:p>
        </p:txBody>
      </p:sp>
      <p:sp>
        <p:nvSpPr>
          <p:cNvPr id="12" name="Rectangle 11"/>
          <p:cNvSpPr/>
          <p:nvPr/>
        </p:nvSpPr>
        <p:spPr bwMode="auto">
          <a:xfrm>
            <a:off x="5000624" y="3111500"/>
            <a:ext cx="3686175" cy="3238500"/>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238049" indent="-238049" defTabSz="190440"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Staff member: </a:t>
            </a:r>
          </a:p>
          <a:p>
            <a:pPr marL="771279" lvl="1" indent="-238049"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Act on what was agreed upon</a:t>
            </a:r>
          </a:p>
          <a:p>
            <a:pPr marL="771279" lvl="1" indent="-238049"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Ask questions anytime for clarification</a:t>
            </a:r>
          </a:p>
          <a:p>
            <a:pPr marL="238049" indent="-238049"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Leader:</a:t>
            </a:r>
          </a:p>
          <a:p>
            <a:pPr marL="771279" lvl="1" indent="-238049"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Remove barriers agreed upon</a:t>
            </a:r>
          </a:p>
          <a:p>
            <a:pPr marL="771279" lvl="1" indent="-238049"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Check-in with the staff member</a:t>
            </a:r>
          </a:p>
          <a:p>
            <a:pPr marL="771279" lvl="1" indent="-238049" eaLnBrk="0" fontAlgn="base" hangingPunct="0">
              <a:spcBef>
                <a:spcPct val="0"/>
              </a:spcBef>
              <a:spcAft>
                <a:spcPct val="0"/>
              </a:spcAft>
              <a:buFont typeface="Arial" panose="020B0604020202020204" pitchFamily="34" charset="0"/>
              <a:buChar char="•"/>
            </a:pPr>
            <a:r>
              <a:rPr lang="en-US" sz="1900" dirty="0">
                <a:solidFill>
                  <a:srgbClr val="000000"/>
                </a:solidFill>
                <a:latin typeface="Times New Roman" panose="02020603050405020304" pitchFamily="18" charset="0"/>
                <a:cs typeface="Times New Roman" panose="02020603050405020304" pitchFamily="18" charset="0"/>
              </a:rPr>
              <a:t>Clarify expectations and solicit questions</a:t>
            </a:r>
          </a:p>
          <a:p>
            <a:pPr marL="238049" indent="-238049" eaLnBrk="0" fontAlgn="base" hangingPunct="0">
              <a:spcBef>
                <a:spcPct val="0"/>
              </a:spcBef>
              <a:spcAft>
                <a:spcPct val="0"/>
              </a:spcAft>
              <a:buFont typeface="Arial" panose="020B0604020202020204" pitchFamily="34" charset="0"/>
              <a:buChar char="•"/>
            </a:pPr>
            <a:endParaRPr lang="en-US" sz="2500" dirty="0">
              <a:solidFill>
                <a:srgbClr val="000000"/>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07317FAF-71D9-4035-B63D-D19C9418422E}" type="slidenum">
              <a:rPr lang="en-US" smtClean="0">
                <a:solidFill>
                  <a:srgbClr val="000000"/>
                </a:solidFill>
              </a:rPr>
              <a:pPr/>
              <a:t>11</a:t>
            </a:fld>
            <a:endParaRPr lang="en-US">
              <a:solidFill>
                <a:srgbClr val="000000"/>
              </a:solidFill>
            </a:endParaRPr>
          </a:p>
        </p:txBody>
      </p:sp>
    </p:spTree>
    <p:extLst>
      <p:ext uri="{BB962C8B-B14F-4D97-AF65-F5344CB8AC3E}">
        <p14:creationId xmlns:p14="http://schemas.microsoft.com/office/powerpoint/2010/main" val="322049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Performance Management Cycle</a:t>
            </a:r>
            <a:br>
              <a:rPr lang="en-US" dirty="0">
                <a:latin typeface="Times New Roman" panose="02020603050405020304" pitchFamily="18" charset="0"/>
                <a:cs typeface="Times New Roman" panose="02020603050405020304" pitchFamily="18" charset="0"/>
              </a:rPr>
            </a:br>
            <a:endParaRPr lang="en-US" dirty="0"/>
          </a:p>
        </p:txBody>
      </p:sp>
      <p:sp>
        <p:nvSpPr>
          <p:cNvPr id="5" name="Content Placeholder 4"/>
          <p:cNvSpPr>
            <a:spLocks noGrp="1"/>
          </p:cNvSpPr>
          <p:nvPr>
            <p:ph idx="1"/>
          </p:nvPr>
        </p:nvSpPr>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graphicFrame>
        <p:nvGraphicFramePr>
          <p:cNvPr id="6" name="Diagram 5"/>
          <p:cNvGraphicFramePr/>
          <p:nvPr>
            <p:extLst>
              <p:ext uri="{D42A27DB-BD31-4B8C-83A1-F6EECF244321}">
                <p14:modId xmlns:p14="http://schemas.microsoft.com/office/powerpoint/2010/main" val="313754012"/>
              </p:ext>
            </p:extLst>
          </p:nvPr>
        </p:nvGraphicFramePr>
        <p:xfrm>
          <a:off x="1524000" y="1762125"/>
          <a:ext cx="6778625" cy="431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Slide Number Placeholder 6"/>
          <p:cNvSpPr>
            <a:spLocks noGrp="1"/>
          </p:cNvSpPr>
          <p:nvPr>
            <p:ph type="sldNum" sz="quarter" idx="12"/>
          </p:nvPr>
        </p:nvSpPr>
        <p:spPr/>
        <p:txBody>
          <a:bodyPr/>
          <a:lstStyle/>
          <a:p>
            <a:fld id="{07317FAF-71D9-4035-B63D-D19C9418422E}" type="slidenum">
              <a:rPr lang="en-US" smtClean="0">
                <a:solidFill>
                  <a:srgbClr val="000000"/>
                </a:solidFill>
              </a:rPr>
              <a:pPr/>
              <a:t>12</a:t>
            </a:fld>
            <a:endParaRPr lang="en-US">
              <a:solidFill>
                <a:srgbClr val="000000"/>
              </a:solidFill>
            </a:endParaRPr>
          </a:p>
        </p:txBody>
      </p:sp>
    </p:spTree>
    <p:extLst>
      <p:ext uri="{BB962C8B-B14F-4D97-AF65-F5344CB8AC3E}">
        <p14:creationId xmlns:p14="http://schemas.microsoft.com/office/powerpoint/2010/main" val="2139198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5000" dirty="0">
                <a:latin typeface="Times New Roman" panose="02020603050405020304" pitchFamily="18" charset="0"/>
                <a:cs typeface="Times New Roman" panose="02020603050405020304" pitchFamily="18" charset="0"/>
              </a:rPr>
              <a:t>Additional Questions</a:t>
            </a:r>
            <a:br>
              <a:rPr lang="en-US" dirty="0">
                <a:latin typeface="Times New Roman" panose="02020603050405020304" pitchFamily="18" charset="0"/>
                <a:cs typeface="Times New Roman" panose="02020603050405020304" pitchFamily="18" charset="0"/>
              </a:rPr>
            </a:br>
            <a:endParaRPr lang="en-US" dirty="0"/>
          </a:p>
        </p:txBody>
      </p:sp>
      <p:sp>
        <p:nvSpPr>
          <p:cNvPr id="5" name="Content Placeholder 4"/>
          <p:cNvSpPr>
            <a:spLocks noGrp="1"/>
          </p:cNvSpPr>
          <p:nvPr>
            <p:ph idx="1"/>
          </p:nvPr>
        </p:nvSpPr>
        <p:spPr/>
        <p:txBody>
          <a:bodyPr/>
          <a:lstStyle/>
          <a:p>
            <a:endParaRPr lang="en-US" sz="3100" dirty="0">
              <a:latin typeface="Times New Roman" panose="02020603050405020304" pitchFamily="18" charset="0"/>
              <a:cs typeface="Times New Roman" panose="02020603050405020304" pitchFamily="18" charset="0"/>
            </a:endParaRPr>
          </a:p>
          <a:p>
            <a:endParaRPr lang="en-US" sz="3100" dirty="0">
              <a:latin typeface="Times New Roman" panose="02020603050405020304" pitchFamily="18" charset="0"/>
              <a:cs typeface="Times New Roman" panose="02020603050405020304" pitchFamily="18" charset="0"/>
            </a:endParaRPr>
          </a:p>
        </p:txBody>
      </p:sp>
      <p:pic>
        <p:nvPicPr>
          <p:cNvPr id="3080" name="Picture 8" descr="http://www.people-results.com/wp-content/uploads/questions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06750" y="1524000"/>
            <a:ext cx="3143250" cy="4572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029201" y="6053942"/>
            <a:ext cx="4114800" cy="804058"/>
          </a:xfrm>
          <a:prstGeom prst="rect">
            <a:avLst/>
          </a:prstGeom>
          <a:noFill/>
        </p:spPr>
        <p:txBody>
          <a:bodyPr wrap="square" lIns="19044" tIns="9521" rIns="19044" bIns="9521" rtlCol="0">
            <a:spAutoFit/>
          </a:bodyPr>
          <a:lstStyle/>
          <a:p>
            <a:pPr eaLnBrk="0" fontAlgn="base" hangingPunct="0">
              <a:spcBef>
                <a:spcPct val="0"/>
              </a:spcBef>
              <a:spcAft>
                <a:spcPct val="0"/>
              </a:spcAft>
            </a:pPr>
            <a:r>
              <a:rPr lang="en-US" sz="1700" b="1" dirty="0">
                <a:solidFill>
                  <a:srgbClr val="7030A0"/>
                </a:solidFill>
                <a:latin typeface="Times New Roman" panose="02020603050405020304" pitchFamily="18" charset="0"/>
                <a:cs typeface="Times New Roman" panose="02020603050405020304" pitchFamily="18" charset="0"/>
              </a:rPr>
              <a:t>References:</a:t>
            </a:r>
          </a:p>
          <a:p>
            <a:pPr eaLnBrk="0" fontAlgn="base" hangingPunct="0">
              <a:spcBef>
                <a:spcPct val="0"/>
              </a:spcBef>
              <a:spcAft>
                <a:spcPct val="0"/>
              </a:spcAft>
            </a:pPr>
            <a:r>
              <a:rPr lang="en-US" sz="1700" dirty="0">
                <a:solidFill>
                  <a:srgbClr val="000000"/>
                </a:solidFill>
                <a:latin typeface="Times New Roman" panose="02020603050405020304" pitchFamily="18" charset="0"/>
                <a:cs typeface="Times New Roman" panose="02020603050405020304" pitchFamily="18" charset="0"/>
              </a:rPr>
              <a:t>Society of Human Resource Management</a:t>
            </a:r>
          </a:p>
          <a:p>
            <a:pPr eaLnBrk="0" fontAlgn="base" hangingPunct="0">
              <a:spcBef>
                <a:spcPct val="0"/>
              </a:spcBef>
              <a:spcAft>
                <a:spcPct val="0"/>
              </a:spcAft>
            </a:pPr>
            <a:r>
              <a:rPr lang="en-US" sz="1700" dirty="0">
                <a:solidFill>
                  <a:srgbClr val="000000"/>
                </a:solidFill>
                <a:latin typeface="Times New Roman" panose="02020603050405020304" pitchFamily="18" charset="0"/>
                <a:cs typeface="Times New Roman" panose="02020603050405020304" pitchFamily="18" charset="0"/>
              </a:rPr>
              <a:t>Development Dimensions International</a:t>
            </a:r>
          </a:p>
        </p:txBody>
      </p:sp>
    </p:spTree>
    <p:extLst>
      <p:ext uri="{BB962C8B-B14F-4D97-AF65-F5344CB8AC3E}">
        <p14:creationId xmlns:p14="http://schemas.microsoft.com/office/powerpoint/2010/main" val="369176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lstStyle/>
          <a:p>
            <a:r>
              <a:rPr lang="en-US" sz="4200" dirty="0">
                <a:latin typeface="Times New Roman" panose="02020603050405020304" pitchFamily="18" charset="0"/>
                <a:cs typeface="Times New Roman" panose="02020603050405020304" pitchFamily="18" charset="0"/>
              </a:rPr>
              <a:t>Agenda</a:t>
            </a:r>
          </a:p>
        </p:txBody>
      </p:sp>
      <p:sp>
        <p:nvSpPr>
          <p:cNvPr id="5" name="Content Placeholder 4"/>
          <p:cNvSpPr>
            <a:spLocks noGrp="1"/>
          </p:cNvSpPr>
          <p:nvPr>
            <p:ph idx="1"/>
          </p:nvPr>
        </p:nvSpPr>
        <p:spPr>
          <a:xfrm>
            <a:off x="685800" y="1905000"/>
            <a:ext cx="7934325" cy="4302125"/>
          </a:xfrm>
        </p:spPr>
        <p:txBody>
          <a:bodyPr/>
          <a:lstStyle/>
          <a:p>
            <a:pPr marL="238049" indent="-238049">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Performance Management </a:t>
            </a:r>
          </a:p>
          <a:p>
            <a:pPr marL="238049" indent="-238049">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Benefits of Effective Performance Management</a:t>
            </a:r>
          </a:p>
          <a:p>
            <a:pPr marL="238049" indent="-238049">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Expectations &amp; Goals</a:t>
            </a:r>
          </a:p>
          <a:p>
            <a:pPr marL="238049" indent="-238049">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Assessing Performance</a:t>
            </a:r>
          </a:p>
          <a:p>
            <a:pPr marL="238049" indent="-238049">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Provide and Receive Feedback</a:t>
            </a:r>
          </a:p>
          <a:p>
            <a:pPr marL="238049" indent="-238049">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Develop and Act on a Plan</a:t>
            </a:r>
          </a:p>
          <a:p>
            <a:pPr marL="0" indent="0">
              <a:buNone/>
            </a:pPr>
            <a:endParaRPr lang="en-US" dirty="0"/>
          </a:p>
        </p:txBody>
      </p:sp>
      <p:sp>
        <p:nvSpPr>
          <p:cNvPr id="6" name="Slide Number Placeholder 5"/>
          <p:cNvSpPr>
            <a:spLocks noGrp="1"/>
          </p:cNvSpPr>
          <p:nvPr>
            <p:ph type="sldNum" sz="quarter" idx="12"/>
          </p:nvPr>
        </p:nvSpPr>
        <p:spPr/>
        <p:txBody>
          <a:bodyPr/>
          <a:lstStyle/>
          <a:p>
            <a:fld id="{07317FAF-71D9-4035-B63D-D19C9418422E}" type="slidenum">
              <a:rPr lang="en-US" smtClean="0">
                <a:solidFill>
                  <a:srgbClr val="000000"/>
                </a:solidFill>
              </a:rPr>
              <a:pPr/>
              <a:t>2</a:t>
            </a:fld>
            <a:endParaRPr lang="en-US">
              <a:solidFill>
                <a:srgbClr val="000000"/>
              </a:solidFill>
            </a:endParaRPr>
          </a:p>
        </p:txBody>
      </p:sp>
    </p:spTree>
    <p:extLst>
      <p:ext uri="{BB962C8B-B14F-4D97-AF65-F5344CB8AC3E}">
        <p14:creationId xmlns:p14="http://schemas.microsoft.com/office/powerpoint/2010/main" val="2740109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Performance Management Cycle </a:t>
            </a:r>
            <a:br>
              <a:rPr lang="en-US" dirty="0">
                <a:latin typeface="Times New Roman" panose="02020603050405020304" pitchFamily="18" charset="0"/>
                <a:cs typeface="Times New Roman" panose="02020603050405020304" pitchFamily="18" charset="0"/>
              </a:rPr>
            </a:br>
            <a:endParaRPr lang="en-US" dirty="0"/>
          </a:p>
        </p:txBody>
      </p:sp>
      <p:sp>
        <p:nvSpPr>
          <p:cNvPr id="5" name="Content Placeholder 4"/>
          <p:cNvSpPr>
            <a:spLocks noGrp="1"/>
          </p:cNvSpPr>
          <p:nvPr>
            <p:ph idx="1"/>
          </p:nvPr>
        </p:nvSpPr>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graphicFrame>
        <p:nvGraphicFramePr>
          <p:cNvPr id="8" name="Diagram 7"/>
          <p:cNvGraphicFramePr/>
          <p:nvPr>
            <p:extLst>
              <p:ext uri="{D42A27DB-BD31-4B8C-83A1-F6EECF244321}">
                <p14:modId xmlns:p14="http://schemas.microsoft.com/office/powerpoint/2010/main" val="1103169121"/>
              </p:ext>
            </p:extLst>
          </p:nvPr>
        </p:nvGraphicFramePr>
        <p:xfrm>
          <a:off x="1524000" y="1762125"/>
          <a:ext cx="6778625" cy="431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Slide Number Placeholder 5"/>
          <p:cNvSpPr>
            <a:spLocks noGrp="1"/>
          </p:cNvSpPr>
          <p:nvPr>
            <p:ph type="sldNum" sz="quarter" idx="12"/>
          </p:nvPr>
        </p:nvSpPr>
        <p:spPr/>
        <p:txBody>
          <a:bodyPr/>
          <a:lstStyle/>
          <a:p>
            <a:fld id="{07317FAF-71D9-4035-B63D-D19C9418422E}" type="slidenum">
              <a:rPr lang="en-US" smtClean="0">
                <a:solidFill>
                  <a:srgbClr val="000000"/>
                </a:solidFill>
              </a:rPr>
              <a:pPr/>
              <a:t>3</a:t>
            </a:fld>
            <a:endParaRPr lang="en-US">
              <a:solidFill>
                <a:srgbClr val="000000"/>
              </a:solidFill>
            </a:endParaRPr>
          </a:p>
        </p:txBody>
      </p:sp>
    </p:spTree>
    <p:extLst>
      <p:ext uri="{BB962C8B-B14F-4D97-AF65-F5344CB8AC3E}">
        <p14:creationId xmlns:p14="http://schemas.microsoft.com/office/powerpoint/2010/main" val="67601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Benefits of Effective Performance Management</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1143000" y="2047875"/>
            <a:ext cx="2971800" cy="479425"/>
          </a:xfrm>
          <a:prstGeom prst="rect">
            <a:avLst/>
          </a:prstGeom>
          <a:solidFill>
            <a:srgbClr val="82B5BE"/>
          </a:solidFill>
          <a:ln>
            <a:noFill/>
          </a:ln>
          <a:scene3d>
            <a:camera prst="orthographicFront"/>
            <a:lightRig rig="threePt" dir="t"/>
          </a:scene3d>
          <a:sp3d>
            <a:bevelT/>
          </a:sp3d>
        </p:spPr>
        <p:txBody>
          <a:bodyPr/>
          <a:lstStyle/>
          <a:p>
            <a:pPr marL="0" indent="0" algn="ctr">
              <a:buNone/>
            </a:pPr>
            <a:r>
              <a:rPr lang="en-US" sz="2500" b="1" dirty="0">
                <a:latin typeface="Times New Roman" panose="02020603050405020304" pitchFamily="18" charset="0"/>
                <a:cs typeface="Times New Roman" panose="02020603050405020304" pitchFamily="18" charset="0"/>
              </a:rPr>
              <a:t>Leadership Benefits</a:t>
            </a:r>
          </a:p>
        </p:txBody>
      </p:sp>
      <p:sp>
        <p:nvSpPr>
          <p:cNvPr id="6" name="Content Placeholder 2"/>
          <p:cNvSpPr txBox="1">
            <a:spLocks/>
          </p:cNvSpPr>
          <p:nvPr/>
        </p:nvSpPr>
        <p:spPr bwMode="auto">
          <a:xfrm>
            <a:off x="5246688" y="2047875"/>
            <a:ext cx="2762250" cy="479425"/>
          </a:xfrm>
          <a:prstGeom prst="rect">
            <a:avLst/>
          </a:prstGeom>
          <a:solidFill>
            <a:srgbClr val="82B5BE"/>
          </a:solidFill>
          <a:ln w="9525">
            <a:noFill/>
            <a:miter lim="800000"/>
            <a:headEnd/>
            <a:tailEnd/>
          </a:ln>
          <a:scene3d>
            <a:camera prst="orthographicFront"/>
            <a:lightRig rig="threePt" dir="t"/>
          </a:scene3d>
          <a:sp3d>
            <a:bevelT/>
          </a:sp3d>
        </p:spPr>
        <p:txBody>
          <a:bodyPr vert="horz" wrap="square" lIns="106646" tIns="53323" rIns="106646" bIns="53323" numCol="1" anchor="t" anchorCtr="0" compatLnSpc="1">
            <a:prstTxWarp prst="textNoShape">
              <a:avLst/>
            </a:prstTxWarp>
          </a:bodyPr>
          <a:lstStyle>
            <a:lvl1pPr marL="1920240" indent="-1920240" algn="l" rtl="0" eaLnBrk="0" fontAlgn="base" hangingPunct="0">
              <a:spcBef>
                <a:spcPct val="20000"/>
              </a:spcBef>
              <a:spcAft>
                <a:spcPct val="0"/>
              </a:spcAft>
              <a:buChar char="•"/>
              <a:defRPr sz="17900">
                <a:solidFill>
                  <a:schemeClr val="tx1"/>
                </a:solidFill>
                <a:latin typeface="+mn-lt"/>
                <a:ea typeface="+mn-ea"/>
                <a:cs typeface="+mn-cs"/>
              </a:defRPr>
            </a:lvl1pPr>
            <a:lvl2pPr marL="4160520" indent="-1600200" algn="l" rtl="0" eaLnBrk="0" fontAlgn="base" hangingPunct="0">
              <a:spcBef>
                <a:spcPct val="20000"/>
              </a:spcBef>
              <a:spcAft>
                <a:spcPct val="0"/>
              </a:spcAft>
              <a:buChar char="–"/>
              <a:defRPr sz="15700">
                <a:solidFill>
                  <a:schemeClr val="tx1"/>
                </a:solidFill>
                <a:latin typeface="+mn-lt"/>
                <a:ea typeface="+mn-ea"/>
              </a:defRPr>
            </a:lvl2pPr>
            <a:lvl3pPr marL="6400800" indent="-1280160" algn="l" rtl="0" eaLnBrk="0" fontAlgn="base" hangingPunct="0">
              <a:spcBef>
                <a:spcPct val="20000"/>
              </a:spcBef>
              <a:spcAft>
                <a:spcPct val="0"/>
              </a:spcAft>
              <a:buChar char="•"/>
              <a:defRPr sz="13400">
                <a:solidFill>
                  <a:schemeClr val="tx1"/>
                </a:solidFill>
                <a:latin typeface="+mn-lt"/>
                <a:ea typeface="+mn-ea"/>
              </a:defRPr>
            </a:lvl3pPr>
            <a:lvl4pPr marL="8961120" indent="-1280160" algn="l" rtl="0" eaLnBrk="0" fontAlgn="base" hangingPunct="0">
              <a:spcBef>
                <a:spcPct val="20000"/>
              </a:spcBef>
              <a:spcAft>
                <a:spcPct val="0"/>
              </a:spcAft>
              <a:buChar char="–"/>
              <a:defRPr sz="11200">
                <a:solidFill>
                  <a:schemeClr val="tx1"/>
                </a:solidFill>
                <a:latin typeface="+mn-lt"/>
                <a:ea typeface="+mn-ea"/>
              </a:defRPr>
            </a:lvl4pPr>
            <a:lvl5pPr marL="11521440" indent="-1280160" algn="l" rtl="0" eaLnBrk="0" fontAlgn="base" hangingPunct="0">
              <a:spcBef>
                <a:spcPct val="20000"/>
              </a:spcBef>
              <a:spcAft>
                <a:spcPct val="0"/>
              </a:spcAft>
              <a:buChar char="»"/>
              <a:defRPr sz="11200">
                <a:solidFill>
                  <a:schemeClr val="tx1"/>
                </a:solidFill>
                <a:latin typeface="+mn-lt"/>
                <a:ea typeface="+mn-ea"/>
              </a:defRPr>
            </a:lvl5pPr>
            <a:lvl6pPr marL="14081760" indent="-1280160" algn="l" rtl="0" fontAlgn="base">
              <a:spcBef>
                <a:spcPct val="20000"/>
              </a:spcBef>
              <a:spcAft>
                <a:spcPct val="0"/>
              </a:spcAft>
              <a:buChar char="»"/>
              <a:defRPr sz="11200">
                <a:solidFill>
                  <a:schemeClr val="tx1"/>
                </a:solidFill>
                <a:latin typeface="+mn-lt"/>
                <a:ea typeface="+mn-ea"/>
              </a:defRPr>
            </a:lvl6pPr>
            <a:lvl7pPr marL="16642080" indent="-1280160" algn="l" rtl="0" fontAlgn="base">
              <a:spcBef>
                <a:spcPct val="20000"/>
              </a:spcBef>
              <a:spcAft>
                <a:spcPct val="0"/>
              </a:spcAft>
              <a:buChar char="»"/>
              <a:defRPr sz="11200">
                <a:solidFill>
                  <a:schemeClr val="tx1"/>
                </a:solidFill>
                <a:latin typeface="+mn-lt"/>
                <a:ea typeface="+mn-ea"/>
              </a:defRPr>
            </a:lvl7pPr>
            <a:lvl8pPr marL="19202400" indent="-1280160" algn="l" rtl="0" fontAlgn="base">
              <a:spcBef>
                <a:spcPct val="20000"/>
              </a:spcBef>
              <a:spcAft>
                <a:spcPct val="0"/>
              </a:spcAft>
              <a:buChar char="»"/>
              <a:defRPr sz="11200">
                <a:solidFill>
                  <a:schemeClr val="tx1"/>
                </a:solidFill>
                <a:latin typeface="+mn-lt"/>
                <a:ea typeface="+mn-ea"/>
              </a:defRPr>
            </a:lvl8pPr>
            <a:lvl9pPr marL="21762720" indent="-1280160" algn="l" rtl="0" fontAlgn="base">
              <a:spcBef>
                <a:spcPct val="20000"/>
              </a:spcBef>
              <a:spcAft>
                <a:spcPct val="0"/>
              </a:spcAft>
              <a:buChar char="»"/>
              <a:defRPr sz="11200">
                <a:solidFill>
                  <a:schemeClr val="tx1"/>
                </a:solidFill>
                <a:latin typeface="+mn-lt"/>
                <a:ea typeface="+mn-ea"/>
              </a:defRPr>
            </a:lvl9pPr>
          </a:lstStyle>
          <a:p>
            <a:pPr marL="0" indent="0" algn="ctr">
              <a:buNone/>
            </a:pPr>
            <a:r>
              <a:rPr lang="en-US" sz="2500" b="1" kern="0" dirty="0">
                <a:solidFill>
                  <a:srgbClr val="000000"/>
                </a:solidFill>
                <a:latin typeface="Times New Roman" panose="02020603050405020304" pitchFamily="18" charset="0"/>
                <a:cs typeface="Times New Roman" panose="02020603050405020304" pitchFamily="18" charset="0"/>
              </a:rPr>
              <a:t>Staff Benefits</a:t>
            </a:r>
          </a:p>
        </p:txBody>
      </p:sp>
      <p:sp>
        <p:nvSpPr>
          <p:cNvPr id="8" name="Content Placeholder 2"/>
          <p:cNvSpPr txBox="1">
            <a:spLocks/>
          </p:cNvSpPr>
          <p:nvPr/>
        </p:nvSpPr>
        <p:spPr bwMode="auto">
          <a:xfrm>
            <a:off x="762000" y="2628900"/>
            <a:ext cx="3729990" cy="3911600"/>
          </a:xfrm>
          <a:prstGeom prst="rect">
            <a:avLst/>
          </a:prstGeom>
          <a:solidFill>
            <a:srgbClr val="A5A0CF"/>
          </a:solidFill>
          <a:ln w="9525">
            <a:noFill/>
            <a:miter lim="800000"/>
            <a:headEnd/>
            <a:tailEnd/>
          </a:ln>
          <a:scene3d>
            <a:camera prst="orthographicFront"/>
            <a:lightRig rig="threePt" dir="t"/>
          </a:scene3d>
          <a:sp3d>
            <a:bevelT/>
          </a:sp3d>
        </p:spPr>
        <p:txBody>
          <a:bodyPr vert="horz" wrap="square" lIns="106646" tIns="53323" rIns="106646" bIns="53323" numCol="1" anchor="t" anchorCtr="0" compatLnSpc="1">
            <a:prstTxWarp prst="textNoShape">
              <a:avLst/>
            </a:prstTxWarp>
          </a:bodyPr>
          <a:lstStyle>
            <a:lvl1pPr marL="1920240" indent="-1920240" algn="l" rtl="0" eaLnBrk="0" fontAlgn="base" hangingPunct="0">
              <a:spcBef>
                <a:spcPct val="20000"/>
              </a:spcBef>
              <a:spcAft>
                <a:spcPct val="0"/>
              </a:spcAft>
              <a:buChar char="•"/>
              <a:defRPr sz="17900">
                <a:solidFill>
                  <a:schemeClr val="tx1"/>
                </a:solidFill>
                <a:latin typeface="+mn-lt"/>
                <a:ea typeface="+mn-ea"/>
                <a:cs typeface="+mn-cs"/>
              </a:defRPr>
            </a:lvl1pPr>
            <a:lvl2pPr marL="4160520" indent="-1600200" algn="l" rtl="0" eaLnBrk="0" fontAlgn="base" hangingPunct="0">
              <a:spcBef>
                <a:spcPct val="20000"/>
              </a:spcBef>
              <a:spcAft>
                <a:spcPct val="0"/>
              </a:spcAft>
              <a:buChar char="–"/>
              <a:defRPr sz="15700">
                <a:solidFill>
                  <a:schemeClr val="tx1"/>
                </a:solidFill>
                <a:latin typeface="+mn-lt"/>
                <a:ea typeface="+mn-ea"/>
              </a:defRPr>
            </a:lvl2pPr>
            <a:lvl3pPr marL="6400800" indent="-1280160" algn="l" rtl="0" eaLnBrk="0" fontAlgn="base" hangingPunct="0">
              <a:spcBef>
                <a:spcPct val="20000"/>
              </a:spcBef>
              <a:spcAft>
                <a:spcPct val="0"/>
              </a:spcAft>
              <a:buChar char="•"/>
              <a:defRPr sz="13400">
                <a:solidFill>
                  <a:schemeClr val="tx1"/>
                </a:solidFill>
                <a:latin typeface="+mn-lt"/>
                <a:ea typeface="+mn-ea"/>
              </a:defRPr>
            </a:lvl3pPr>
            <a:lvl4pPr marL="8961120" indent="-1280160" algn="l" rtl="0" eaLnBrk="0" fontAlgn="base" hangingPunct="0">
              <a:spcBef>
                <a:spcPct val="20000"/>
              </a:spcBef>
              <a:spcAft>
                <a:spcPct val="0"/>
              </a:spcAft>
              <a:buChar char="–"/>
              <a:defRPr sz="11200">
                <a:solidFill>
                  <a:schemeClr val="tx1"/>
                </a:solidFill>
                <a:latin typeface="+mn-lt"/>
                <a:ea typeface="+mn-ea"/>
              </a:defRPr>
            </a:lvl4pPr>
            <a:lvl5pPr marL="11521440" indent="-1280160" algn="l" rtl="0" eaLnBrk="0" fontAlgn="base" hangingPunct="0">
              <a:spcBef>
                <a:spcPct val="20000"/>
              </a:spcBef>
              <a:spcAft>
                <a:spcPct val="0"/>
              </a:spcAft>
              <a:buChar char="»"/>
              <a:defRPr sz="11200">
                <a:solidFill>
                  <a:schemeClr val="tx1"/>
                </a:solidFill>
                <a:latin typeface="+mn-lt"/>
                <a:ea typeface="+mn-ea"/>
              </a:defRPr>
            </a:lvl5pPr>
            <a:lvl6pPr marL="14081760" indent="-1280160" algn="l" rtl="0" fontAlgn="base">
              <a:spcBef>
                <a:spcPct val="20000"/>
              </a:spcBef>
              <a:spcAft>
                <a:spcPct val="0"/>
              </a:spcAft>
              <a:buChar char="»"/>
              <a:defRPr sz="11200">
                <a:solidFill>
                  <a:schemeClr val="tx1"/>
                </a:solidFill>
                <a:latin typeface="+mn-lt"/>
                <a:ea typeface="+mn-ea"/>
              </a:defRPr>
            </a:lvl6pPr>
            <a:lvl7pPr marL="16642080" indent="-1280160" algn="l" rtl="0" fontAlgn="base">
              <a:spcBef>
                <a:spcPct val="20000"/>
              </a:spcBef>
              <a:spcAft>
                <a:spcPct val="0"/>
              </a:spcAft>
              <a:buChar char="»"/>
              <a:defRPr sz="11200">
                <a:solidFill>
                  <a:schemeClr val="tx1"/>
                </a:solidFill>
                <a:latin typeface="+mn-lt"/>
                <a:ea typeface="+mn-ea"/>
              </a:defRPr>
            </a:lvl7pPr>
            <a:lvl8pPr marL="19202400" indent="-1280160" algn="l" rtl="0" fontAlgn="base">
              <a:spcBef>
                <a:spcPct val="20000"/>
              </a:spcBef>
              <a:spcAft>
                <a:spcPct val="0"/>
              </a:spcAft>
              <a:buChar char="»"/>
              <a:defRPr sz="11200">
                <a:solidFill>
                  <a:schemeClr val="tx1"/>
                </a:solidFill>
                <a:latin typeface="+mn-lt"/>
                <a:ea typeface="+mn-ea"/>
              </a:defRPr>
            </a:lvl8pPr>
            <a:lvl9pPr marL="21762720" indent="-1280160" algn="l" rtl="0" fontAlgn="base">
              <a:spcBef>
                <a:spcPct val="20000"/>
              </a:spcBef>
              <a:spcAft>
                <a:spcPct val="0"/>
              </a:spcAft>
              <a:buChar char="»"/>
              <a:defRPr sz="11200">
                <a:solidFill>
                  <a:schemeClr val="tx1"/>
                </a:solidFill>
                <a:latin typeface="+mn-lt"/>
                <a:ea typeface="+mn-ea"/>
              </a:defRPr>
            </a:lvl9pPr>
          </a:lstStyle>
          <a:p>
            <a:pPr marL="285750" indent="-285750">
              <a:tabLst>
                <a:tab pos="285750" algn="l"/>
              </a:tabLst>
            </a:pPr>
            <a:r>
              <a:rPr lang="en-US" sz="2400" kern="0" dirty="0">
                <a:solidFill>
                  <a:srgbClr val="000000"/>
                </a:solidFill>
                <a:latin typeface="Times New Roman" panose="02020603050405020304" pitchFamily="18" charset="0"/>
                <a:cs typeface="Times New Roman" panose="02020603050405020304" pitchFamily="18" charset="0"/>
              </a:rPr>
              <a:t>Improves performance</a:t>
            </a:r>
          </a:p>
          <a:p>
            <a:pPr marL="285750" indent="-285750">
              <a:tabLst>
                <a:tab pos="285750" algn="l"/>
              </a:tabLst>
            </a:pPr>
            <a:r>
              <a:rPr lang="en-US" sz="2400" kern="0" dirty="0">
                <a:solidFill>
                  <a:srgbClr val="000000"/>
                </a:solidFill>
                <a:latin typeface="Times New Roman" panose="02020603050405020304" pitchFamily="18" charset="0"/>
                <a:cs typeface="Times New Roman" panose="02020603050405020304" pitchFamily="18" charset="0"/>
              </a:rPr>
              <a:t>Meet or exceed University goals</a:t>
            </a:r>
          </a:p>
          <a:p>
            <a:pPr marL="285750" indent="-285750">
              <a:tabLst>
                <a:tab pos="285750" algn="l"/>
              </a:tabLst>
            </a:pPr>
            <a:r>
              <a:rPr lang="en-US" sz="2400" kern="0" dirty="0">
                <a:solidFill>
                  <a:srgbClr val="000000"/>
                </a:solidFill>
                <a:latin typeface="Times New Roman" panose="02020603050405020304" pitchFamily="18" charset="0"/>
                <a:cs typeface="Times New Roman" panose="02020603050405020304" pitchFamily="18" charset="0"/>
              </a:rPr>
              <a:t>Employee engagement</a:t>
            </a:r>
          </a:p>
          <a:p>
            <a:pPr marL="285750" indent="-285750">
              <a:tabLst>
                <a:tab pos="285750" algn="l"/>
              </a:tabLst>
            </a:pPr>
            <a:r>
              <a:rPr lang="en-US" sz="2400" kern="0" dirty="0">
                <a:solidFill>
                  <a:srgbClr val="000000"/>
                </a:solidFill>
                <a:latin typeface="Times New Roman" panose="02020603050405020304" pitchFamily="18" charset="0"/>
                <a:cs typeface="Times New Roman" panose="02020603050405020304" pitchFamily="18" charset="0"/>
              </a:rPr>
              <a:t>Retention of staff</a:t>
            </a:r>
          </a:p>
          <a:p>
            <a:pPr marL="285750" indent="-285750">
              <a:tabLst>
                <a:tab pos="285750" algn="l"/>
              </a:tabLst>
            </a:pPr>
            <a:r>
              <a:rPr lang="en-US" sz="2400" kern="0" dirty="0">
                <a:solidFill>
                  <a:srgbClr val="000000"/>
                </a:solidFill>
                <a:latin typeface="Times New Roman" panose="02020603050405020304" pitchFamily="18" charset="0"/>
                <a:cs typeface="Times New Roman" panose="02020603050405020304" pitchFamily="18" charset="0"/>
              </a:rPr>
              <a:t>Decreases costs</a:t>
            </a:r>
          </a:p>
        </p:txBody>
      </p:sp>
      <p:sp>
        <p:nvSpPr>
          <p:cNvPr id="9" name="Content Placeholder 2"/>
          <p:cNvSpPr txBox="1">
            <a:spLocks/>
          </p:cNvSpPr>
          <p:nvPr/>
        </p:nvSpPr>
        <p:spPr bwMode="auto">
          <a:xfrm>
            <a:off x="4762500" y="2628900"/>
            <a:ext cx="3730625" cy="3911600"/>
          </a:xfrm>
          <a:prstGeom prst="rect">
            <a:avLst/>
          </a:prstGeom>
          <a:solidFill>
            <a:srgbClr val="A5A0CF"/>
          </a:solidFill>
          <a:ln w="9525">
            <a:noFill/>
            <a:miter lim="800000"/>
            <a:headEnd/>
            <a:tailEnd/>
          </a:ln>
          <a:scene3d>
            <a:camera prst="orthographicFront"/>
            <a:lightRig rig="threePt" dir="t"/>
          </a:scene3d>
          <a:sp3d>
            <a:bevelT/>
          </a:sp3d>
        </p:spPr>
        <p:txBody>
          <a:bodyPr vert="horz" wrap="square" lIns="106646" tIns="53323" rIns="106646" bIns="53323" numCol="1" anchor="t" anchorCtr="0" compatLnSpc="1">
            <a:prstTxWarp prst="textNoShape">
              <a:avLst/>
            </a:prstTxWarp>
          </a:bodyPr>
          <a:lstStyle>
            <a:lvl1pPr marL="1920240" indent="-1920240" algn="l" rtl="0" eaLnBrk="0" fontAlgn="base" hangingPunct="0">
              <a:spcBef>
                <a:spcPct val="20000"/>
              </a:spcBef>
              <a:spcAft>
                <a:spcPct val="0"/>
              </a:spcAft>
              <a:buChar char="•"/>
              <a:defRPr sz="17900">
                <a:solidFill>
                  <a:schemeClr val="tx1"/>
                </a:solidFill>
                <a:latin typeface="+mn-lt"/>
                <a:ea typeface="+mn-ea"/>
                <a:cs typeface="+mn-cs"/>
              </a:defRPr>
            </a:lvl1pPr>
            <a:lvl2pPr marL="4160520" indent="-1600200" algn="l" rtl="0" eaLnBrk="0" fontAlgn="base" hangingPunct="0">
              <a:spcBef>
                <a:spcPct val="20000"/>
              </a:spcBef>
              <a:spcAft>
                <a:spcPct val="0"/>
              </a:spcAft>
              <a:buChar char="–"/>
              <a:defRPr sz="15700">
                <a:solidFill>
                  <a:schemeClr val="tx1"/>
                </a:solidFill>
                <a:latin typeface="+mn-lt"/>
                <a:ea typeface="+mn-ea"/>
              </a:defRPr>
            </a:lvl2pPr>
            <a:lvl3pPr marL="6400800" indent="-1280160" algn="l" rtl="0" eaLnBrk="0" fontAlgn="base" hangingPunct="0">
              <a:spcBef>
                <a:spcPct val="20000"/>
              </a:spcBef>
              <a:spcAft>
                <a:spcPct val="0"/>
              </a:spcAft>
              <a:buChar char="•"/>
              <a:defRPr sz="13400">
                <a:solidFill>
                  <a:schemeClr val="tx1"/>
                </a:solidFill>
                <a:latin typeface="+mn-lt"/>
                <a:ea typeface="+mn-ea"/>
              </a:defRPr>
            </a:lvl3pPr>
            <a:lvl4pPr marL="8961120" indent="-1280160" algn="l" rtl="0" eaLnBrk="0" fontAlgn="base" hangingPunct="0">
              <a:spcBef>
                <a:spcPct val="20000"/>
              </a:spcBef>
              <a:spcAft>
                <a:spcPct val="0"/>
              </a:spcAft>
              <a:buChar char="–"/>
              <a:defRPr sz="11200">
                <a:solidFill>
                  <a:schemeClr val="tx1"/>
                </a:solidFill>
                <a:latin typeface="+mn-lt"/>
                <a:ea typeface="+mn-ea"/>
              </a:defRPr>
            </a:lvl4pPr>
            <a:lvl5pPr marL="11521440" indent="-1280160" algn="l" rtl="0" eaLnBrk="0" fontAlgn="base" hangingPunct="0">
              <a:spcBef>
                <a:spcPct val="20000"/>
              </a:spcBef>
              <a:spcAft>
                <a:spcPct val="0"/>
              </a:spcAft>
              <a:buChar char="»"/>
              <a:defRPr sz="11200">
                <a:solidFill>
                  <a:schemeClr val="tx1"/>
                </a:solidFill>
                <a:latin typeface="+mn-lt"/>
                <a:ea typeface="+mn-ea"/>
              </a:defRPr>
            </a:lvl5pPr>
            <a:lvl6pPr marL="14081760" indent="-1280160" algn="l" rtl="0" fontAlgn="base">
              <a:spcBef>
                <a:spcPct val="20000"/>
              </a:spcBef>
              <a:spcAft>
                <a:spcPct val="0"/>
              </a:spcAft>
              <a:buChar char="»"/>
              <a:defRPr sz="11200">
                <a:solidFill>
                  <a:schemeClr val="tx1"/>
                </a:solidFill>
                <a:latin typeface="+mn-lt"/>
                <a:ea typeface="+mn-ea"/>
              </a:defRPr>
            </a:lvl6pPr>
            <a:lvl7pPr marL="16642080" indent="-1280160" algn="l" rtl="0" fontAlgn="base">
              <a:spcBef>
                <a:spcPct val="20000"/>
              </a:spcBef>
              <a:spcAft>
                <a:spcPct val="0"/>
              </a:spcAft>
              <a:buChar char="»"/>
              <a:defRPr sz="11200">
                <a:solidFill>
                  <a:schemeClr val="tx1"/>
                </a:solidFill>
                <a:latin typeface="+mn-lt"/>
                <a:ea typeface="+mn-ea"/>
              </a:defRPr>
            </a:lvl7pPr>
            <a:lvl8pPr marL="19202400" indent="-1280160" algn="l" rtl="0" fontAlgn="base">
              <a:spcBef>
                <a:spcPct val="20000"/>
              </a:spcBef>
              <a:spcAft>
                <a:spcPct val="0"/>
              </a:spcAft>
              <a:buChar char="»"/>
              <a:defRPr sz="11200">
                <a:solidFill>
                  <a:schemeClr val="tx1"/>
                </a:solidFill>
                <a:latin typeface="+mn-lt"/>
                <a:ea typeface="+mn-ea"/>
              </a:defRPr>
            </a:lvl8pPr>
            <a:lvl9pPr marL="21762720" indent="-1280160" algn="l" rtl="0" fontAlgn="base">
              <a:spcBef>
                <a:spcPct val="20000"/>
              </a:spcBef>
              <a:spcAft>
                <a:spcPct val="0"/>
              </a:spcAft>
              <a:buChar char="»"/>
              <a:defRPr sz="11200">
                <a:solidFill>
                  <a:schemeClr val="tx1"/>
                </a:solidFill>
                <a:latin typeface="+mn-lt"/>
                <a:ea typeface="+mn-ea"/>
              </a:defRPr>
            </a:lvl9pPr>
          </a:lstStyle>
          <a:p>
            <a:pPr marL="461963" indent="-461963"/>
            <a:r>
              <a:rPr lang="en-US" sz="2400" kern="0" dirty="0">
                <a:solidFill>
                  <a:srgbClr val="000000"/>
                </a:solidFill>
                <a:latin typeface="Times New Roman" panose="02020603050405020304" pitchFamily="18" charset="0"/>
                <a:cs typeface="Times New Roman" panose="02020603050405020304" pitchFamily="18" charset="0"/>
              </a:rPr>
              <a:t>Clear expectations</a:t>
            </a:r>
          </a:p>
          <a:p>
            <a:pPr marL="461963" indent="-461963"/>
            <a:r>
              <a:rPr lang="en-US" sz="2400" kern="0" dirty="0">
                <a:solidFill>
                  <a:srgbClr val="000000"/>
                </a:solidFill>
                <a:latin typeface="Times New Roman" panose="02020603050405020304" pitchFamily="18" charset="0"/>
                <a:cs typeface="Times New Roman" panose="02020603050405020304" pitchFamily="18" charset="0"/>
              </a:rPr>
              <a:t>Wiser decisions</a:t>
            </a:r>
          </a:p>
          <a:p>
            <a:pPr marL="461963" indent="-461963"/>
            <a:r>
              <a:rPr lang="en-US" sz="2400" kern="0" dirty="0">
                <a:solidFill>
                  <a:srgbClr val="000000"/>
                </a:solidFill>
                <a:latin typeface="Times New Roman" panose="02020603050405020304" pitchFamily="18" charset="0"/>
                <a:cs typeface="Times New Roman" panose="02020603050405020304" pitchFamily="18" charset="0"/>
              </a:rPr>
              <a:t>Perform better</a:t>
            </a:r>
          </a:p>
          <a:p>
            <a:pPr marL="461963" indent="-461963"/>
            <a:r>
              <a:rPr lang="en-US" sz="2400" kern="0" dirty="0">
                <a:solidFill>
                  <a:srgbClr val="000000"/>
                </a:solidFill>
                <a:latin typeface="Times New Roman" panose="02020603050405020304" pitchFamily="18" charset="0"/>
                <a:cs typeface="Times New Roman" panose="02020603050405020304" pitchFamily="18" charset="0"/>
              </a:rPr>
              <a:t>Feel more confident about contributions</a:t>
            </a:r>
          </a:p>
          <a:p>
            <a:pPr marL="461963" indent="-461963"/>
            <a:r>
              <a:rPr lang="en-US" sz="2400" kern="0" dirty="0">
                <a:solidFill>
                  <a:srgbClr val="000000"/>
                </a:solidFill>
                <a:latin typeface="Times New Roman" panose="02020603050405020304" pitchFamily="18" charset="0"/>
                <a:cs typeface="Times New Roman" panose="02020603050405020304" pitchFamily="18" charset="0"/>
              </a:rPr>
              <a:t>Growth, development, and potential advancement</a:t>
            </a:r>
          </a:p>
          <a:p>
            <a:pPr marL="461963" indent="-461963"/>
            <a:r>
              <a:rPr lang="en-US" sz="2400" kern="0" dirty="0">
                <a:solidFill>
                  <a:srgbClr val="000000"/>
                </a:solidFill>
                <a:latin typeface="Times New Roman" panose="02020603050405020304" pitchFamily="18" charset="0"/>
                <a:cs typeface="Times New Roman" panose="02020603050405020304" pitchFamily="18" charset="0"/>
              </a:rPr>
              <a:t>Employee engagement</a:t>
            </a:r>
          </a:p>
        </p:txBody>
      </p:sp>
      <p:sp>
        <p:nvSpPr>
          <p:cNvPr id="7" name="Slide Number Placeholder 6"/>
          <p:cNvSpPr>
            <a:spLocks noGrp="1"/>
          </p:cNvSpPr>
          <p:nvPr>
            <p:ph type="sldNum" sz="quarter" idx="12"/>
          </p:nvPr>
        </p:nvSpPr>
        <p:spPr/>
        <p:txBody>
          <a:bodyPr/>
          <a:lstStyle/>
          <a:p>
            <a:fld id="{07317FAF-71D9-4035-B63D-D19C9418422E}" type="slidenum">
              <a:rPr lang="en-US" smtClean="0">
                <a:solidFill>
                  <a:srgbClr val="000000"/>
                </a:solidFill>
              </a:rPr>
              <a:pPr/>
              <a:t>4</a:t>
            </a:fld>
            <a:endParaRPr lang="en-US">
              <a:solidFill>
                <a:srgbClr val="000000"/>
              </a:solidFill>
            </a:endParaRPr>
          </a:p>
        </p:txBody>
      </p:sp>
    </p:spTree>
    <p:extLst>
      <p:ext uri="{BB962C8B-B14F-4D97-AF65-F5344CB8AC3E}">
        <p14:creationId xmlns:p14="http://schemas.microsoft.com/office/powerpoint/2010/main" val="3482224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bg/>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bwMode="auto">
          <a:xfrm>
            <a:off x="4730749" y="1936750"/>
            <a:ext cx="2670048" cy="1285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Goals</a:t>
            </a:r>
          </a:p>
        </p:txBody>
      </p:sp>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Expectations &amp; Goals</a:t>
            </a:r>
            <a:br>
              <a:rPr lang="en-US" dirty="0">
                <a:latin typeface="Times New Roman" panose="02020603050405020304" pitchFamily="18" charset="0"/>
                <a:cs typeface="Times New Roman" panose="02020603050405020304" pitchFamily="18" charset="0"/>
              </a:rPr>
            </a:br>
            <a:endParaRPr lang="en-US" dirty="0"/>
          </a:p>
        </p:txBody>
      </p:sp>
      <p:sp>
        <p:nvSpPr>
          <p:cNvPr id="7" name="Oval 6"/>
          <p:cNvSpPr/>
          <p:nvPr/>
        </p:nvSpPr>
        <p:spPr bwMode="auto">
          <a:xfrm>
            <a:off x="762000" y="1905000"/>
            <a:ext cx="2667000" cy="1285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Expectations</a:t>
            </a:r>
          </a:p>
        </p:txBody>
      </p:sp>
      <p:sp>
        <p:nvSpPr>
          <p:cNvPr id="9" name="Content Placeholder 2"/>
          <p:cNvSpPr txBox="1">
            <a:spLocks/>
          </p:cNvSpPr>
          <p:nvPr/>
        </p:nvSpPr>
        <p:spPr bwMode="auto">
          <a:xfrm>
            <a:off x="914400" y="2819400"/>
            <a:ext cx="3729990" cy="2895600"/>
          </a:xfrm>
          <a:prstGeom prst="rect">
            <a:avLst/>
          </a:prstGeom>
          <a:solidFill>
            <a:srgbClr val="A5A0CF"/>
          </a:solidFill>
          <a:ln w="9525">
            <a:noFill/>
            <a:miter lim="800000"/>
            <a:headEnd/>
            <a:tailEnd/>
          </a:ln>
          <a:scene3d>
            <a:camera prst="orthographicFront"/>
            <a:lightRig rig="threePt" dir="t"/>
          </a:scene3d>
          <a:sp3d>
            <a:bevelT/>
          </a:sp3d>
        </p:spPr>
        <p:txBody>
          <a:bodyPr vert="horz" wrap="square" lIns="106646" tIns="53323" rIns="106646" bIns="53323" numCol="1" anchor="t" anchorCtr="0" compatLnSpc="1">
            <a:prstTxWarp prst="textNoShape">
              <a:avLst/>
            </a:prstTxWarp>
          </a:bodyPr>
          <a:lstStyle>
            <a:lvl1pPr marL="1920240" indent="-1920240" algn="l" rtl="0" eaLnBrk="0" fontAlgn="base" hangingPunct="0">
              <a:spcBef>
                <a:spcPct val="20000"/>
              </a:spcBef>
              <a:spcAft>
                <a:spcPct val="0"/>
              </a:spcAft>
              <a:buChar char="•"/>
              <a:defRPr sz="17900">
                <a:solidFill>
                  <a:schemeClr val="tx1"/>
                </a:solidFill>
                <a:latin typeface="+mn-lt"/>
                <a:ea typeface="+mn-ea"/>
                <a:cs typeface="+mn-cs"/>
              </a:defRPr>
            </a:lvl1pPr>
            <a:lvl2pPr marL="4160520" indent="-1600200" algn="l" rtl="0" eaLnBrk="0" fontAlgn="base" hangingPunct="0">
              <a:spcBef>
                <a:spcPct val="20000"/>
              </a:spcBef>
              <a:spcAft>
                <a:spcPct val="0"/>
              </a:spcAft>
              <a:buChar char="–"/>
              <a:defRPr sz="15700">
                <a:solidFill>
                  <a:schemeClr val="tx1"/>
                </a:solidFill>
                <a:latin typeface="+mn-lt"/>
                <a:ea typeface="+mn-ea"/>
              </a:defRPr>
            </a:lvl2pPr>
            <a:lvl3pPr marL="6400800" indent="-1280160" algn="l" rtl="0" eaLnBrk="0" fontAlgn="base" hangingPunct="0">
              <a:spcBef>
                <a:spcPct val="20000"/>
              </a:spcBef>
              <a:spcAft>
                <a:spcPct val="0"/>
              </a:spcAft>
              <a:buChar char="•"/>
              <a:defRPr sz="13400">
                <a:solidFill>
                  <a:schemeClr val="tx1"/>
                </a:solidFill>
                <a:latin typeface="+mn-lt"/>
                <a:ea typeface="+mn-ea"/>
              </a:defRPr>
            </a:lvl3pPr>
            <a:lvl4pPr marL="8961120" indent="-1280160" algn="l" rtl="0" eaLnBrk="0" fontAlgn="base" hangingPunct="0">
              <a:spcBef>
                <a:spcPct val="20000"/>
              </a:spcBef>
              <a:spcAft>
                <a:spcPct val="0"/>
              </a:spcAft>
              <a:buChar char="–"/>
              <a:defRPr sz="11200">
                <a:solidFill>
                  <a:schemeClr val="tx1"/>
                </a:solidFill>
                <a:latin typeface="+mn-lt"/>
                <a:ea typeface="+mn-ea"/>
              </a:defRPr>
            </a:lvl4pPr>
            <a:lvl5pPr marL="11521440" indent="-1280160" algn="l" rtl="0" eaLnBrk="0" fontAlgn="base" hangingPunct="0">
              <a:spcBef>
                <a:spcPct val="20000"/>
              </a:spcBef>
              <a:spcAft>
                <a:spcPct val="0"/>
              </a:spcAft>
              <a:buChar char="»"/>
              <a:defRPr sz="11200">
                <a:solidFill>
                  <a:schemeClr val="tx1"/>
                </a:solidFill>
                <a:latin typeface="+mn-lt"/>
                <a:ea typeface="+mn-ea"/>
              </a:defRPr>
            </a:lvl5pPr>
            <a:lvl6pPr marL="14081760" indent="-1280160" algn="l" rtl="0" fontAlgn="base">
              <a:spcBef>
                <a:spcPct val="20000"/>
              </a:spcBef>
              <a:spcAft>
                <a:spcPct val="0"/>
              </a:spcAft>
              <a:buChar char="»"/>
              <a:defRPr sz="11200">
                <a:solidFill>
                  <a:schemeClr val="tx1"/>
                </a:solidFill>
                <a:latin typeface="+mn-lt"/>
                <a:ea typeface="+mn-ea"/>
              </a:defRPr>
            </a:lvl6pPr>
            <a:lvl7pPr marL="16642080" indent="-1280160" algn="l" rtl="0" fontAlgn="base">
              <a:spcBef>
                <a:spcPct val="20000"/>
              </a:spcBef>
              <a:spcAft>
                <a:spcPct val="0"/>
              </a:spcAft>
              <a:buChar char="»"/>
              <a:defRPr sz="11200">
                <a:solidFill>
                  <a:schemeClr val="tx1"/>
                </a:solidFill>
                <a:latin typeface="+mn-lt"/>
                <a:ea typeface="+mn-ea"/>
              </a:defRPr>
            </a:lvl7pPr>
            <a:lvl8pPr marL="19202400" indent="-1280160" algn="l" rtl="0" fontAlgn="base">
              <a:spcBef>
                <a:spcPct val="20000"/>
              </a:spcBef>
              <a:spcAft>
                <a:spcPct val="0"/>
              </a:spcAft>
              <a:buChar char="»"/>
              <a:defRPr sz="11200">
                <a:solidFill>
                  <a:schemeClr val="tx1"/>
                </a:solidFill>
                <a:latin typeface="+mn-lt"/>
                <a:ea typeface="+mn-ea"/>
              </a:defRPr>
            </a:lvl8pPr>
            <a:lvl9pPr marL="21762720" indent="-1280160" algn="l" rtl="0" fontAlgn="base">
              <a:spcBef>
                <a:spcPct val="20000"/>
              </a:spcBef>
              <a:spcAft>
                <a:spcPct val="0"/>
              </a:spcAft>
              <a:buChar char="»"/>
              <a:defRPr sz="11200">
                <a:solidFill>
                  <a:schemeClr val="tx1"/>
                </a:solidFill>
                <a:latin typeface="+mn-lt"/>
                <a:ea typeface="+mn-ea"/>
              </a:defRPr>
            </a:lvl9pPr>
          </a:lstStyle>
          <a:p>
            <a:pPr marL="238049" indent="-238049" defTabSz="190440">
              <a:spcBef>
                <a:spcPct val="0"/>
              </a:spcBef>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Created by the manager</a:t>
            </a:r>
          </a:p>
          <a:p>
            <a:pPr marL="238049" indent="-238049" defTabSz="190440">
              <a:spcBef>
                <a:spcPct val="0"/>
              </a:spcBef>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Specific tasks or duties shaped by the position description</a:t>
            </a:r>
          </a:p>
          <a:p>
            <a:pPr marL="238049" indent="-238049" defTabSz="190440">
              <a:spcBef>
                <a:spcPct val="0"/>
              </a:spcBef>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Help staff determine how they can meet these expectations</a:t>
            </a:r>
          </a:p>
        </p:txBody>
      </p:sp>
      <p:sp>
        <p:nvSpPr>
          <p:cNvPr id="10" name="Content Placeholder 2"/>
          <p:cNvSpPr txBox="1">
            <a:spLocks/>
          </p:cNvSpPr>
          <p:nvPr/>
        </p:nvSpPr>
        <p:spPr bwMode="auto">
          <a:xfrm>
            <a:off x="4800600" y="2819400"/>
            <a:ext cx="3729990" cy="2895600"/>
          </a:xfrm>
          <a:prstGeom prst="rect">
            <a:avLst/>
          </a:prstGeom>
          <a:solidFill>
            <a:srgbClr val="A5A0CF"/>
          </a:solidFill>
          <a:ln w="9525">
            <a:noFill/>
            <a:miter lim="800000"/>
            <a:headEnd/>
            <a:tailEnd/>
          </a:ln>
          <a:scene3d>
            <a:camera prst="orthographicFront"/>
            <a:lightRig rig="threePt" dir="t"/>
          </a:scene3d>
          <a:sp3d>
            <a:bevelT/>
          </a:sp3d>
        </p:spPr>
        <p:txBody>
          <a:bodyPr vert="horz" wrap="square" lIns="106646" tIns="53323" rIns="106646" bIns="53323" numCol="1" anchor="t" anchorCtr="0" compatLnSpc="1">
            <a:prstTxWarp prst="textNoShape">
              <a:avLst/>
            </a:prstTxWarp>
          </a:bodyPr>
          <a:lstStyle>
            <a:lvl1pPr marL="1920240" indent="-1920240" algn="l" rtl="0" eaLnBrk="0" fontAlgn="base" hangingPunct="0">
              <a:spcBef>
                <a:spcPct val="20000"/>
              </a:spcBef>
              <a:spcAft>
                <a:spcPct val="0"/>
              </a:spcAft>
              <a:buChar char="•"/>
              <a:defRPr sz="17900">
                <a:solidFill>
                  <a:schemeClr val="tx1"/>
                </a:solidFill>
                <a:latin typeface="+mn-lt"/>
                <a:ea typeface="+mn-ea"/>
                <a:cs typeface="+mn-cs"/>
              </a:defRPr>
            </a:lvl1pPr>
            <a:lvl2pPr marL="4160520" indent="-1600200" algn="l" rtl="0" eaLnBrk="0" fontAlgn="base" hangingPunct="0">
              <a:spcBef>
                <a:spcPct val="20000"/>
              </a:spcBef>
              <a:spcAft>
                <a:spcPct val="0"/>
              </a:spcAft>
              <a:buChar char="–"/>
              <a:defRPr sz="15700">
                <a:solidFill>
                  <a:schemeClr val="tx1"/>
                </a:solidFill>
                <a:latin typeface="+mn-lt"/>
                <a:ea typeface="+mn-ea"/>
              </a:defRPr>
            </a:lvl2pPr>
            <a:lvl3pPr marL="6400800" indent="-1280160" algn="l" rtl="0" eaLnBrk="0" fontAlgn="base" hangingPunct="0">
              <a:spcBef>
                <a:spcPct val="20000"/>
              </a:spcBef>
              <a:spcAft>
                <a:spcPct val="0"/>
              </a:spcAft>
              <a:buChar char="•"/>
              <a:defRPr sz="13400">
                <a:solidFill>
                  <a:schemeClr val="tx1"/>
                </a:solidFill>
                <a:latin typeface="+mn-lt"/>
                <a:ea typeface="+mn-ea"/>
              </a:defRPr>
            </a:lvl3pPr>
            <a:lvl4pPr marL="8961120" indent="-1280160" algn="l" rtl="0" eaLnBrk="0" fontAlgn="base" hangingPunct="0">
              <a:spcBef>
                <a:spcPct val="20000"/>
              </a:spcBef>
              <a:spcAft>
                <a:spcPct val="0"/>
              </a:spcAft>
              <a:buChar char="–"/>
              <a:defRPr sz="11200">
                <a:solidFill>
                  <a:schemeClr val="tx1"/>
                </a:solidFill>
                <a:latin typeface="+mn-lt"/>
                <a:ea typeface="+mn-ea"/>
              </a:defRPr>
            </a:lvl4pPr>
            <a:lvl5pPr marL="11521440" indent="-1280160" algn="l" rtl="0" eaLnBrk="0" fontAlgn="base" hangingPunct="0">
              <a:spcBef>
                <a:spcPct val="20000"/>
              </a:spcBef>
              <a:spcAft>
                <a:spcPct val="0"/>
              </a:spcAft>
              <a:buChar char="»"/>
              <a:defRPr sz="11200">
                <a:solidFill>
                  <a:schemeClr val="tx1"/>
                </a:solidFill>
                <a:latin typeface="+mn-lt"/>
                <a:ea typeface="+mn-ea"/>
              </a:defRPr>
            </a:lvl5pPr>
            <a:lvl6pPr marL="14081760" indent="-1280160" algn="l" rtl="0" fontAlgn="base">
              <a:spcBef>
                <a:spcPct val="20000"/>
              </a:spcBef>
              <a:spcAft>
                <a:spcPct val="0"/>
              </a:spcAft>
              <a:buChar char="»"/>
              <a:defRPr sz="11200">
                <a:solidFill>
                  <a:schemeClr val="tx1"/>
                </a:solidFill>
                <a:latin typeface="+mn-lt"/>
                <a:ea typeface="+mn-ea"/>
              </a:defRPr>
            </a:lvl6pPr>
            <a:lvl7pPr marL="16642080" indent="-1280160" algn="l" rtl="0" fontAlgn="base">
              <a:spcBef>
                <a:spcPct val="20000"/>
              </a:spcBef>
              <a:spcAft>
                <a:spcPct val="0"/>
              </a:spcAft>
              <a:buChar char="»"/>
              <a:defRPr sz="11200">
                <a:solidFill>
                  <a:schemeClr val="tx1"/>
                </a:solidFill>
                <a:latin typeface="+mn-lt"/>
                <a:ea typeface="+mn-ea"/>
              </a:defRPr>
            </a:lvl7pPr>
            <a:lvl8pPr marL="19202400" indent="-1280160" algn="l" rtl="0" fontAlgn="base">
              <a:spcBef>
                <a:spcPct val="20000"/>
              </a:spcBef>
              <a:spcAft>
                <a:spcPct val="0"/>
              </a:spcAft>
              <a:buChar char="»"/>
              <a:defRPr sz="11200">
                <a:solidFill>
                  <a:schemeClr val="tx1"/>
                </a:solidFill>
                <a:latin typeface="+mn-lt"/>
                <a:ea typeface="+mn-ea"/>
              </a:defRPr>
            </a:lvl8pPr>
            <a:lvl9pPr marL="21762720" indent="-1280160" algn="l" rtl="0" fontAlgn="base">
              <a:spcBef>
                <a:spcPct val="20000"/>
              </a:spcBef>
              <a:spcAft>
                <a:spcPct val="0"/>
              </a:spcAft>
              <a:buChar char="»"/>
              <a:defRPr sz="11200">
                <a:solidFill>
                  <a:schemeClr val="tx1"/>
                </a:solidFill>
                <a:latin typeface="+mn-lt"/>
                <a:ea typeface="+mn-ea"/>
              </a:defRPr>
            </a:lvl9pPr>
          </a:lstStyle>
          <a:p>
            <a:pPr marL="238049" indent="-238049" defTabSz="190440">
              <a:spcBef>
                <a:spcPct val="0"/>
              </a:spcBef>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Created by manager </a:t>
            </a:r>
            <a:r>
              <a:rPr lang="en-US" sz="2400" b="1" dirty="0">
                <a:solidFill>
                  <a:srgbClr val="000000"/>
                </a:solidFill>
                <a:latin typeface="Times New Roman" panose="02020603050405020304" pitchFamily="18" charset="0"/>
                <a:cs typeface="Times New Roman" panose="02020603050405020304" pitchFamily="18" charset="0"/>
              </a:rPr>
              <a:t>and</a:t>
            </a:r>
            <a:r>
              <a:rPr lang="en-US" sz="2400" dirty="0">
                <a:solidFill>
                  <a:srgbClr val="000000"/>
                </a:solidFill>
                <a:latin typeface="Times New Roman" panose="02020603050405020304" pitchFamily="18" charset="0"/>
                <a:cs typeface="Times New Roman" panose="02020603050405020304" pitchFamily="18" charset="0"/>
              </a:rPr>
              <a:t> staff member</a:t>
            </a:r>
          </a:p>
          <a:p>
            <a:pPr marL="238049" indent="-238049" defTabSz="190440">
              <a:spcBef>
                <a:spcPct val="0"/>
              </a:spcBef>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Targets for an employee to strive for</a:t>
            </a:r>
          </a:p>
          <a:p>
            <a:pPr marL="238049" indent="-238049" defTabSz="190440">
              <a:spcBef>
                <a:spcPct val="0"/>
              </a:spcBef>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Provide a range of performance levels (not met, met, exceeded)</a:t>
            </a:r>
          </a:p>
        </p:txBody>
      </p:sp>
      <p:sp>
        <p:nvSpPr>
          <p:cNvPr id="5" name="Slide Number Placeholder 4"/>
          <p:cNvSpPr>
            <a:spLocks noGrp="1"/>
          </p:cNvSpPr>
          <p:nvPr>
            <p:ph type="sldNum" sz="quarter" idx="12"/>
          </p:nvPr>
        </p:nvSpPr>
        <p:spPr/>
        <p:txBody>
          <a:bodyPr/>
          <a:lstStyle/>
          <a:p>
            <a:fld id="{07317FAF-71D9-4035-B63D-D19C9418422E}" type="slidenum">
              <a:rPr lang="en-US" smtClean="0">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282846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SMART Goals</a:t>
            </a:r>
            <a:br>
              <a:rPr lang="en-US" dirty="0">
                <a:latin typeface="Times New Roman" panose="02020603050405020304" pitchFamily="18" charset="0"/>
                <a:cs typeface="Times New Roman" panose="02020603050405020304" pitchFamily="18" charset="0"/>
              </a:rPr>
            </a:br>
            <a:endParaRPr lang="en-US" dirty="0"/>
          </a:p>
        </p:txBody>
      </p:sp>
      <p:graphicFrame>
        <p:nvGraphicFramePr>
          <p:cNvPr id="3" name="Diagram 2"/>
          <p:cNvGraphicFramePr/>
          <p:nvPr>
            <p:extLst>
              <p:ext uri="{D42A27DB-BD31-4B8C-83A1-F6EECF244321}">
                <p14:modId xmlns:p14="http://schemas.microsoft.com/office/powerpoint/2010/main" val="2612055618"/>
              </p:ext>
            </p:extLst>
          </p:nvPr>
        </p:nvGraphicFramePr>
        <p:xfrm>
          <a:off x="784225" y="1447800"/>
          <a:ext cx="7575550" cy="48387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Slide Number Placeholder 5"/>
          <p:cNvSpPr>
            <a:spLocks noGrp="1"/>
          </p:cNvSpPr>
          <p:nvPr>
            <p:ph type="sldNum" sz="quarter" idx="12"/>
          </p:nvPr>
        </p:nvSpPr>
        <p:spPr/>
        <p:txBody>
          <a:bodyPr/>
          <a:lstStyle/>
          <a:p>
            <a:fld id="{07317FAF-71D9-4035-B63D-D19C9418422E}" type="slidenum">
              <a:rPr lang="en-US" smtClean="0">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1766170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Assessing Performance</a:t>
            </a:r>
            <a:br>
              <a:rPr lang="en-US" dirty="0">
                <a:latin typeface="Times New Roman" panose="02020603050405020304" pitchFamily="18" charset="0"/>
                <a:cs typeface="Times New Roman" panose="02020603050405020304" pitchFamily="18" charset="0"/>
              </a:rPr>
            </a:br>
            <a:endParaRPr lang="en-US" dirty="0"/>
          </a:p>
        </p:txBody>
      </p:sp>
      <p:sp>
        <p:nvSpPr>
          <p:cNvPr id="11" name="Rectangle 10"/>
          <p:cNvSpPr/>
          <p:nvPr/>
        </p:nvSpPr>
        <p:spPr bwMode="auto">
          <a:xfrm>
            <a:off x="1000125" y="1698625"/>
            <a:ext cx="3588586" cy="1095375"/>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38088" defTabSz="190440" eaLnBrk="0" fontAlgn="base" hangingPunct="0">
              <a:spcBef>
                <a:spcPct val="0"/>
              </a:spcBef>
              <a:spcAft>
                <a:spcPct val="0"/>
              </a:spcAft>
            </a:pPr>
            <a:r>
              <a:rPr lang="en-US" sz="2500" dirty="0">
                <a:solidFill>
                  <a:srgbClr val="000000"/>
                </a:solidFill>
                <a:latin typeface="Times New Roman" panose="02020603050405020304" pitchFamily="18" charset="0"/>
                <a:cs typeface="Times New Roman" panose="02020603050405020304" pitchFamily="18" charset="0"/>
              </a:rPr>
              <a:t>Monitor/Track: Tracking measures and frequency</a:t>
            </a:r>
          </a:p>
        </p:txBody>
      </p:sp>
      <p:sp>
        <p:nvSpPr>
          <p:cNvPr id="6" name="Rectangle 5"/>
          <p:cNvSpPr/>
          <p:nvPr/>
        </p:nvSpPr>
        <p:spPr bwMode="auto">
          <a:xfrm>
            <a:off x="2133600" y="3048000"/>
            <a:ext cx="3588586" cy="1095375"/>
          </a:xfrm>
          <a:prstGeom prst="rect">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38088" defTabSz="190440" eaLnBrk="0" fontAlgn="base" hangingPunct="0">
              <a:spcBef>
                <a:spcPct val="0"/>
              </a:spcBef>
              <a:spcAft>
                <a:spcPct val="0"/>
              </a:spcAft>
            </a:pPr>
            <a:r>
              <a:rPr lang="en-US" sz="2500" dirty="0">
                <a:solidFill>
                  <a:srgbClr val="000000"/>
                </a:solidFill>
                <a:latin typeface="Times New Roman" panose="02020603050405020304" pitchFamily="18" charset="0"/>
                <a:cs typeface="Times New Roman" panose="02020603050405020304" pitchFamily="18" charset="0"/>
              </a:rPr>
              <a:t>Share Results: Mutually discuss </a:t>
            </a:r>
          </a:p>
        </p:txBody>
      </p:sp>
      <p:sp>
        <p:nvSpPr>
          <p:cNvPr id="5" name="Slide Number Placeholder 4"/>
          <p:cNvSpPr>
            <a:spLocks noGrp="1"/>
          </p:cNvSpPr>
          <p:nvPr>
            <p:ph type="sldNum" sz="quarter" idx="12"/>
          </p:nvPr>
        </p:nvSpPr>
        <p:spPr/>
        <p:txBody>
          <a:bodyPr/>
          <a:lstStyle/>
          <a:p>
            <a:fld id="{07317FAF-71D9-4035-B63D-D19C9418422E}" type="slidenum">
              <a:rPr lang="en-US" smtClean="0">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320790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Feedback/Review</a:t>
            </a:r>
            <a:br>
              <a:rPr lang="en-US" dirty="0">
                <a:latin typeface="Times New Roman" panose="02020603050405020304" pitchFamily="18" charset="0"/>
                <a:cs typeface="Times New Roman" panose="02020603050405020304" pitchFamily="18" charset="0"/>
              </a:rPr>
            </a:br>
            <a:endParaRPr lang="en-US" dirty="0"/>
          </a:p>
        </p:txBody>
      </p:sp>
      <p:sp>
        <p:nvSpPr>
          <p:cNvPr id="10" name="Oval 9"/>
          <p:cNvSpPr/>
          <p:nvPr/>
        </p:nvSpPr>
        <p:spPr bwMode="auto">
          <a:xfrm>
            <a:off x="4746625" y="1905000"/>
            <a:ext cx="1952625" cy="1793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Formal Feedback</a:t>
            </a:r>
          </a:p>
        </p:txBody>
      </p:sp>
      <p:sp>
        <p:nvSpPr>
          <p:cNvPr id="7" name="Oval 6"/>
          <p:cNvSpPr/>
          <p:nvPr/>
        </p:nvSpPr>
        <p:spPr bwMode="auto">
          <a:xfrm>
            <a:off x="762000" y="1905000"/>
            <a:ext cx="1952625" cy="1793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Informal Feedback</a:t>
            </a:r>
          </a:p>
        </p:txBody>
      </p:sp>
      <p:sp>
        <p:nvSpPr>
          <p:cNvPr id="11" name="Rectangle 10"/>
          <p:cNvSpPr/>
          <p:nvPr/>
        </p:nvSpPr>
        <p:spPr bwMode="auto">
          <a:xfrm>
            <a:off x="1000125" y="3111500"/>
            <a:ext cx="3588586" cy="3238500"/>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Occurs spontaneously when a discussion is needed</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Addresses a specific performance </a:t>
            </a:r>
            <a:r>
              <a:rPr lang="en-US" sz="2500" b="1" dirty="0">
                <a:solidFill>
                  <a:srgbClr val="000000"/>
                </a:solidFill>
                <a:latin typeface="Times New Roman" panose="02020603050405020304" pitchFamily="18" charset="0"/>
                <a:cs typeface="Times New Roman" panose="02020603050405020304" pitchFamily="18" charset="0"/>
              </a:rPr>
              <a:t>outcome/behavior</a:t>
            </a:r>
            <a:r>
              <a:rPr lang="en-US" sz="2500" dirty="0">
                <a:solidFill>
                  <a:srgbClr val="000000"/>
                </a:solidFill>
                <a:latin typeface="Times New Roman" panose="02020603050405020304" pitchFamily="18" charset="0"/>
                <a:cs typeface="Times New Roman" panose="02020603050405020304" pitchFamily="18" charset="0"/>
              </a:rPr>
              <a:t>– what went right or wrong </a:t>
            </a:r>
            <a:r>
              <a:rPr lang="en-US" sz="2500" b="1" dirty="0">
                <a:solidFill>
                  <a:srgbClr val="000000"/>
                </a:solidFill>
                <a:latin typeface="Times New Roman" panose="02020603050405020304" pitchFamily="18" charset="0"/>
                <a:cs typeface="Times New Roman" panose="02020603050405020304" pitchFamily="18" charset="0"/>
              </a:rPr>
              <a:t>and</a:t>
            </a:r>
            <a:r>
              <a:rPr lang="en-US" sz="2500" dirty="0">
                <a:solidFill>
                  <a:srgbClr val="000000"/>
                </a:solidFill>
                <a:latin typeface="Times New Roman" panose="02020603050405020304" pitchFamily="18" charset="0"/>
                <a:cs typeface="Times New Roman" panose="02020603050405020304" pitchFamily="18" charset="0"/>
              </a:rPr>
              <a:t> what to do differently</a:t>
            </a:r>
          </a:p>
        </p:txBody>
      </p:sp>
      <p:sp>
        <p:nvSpPr>
          <p:cNvPr id="12" name="Rectangle 11"/>
          <p:cNvSpPr/>
          <p:nvPr/>
        </p:nvSpPr>
        <p:spPr bwMode="auto">
          <a:xfrm>
            <a:off x="5000625" y="3111500"/>
            <a:ext cx="3589020" cy="3238500"/>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Occurs in a formal private meeting (infrequent)</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Covers work conducted over time: multiple performance events and discuss goals</a:t>
            </a:r>
          </a:p>
          <a:p>
            <a:pPr defTabSz="190440" eaLnBrk="0" fontAlgn="base" hangingPunct="0">
              <a:spcBef>
                <a:spcPct val="0"/>
              </a:spcBef>
              <a:spcAft>
                <a:spcPct val="0"/>
              </a:spcAft>
            </a:pPr>
            <a:endParaRPr lang="en-US" sz="2500" dirty="0">
              <a:solidFill>
                <a:srgbClr val="000000"/>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07317FAF-71D9-4035-B63D-D19C9418422E}" type="slidenum">
              <a:rPr lang="en-US" smtClean="0">
                <a:solidFill>
                  <a:srgbClr val="000000"/>
                </a:solidFill>
              </a:rPr>
              <a:pPr/>
              <a:t>8</a:t>
            </a:fld>
            <a:endParaRPr lang="en-US">
              <a:solidFill>
                <a:srgbClr val="000000"/>
              </a:solidFill>
            </a:endParaRPr>
          </a:p>
        </p:txBody>
      </p:sp>
    </p:spTree>
    <p:extLst>
      <p:ext uri="{BB962C8B-B14F-4D97-AF65-F5344CB8AC3E}">
        <p14:creationId xmlns:p14="http://schemas.microsoft.com/office/powerpoint/2010/main" val="1225139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p-banner-48.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09600"/>
          </a:xfrm>
          <a:prstGeom prst="rect">
            <a:avLst/>
          </a:prstGeom>
        </p:spPr>
      </p:pic>
      <p:sp>
        <p:nvSpPr>
          <p:cNvPr id="4" name="Title 3"/>
          <p:cNvSpPr>
            <a:spLocks noGrp="1"/>
          </p:cNvSpPr>
          <p:nvPr>
            <p:ph type="title"/>
          </p:nvPr>
        </p:nvSpPr>
        <p:spPr/>
        <p:txBody>
          <a:bodyPr anchor="t"/>
          <a:lstStyle/>
          <a:p>
            <a:r>
              <a:rPr lang="en-US" sz="4200" dirty="0">
                <a:latin typeface="Times New Roman" panose="02020603050405020304" pitchFamily="18" charset="0"/>
                <a:cs typeface="Times New Roman" panose="02020603050405020304" pitchFamily="18" charset="0"/>
              </a:rPr>
              <a:t>Feedback Tips</a:t>
            </a:r>
            <a:br>
              <a:rPr lang="en-US" dirty="0">
                <a:latin typeface="Times New Roman" panose="02020603050405020304" pitchFamily="18" charset="0"/>
                <a:cs typeface="Times New Roman" panose="02020603050405020304" pitchFamily="18" charset="0"/>
              </a:rPr>
            </a:br>
            <a:endParaRPr lang="en-US" dirty="0"/>
          </a:p>
        </p:txBody>
      </p:sp>
      <p:sp>
        <p:nvSpPr>
          <p:cNvPr id="10" name="Oval 9"/>
          <p:cNvSpPr/>
          <p:nvPr/>
        </p:nvSpPr>
        <p:spPr bwMode="auto">
          <a:xfrm>
            <a:off x="4746625" y="1905000"/>
            <a:ext cx="2619375" cy="1793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Staff Member</a:t>
            </a:r>
          </a:p>
        </p:txBody>
      </p:sp>
      <p:sp>
        <p:nvSpPr>
          <p:cNvPr id="7" name="Oval 6"/>
          <p:cNvSpPr/>
          <p:nvPr/>
        </p:nvSpPr>
        <p:spPr bwMode="auto">
          <a:xfrm>
            <a:off x="762000" y="1905000"/>
            <a:ext cx="2619375" cy="1793875"/>
          </a:xfrm>
          <a:prstGeom prst="ellipse">
            <a:avLst/>
          </a:prstGeom>
          <a:solidFill>
            <a:srgbClr val="82B5BE"/>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defTabSz="190440" eaLnBrk="0" fontAlgn="base" hangingPunct="0">
              <a:spcBef>
                <a:spcPct val="0"/>
              </a:spcBef>
              <a:spcAft>
                <a:spcPct val="0"/>
              </a:spcAft>
            </a:pPr>
            <a:r>
              <a:rPr lang="en-US" sz="2500" b="1" dirty="0">
                <a:solidFill>
                  <a:srgbClr val="000000"/>
                </a:solidFill>
                <a:latin typeface="Times New Roman" panose="02020603050405020304" pitchFamily="18" charset="0"/>
                <a:cs typeface="Times New Roman" panose="02020603050405020304" pitchFamily="18" charset="0"/>
              </a:rPr>
              <a:t>Leadership</a:t>
            </a:r>
          </a:p>
        </p:txBody>
      </p:sp>
      <p:sp>
        <p:nvSpPr>
          <p:cNvPr id="11" name="Rectangle 10"/>
          <p:cNvSpPr/>
          <p:nvPr/>
        </p:nvSpPr>
        <p:spPr bwMode="auto">
          <a:xfrm>
            <a:off x="1000125" y="3111500"/>
            <a:ext cx="3588586" cy="3238500"/>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Timely</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Specific and behavior based</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Corrective (negative) </a:t>
            </a:r>
            <a:r>
              <a:rPr lang="en-US" sz="2500" b="1" dirty="0">
                <a:solidFill>
                  <a:srgbClr val="000000"/>
                </a:solidFill>
                <a:latin typeface="Times New Roman" panose="02020603050405020304" pitchFamily="18" charset="0"/>
                <a:cs typeface="Times New Roman" panose="02020603050405020304" pitchFamily="18" charset="0"/>
              </a:rPr>
              <a:t>and</a:t>
            </a:r>
            <a:r>
              <a:rPr lang="en-US" sz="2500" dirty="0">
                <a:solidFill>
                  <a:srgbClr val="000000"/>
                </a:solidFill>
                <a:latin typeface="Times New Roman" panose="02020603050405020304" pitchFamily="18" charset="0"/>
                <a:cs typeface="Times New Roman" panose="02020603050405020304" pitchFamily="18" charset="0"/>
              </a:rPr>
              <a:t> reinforcing (positive)</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Give the ‘Why’</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Keep your emotions in check</a:t>
            </a:r>
          </a:p>
        </p:txBody>
      </p:sp>
      <p:sp>
        <p:nvSpPr>
          <p:cNvPr id="12" name="Rectangle 11"/>
          <p:cNvSpPr/>
          <p:nvPr/>
        </p:nvSpPr>
        <p:spPr bwMode="auto">
          <a:xfrm>
            <a:off x="5000625" y="3111500"/>
            <a:ext cx="3589020" cy="3238500"/>
          </a:xfrm>
          <a:prstGeom prst="rect">
            <a:avLst/>
          </a:prstGeom>
          <a:solidFill>
            <a:srgbClr val="A5A0CF"/>
          </a:solidFill>
          <a:ln w="381000" cap="flat" cmpd="sng" algn="ctr">
            <a:noFill/>
            <a:prstDash val="solid"/>
            <a:round/>
            <a:headEnd type="none" w="med" len="med"/>
            <a:tailEnd type="none" w="med" len="med"/>
          </a:ln>
          <a:effectLst/>
          <a:scene3d>
            <a:camera prst="orthographicFront"/>
            <a:lightRig rig="threePt" dir="t"/>
          </a:scene3d>
          <a:sp3d>
            <a:bevelT/>
          </a:sp3d>
        </p:spPr>
        <p:txBody>
          <a:bodyPr vert="horz" wrap="square" lIns="19044" tIns="9521" rIns="19044" bIns="9521" numCol="1" rtlCol="0" anchor="t" anchorCtr="0" compatLnSpc="1">
            <a:prstTxWarp prst="textNoShape">
              <a:avLst/>
            </a:prstTxWarp>
          </a:bodyPr>
          <a:lstStyle/>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Listen</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Don’t blame or make excuses</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Open mind</a:t>
            </a:r>
          </a:p>
          <a:p>
            <a:pPr marL="238049" indent="-238049" defTabSz="190440" eaLnBrk="0" fontAlgn="base" hangingPunct="0">
              <a:spcBef>
                <a:spcPct val="0"/>
              </a:spcBef>
              <a:spcAft>
                <a:spcPct val="0"/>
              </a:spcAft>
              <a:buFont typeface="Arial" panose="020B0604020202020204" pitchFamily="34" charset="0"/>
              <a:buChar char="•"/>
            </a:pPr>
            <a:r>
              <a:rPr lang="en-US" sz="2500" dirty="0">
                <a:solidFill>
                  <a:srgbClr val="000000"/>
                </a:solidFill>
                <a:latin typeface="Times New Roman" panose="02020603050405020304" pitchFamily="18" charset="0"/>
                <a:cs typeface="Times New Roman" panose="02020603050405020304" pitchFamily="18" charset="0"/>
              </a:rPr>
              <a:t>Think about what you control</a:t>
            </a:r>
          </a:p>
          <a:p>
            <a:pPr defTabSz="190440" eaLnBrk="0" fontAlgn="base" hangingPunct="0">
              <a:spcBef>
                <a:spcPct val="0"/>
              </a:spcBef>
              <a:spcAft>
                <a:spcPct val="0"/>
              </a:spcAft>
            </a:pPr>
            <a:endParaRPr lang="en-US" sz="2500" dirty="0">
              <a:solidFill>
                <a:srgbClr val="000000"/>
              </a:solidFill>
              <a:latin typeface="Times New Roman" panose="02020603050405020304" pitchFamily="18" charset="0"/>
              <a:cs typeface="Times New Roman" panose="02020603050405020304" pitchFamily="18" charset="0"/>
            </a:endParaRPr>
          </a:p>
          <a:p>
            <a:pPr marL="238049" indent="-238049" defTabSz="190440" eaLnBrk="0" fontAlgn="base" hangingPunct="0">
              <a:spcBef>
                <a:spcPct val="0"/>
              </a:spcBef>
              <a:spcAft>
                <a:spcPct val="0"/>
              </a:spcAft>
              <a:buFont typeface="Arial" panose="020B0604020202020204" pitchFamily="34" charset="0"/>
              <a:buChar char="•"/>
            </a:pPr>
            <a:endParaRPr lang="en-US" sz="2500" dirty="0">
              <a:solidFill>
                <a:srgbClr val="000000"/>
              </a:solidFill>
              <a:latin typeface="Times New Roman" panose="02020603050405020304" pitchFamily="18" charset="0"/>
              <a:cs typeface="Times New Roman" panose="02020603050405020304" pitchFamily="18" charset="0"/>
            </a:endParaRPr>
          </a:p>
          <a:p>
            <a:pPr defTabSz="190440" eaLnBrk="0" fontAlgn="base" hangingPunct="0">
              <a:spcBef>
                <a:spcPct val="0"/>
              </a:spcBef>
              <a:spcAft>
                <a:spcPct val="0"/>
              </a:spcAft>
            </a:pPr>
            <a:endParaRPr lang="en-US" sz="2500" dirty="0">
              <a:solidFill>
                <a:srgbClr val="000000"/>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07317FAF-71D9-4035-B63D-D19C9418422E}" type="slidenum">
              <a:rPr lang="en-US" smtClean="0">
                <a:solidFill>
                  <a:srgbClr val="000000"/>
                </a:solidFill>
              </a:rPr>
              <a:pPr/>
              <a:t>9</a:t>
            </a:fld>
            <a:endParaRPr lang="en-US">
              <a:solidFill>
                <a:srgbClr val="000000"/>
              </a:solidFill>
            </a:endParaRPr>
          </a:p>
        </p:txBody>
      </p:sp>
    </p:spTree>
    <p:extLst>
      <p:ext uri="{BB962C8B-B14F-4D97-AF65-F5344CB8AC3E}">
        <p14:creationId xmlns:p14="http://schemas.microsoft.com/office/powerpoint/2010/main" val="3109814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0811A6ACFAE1540A5A1C2B15C71453F" ma:contentTypeVersion="2" ma:contentTypeDescription="Create a new document." ma:contentTypeScope="" ma:versionID="3066c54ab60c59bc00836d51ae0a6026">
  <xsd:schema xmlns:xsd="http://www.w3.org/2001/XMLSchema" xmlns:xs="http://www.w3.org/2001/XMLSchema" xmlns:p="http://schemas.microsoft.com/office/2006/metadata/properties" xmlns:ns1="http://schemas.microsoft.com/sharepoint/v3" xmlns:ns2="beaf5f31-8cd1-41e4-a47a-7a8ecc96f470" targetNamespace="http://schemas.microsoft.com/office/2006/metadata/properties" ma:root="true" ma:fieldsID="5322d691205687339a375eabd466c221" ns1:_="" ns2:_="">
    <xsd:import namespace="http://schemas.microsoft.com/sharepoint/v3"/>
    <xsd:import namespace="beaf5f31-8cd1-41e4-a47a-7a8ecc96f47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af5f31-8cd1-41e4-a47a-7a8ecc96f47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4A6E0D7-0FC1-428D-91CC-6B0959F15EF2}">
  <ds:schemaRefs>
    <ds:schemaRef ds:uri="http://schemas.microsoft.com/sharepoint/v3/contenttype/forms"/>
  </ds:schemaRefs>
</ds:datastoreItem>
</file>

<file path=customXml/itemProps2.xml><?xml version="1.0" encoding="utf-8"?>
<ds:datastoreItem xmlns:ds="http://schemas.openxmlformats.org/officeDocument/2006/customXml" ds:itemID="{A4D5D937-8406-4061-8FCD-7F16BF91C07A}"/>
</file>

<file path=customXml/itemProps3.xml><?xml version="1.0" encoding="utf-8"?>
<ds:datastoreItem xmlns:ds="http://schemas.openxmlformats.org/officeDocument/2006/customXml" ds:itemID="{61D03F81-019B-4F3F-9ADD-1106A9790039}"/>
</file>

<file path=docProps/app.xml><?xml version="1.0" encoding="utf-8"?>
<Properties xmlns="http://schemas.openxmlformats.org/officeDocument/2006/extended-properties" xmlns:vt="http://schemas.openxmlformats.org/officeDocument/2006/docPropsVTypes">
  <TotalTime>170</TotalTime>
  <Words>4064</Words>
  <Application>Microsoft Office PowerPoint</Application>
  <PresentationFormat>On-screen Show (4:3)</PresentationFormat>
  <Paragraphs>350</Paragraphs>
  <Slides>13</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ＭＳ Ｐゴシック</vt:lpstr>
      <vt:lpstr>Arial</vt:lpstr>
      <vt:lpstr>Calibri</vt:lpstr>
      <vt:lpstr>Times New Roman</vt:lpstr>
      <vt:lpstr>Wingdings</vt:lpstr>
      <vt:lpstr>Office Theme</vt:lpstr>
      <vt:lpstr>Blank Presentation</vt:lpstr>
      <vt:lpstr>PowerPoint Presentation</vt:lpstr>
      <vt:lpstr>Agenda</vt:lpstr>
      <vt:lpstr>Performance Management Cycle  </vt:lpstr>
      <vt:lpstr>Benefits of Effective Performance Management </vt:lpstr>
      <vt:lpstr>Expectations &amp; Goals </vt:lpstr>
      <vt:lpstr>SMART Goals </vt:lpstr>
      <vt:lpstr>Assessing Performance </vt:lpstr>
      <vt:lpstr>Feedback/Review </vt:lpstr>
      <vt:lpstr>Feedback Tips </vt:lpstr>
      <vt:lpstr>Feedback Examples </vt:lpstr>
      <vt:lpstr>Developing and Acting on a Plan (Part of Feedback/Review) </vt:lpstr>
      <vt:lpstr>Performance Management Cycle </vt:lpstr>
      <vt:lpstr>Additional Questions </vt:lpstr>
    </vt:vector>
  </TitlesOfParts>
  <Company>UWSP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Schaufenbuel, Aaron</dc:creator>
  <cp:lastModifiedBy>Boomer, Nora</cp:lastModifiedBy>
  <cp:revision>18</cp:revision>
  <cp:lastPrinted>2015-12-22T16:33:30Z</cp:lastPrinted>
  <dcterms:created xsi:type="dcterms:W3CDTF">2015-12-08T15:23:18Z</dcterms:created>
  <dcterms:modified xsi:type="dcterms:W3CDTF">2025-10-03T14:05:43Z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0x01010020811A6ACFAE1540A5A1C2B15C71453F</vt:lpwstr>
  </property>
</Properties>
</file>