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2" r:id="rId1"/>
  </p:sldMasterIdLst>
  <p:notesMasterIdLst>
    <p:notesMasterId r:id="rId58"/>
  </p:notesMasterIdLst>
  <p:sldIdLst>
    <p:sldId id="256" r:id="rId2"/>
    <p:sldId id="257" r:id="rId3"/>
    <p:sldId id="258" r:id="rId4"/>
    <p:sldId id="260" r:id="rId5"/>
    <p:sldId id="259" r:id="rId6"/>
    <p:sldId id="261" r:id="rId7"/>
    <p:sldId id="262" r:id="rId8"/>
    <p:sldId id="263" r:id="rId9"/>
    <p:sldId id="307" r:id="rId10"/>
    <p:sldId id="308" r:id="rId11"/>
    <p:sldId id="265" r:id="rId12"/>
    <p:sldId id="267" r:id="rId13"/>
    <p:sldId id="266" r:id="rId14"/>
    <p:sldId id="268" r:id="rId15"/>
    <p:sldId id="302" r:id="rId16"/>
    <p:sldId id="269" r:id="rId17"/>
    <p:sldId id="270" r:id="rId18"/>
    <p:sldId id="271" r:id="rId19"/>
    <p:sldId id="272" r:id="rId20"/>
    <p:sldId id="273" r:id="rId21"/>
    <p:sldId id="274" r:id="rId22"/>
    <p:sldId id="275" r:id="rId23"/>
    <p:sldId id="303" r:id="rId24"/>
    <p:sldId id="276" r:id="rId25"/>
    <p:sldId id="277" r:id="rId26"/>
    <p:sldId id="278" r:id="rId27"/>
    <p:sldId id="279" r:id="rId28"/>
    <p:sldId id="280" r:id="rId29"/>
    <p:sldId id="304" r:id="rId30"/>
    <p:sldId id="281" r:id="rId31"/>
    <p:sldId id="309" r:id="rId32"/>
    <p:sldId id="310" r:id="rId33"/>
    <p:sldId id="311" r:id="rId34"/>
    <p:sldId id="312" r:id="rId35"/>
    <p:sldId id="282" r:id="rId36"/>
    <p:sldId id="283" r:id="rId37"/>
    <p:sldId id="284" r:id="rId38"/>
    <p:sldId id="285" r:id="rId39"/>
    <p:sldId id="286" r:id="rId40"/>
    <p:sldId id="287" r:id="rId41"/>
    <p:sldId id="305" r:id="rId42"/>
    <p:sldId id="288" r:id="rId43"/>
    <p:sldId id="289" r:id="rId44"/>
    <p:sldId id="290" r:id="rId45"/>
    <p:sldId id="291" r:id="rId46"/>
    <p:sldId id="306" r:id="rId47"/>
    <p:sldId id="292" r:id="rId48"/>
    <p:sldId id="293" r:id="rId49"/>
    <p:sldId id="294" r:id="rId50"/>
    <p:sldId id="295" r:id="rId51"/>
    <p:sldId id="296" r:id="rId52"/>
    <p:sldId id="297" r:id="rId53"/>
    <p:sldId id="298" r:id="rId54"/>
    <p:sldId id="299" r:id="rId55"/>
    <p:sldId id="300" r:id="rId56"/>
    <p:sldId id="30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5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tableStyles" Target="tableStyles.xml"/><Relationship Id="rId50" Type="http://schemas.openxmlformats.org/officeDocument/2006/relationships/slide" Target="slides/slide49.xml"/><Relationship Id="rId55" Type="http://schemas.openxmlformats.org/officeDocument/2006/relationships/slide" Target="slides/slide54.xml"/><Relationship Id="rId42" Type="http://schemas.openxmlformats.org/officeDocument/2006/relationships/slide" Target="slides/slide41.xml"/><Relationship Id="rId47" Type="http://schemas.openxmlformats.org/officeDocument/2006/relationships/slide" Target="slides/slide46.xml"/><Relationship Id="rId34" Type="http://schemas.openxmlformats.org/officeDocument/2006/relationships/slide" Target="slides/slide33.xml"/><Relationship Id="rId21" Type="http://schemas.openxmlformats.org/officeDocument/2006/relationships/slide" Target="slides/slide20.xml"/><Relationship Id="rId7" Type="http://schemas.openxmlformats.org/officeDocument/2006/relationships/slide" Target="slides/slide6.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53" Type="http://schemas.openxmlformats.org/officeDocument/2006/relationships/slide" Target="slides/slide52.xml"/><Relationship Id="rId58" Type="http://schemas.openxmlformats.org/officeDocument/2006/relationships/notesMaster" Target="notesMasters/notesMaster1.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64" Type="http://schemas.openxmlformats.org/officeDocument/2006/relationships/customXml" Target="../customXml/item1.xml"/><Relationship Id="rId51" Type="http://schemas.openxmlformats.org/officeDocument/2006/relationships/slide" Target="slides/slide50.xml"/><Relationship Id="rId8" Type="http://schemas.openxmlformats.org/officeDocument/2006/relationships/slide" Target="slides/slide7.xml"/><Relationship Id="rId3" Type="http://schemas.openxmlformats.org/officeDocument/2006/relationships/slide" Target="slides/slide2.xml"/><Relationship Id="rId17" Type="http://schemas.openxmlformats.org/officeDocument/2006/relationships/slide" Target="slides/slide16.xml"/><Relationship Id="rId59" Type="http://schemas.openxmlformats.org/officeDocument/2006/relationships/printerSettings" Target="printerSettings/printerSettings1.bin"/><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slide" Target="slides/slide53.xml"/><Relationship Id="rId41" Type="http://schemas.openxmlformats.org/officeDocument/2006/relationships/slide" Target="slides/slide40.xml"/><Relationship Id="rId20" Type="http://schemas.openxmlformats.org/officeDocument/2006/relationships/slide" Target="slides/slide1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60" Type="http://schemas.openxmlformats.org/officeDocument/2006/relationships/presProps" Target="presProps.xml"/><Relationship Id="rId10" Type="http://schemas.openxmlformats.org/officeDocument/2006/relationships/slide" Target="slides/slide9.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1276C-CCF6-1249-90FA-355DC6459A52}" type="datetimeFigureOut">
              <a:rPr lang="en-US" smtClean="0"/>
              <a:pPr/>
              <a:t>10/16/09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1A569-DD8D-B84B-9B50-0F589B07C5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en.wikipedia.org/wiki/Wikipedia:Citation_needed" TargetMode="External"/><Relationship Id="rId12" Type="http://schemas.openxmlformats.org/officeDocument/2006/relationships/hyperlink" Target="http://en.wikipedia.org/wiki/World_War_I" TargetMode="External"/><Relationship Id="rId13" Type="http://schemas.openxmlformats.org/officeDocument/2006/relationships/hyperlink" Target="http://en.wikipedia.org/wiki/Strike-breaking" TargetMode="External"/><Relationship Id="rId14" Type="http://schemas.openxmlformats.org/officeDocument/2006/relationships/hyperlink" Target="http://en.wikipedia.org/wiki/United_States_Army" TargetMode="External"/><Relationship Id="rId15" Type="http://schemas.openxmlformats.org/officeDocument/2006/relationships/hyperlink" Target="http://en.wikipedia.org/w/index.php?title=Motor_Ambulance_Corps&amp;action=edit&amp;redlink=1" TargetMode="External"/><Relationship Id="rId16" Type="http://schemas.openxmlformats.org/officeDocument/2006/relationships/hyperlink" Target="http://en.wikipedia.org/wiki/Spanish_flu" TargetMode="External"/><Relationship Id="rId17" Type="http://schemas.openxmlformats.org/officeDocument/2006/relationships/hyperlink" Target="http://en.wikipedia.org/wiki/Tuberculosis" TargetMode="External"/><Relationship Id="rId18" Type="http://schemas.openxmlformats.org/officeDocument/2006/relationships/hyperlink" Target="http://en.wikipedia.org/wiki/Tacoma,_Washington" TargetMode="External"/><Relationship Id="rId19" Type="http://schemas.openxmlformats.org/officeDocument/2006/relationships/hyperlink" Target="http://en.wikipedia.org/wiki/San_Francisco"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Saint_Mary's_County,_Maryland" TargetMode="External"/><Relationship Id="rId4" Type="http://schemas.openxmlformats.org/officeDocument/2006/relationships/hyperlink" Target="http://en.wikipedia.org/wiki/Southern_Maryland" TargetMode="External"/><Relationship Id="rId5" Type="http://schemas.openxmlformats.org/officeDocument/2006/relationships/hyperlink" Target="http://en.wikipedia.org/wiki/Maryland" TargetMode="External"/><Relationship Id="rId6" Type="http://schemas.openxmlformats.org/officeDocument/2006/relationships/hyperlink" Target="http://en.wikipedia.org/wiki/United_States" TargetMode="External"/><Relationship Id="rId7" Type="http://schemas.openxmlformats.org/officeDocument/2006/relationships/hyperlink" Target="http://en.wikipedia.org/wiki/Anglicization" TargetMode="External"/><Relationship Id="rId8" Type="http://schemas.openxmlformats.org/officeDocument/2006/relationships/hyperlink" Target="http://en.wikipedia.org/wiki/Philadelphia" TargetMode="External"/><Relationship Id="rId9" Type="http://schemas.openxmlformats.org/officeDocument/2006/relationships/hyperlink" Target="http://en.wikipedia.org/wiki/Baltimore" TargetMode="External"/><Relationship Id="rId10" Type="http://schemas.openxmlformats.org/officeDocument/2006/relationships/hyperlink" Target="http://en.wikipedia.org/wiki/Pinkerton_National_Detective_Agenc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smtClean="0">
                <a:solidFill>
                  <a:schemeClr val="tx1"/>
                </a:solidFill>
                <a:latin typeface="+mn-lt"/>
                <a:ea typeface="+mn-ea"/>
                <a:cs typeface="+mn-cs"/>
              </a:rPr>
              <a:t>Hammett was born on a farm called "Hopewell and Aim" off Great Mills Road, </a:t>
            </a:r>
            <a:r>
              <a:rPr lang="en-US" sz="1200" u="none" kern="1200" dirty="0" smtClean="0">
                <a:solidFill>
                  <a:schemeClr val="tx1"/>
                </a:solidFill>
                <a:latin typeface="+mn-lt"/>
                <a:ea typeface="+mn-ea"/>
                <a:cs typeface="+mn-cs"/>
                <a:hlinkClick r:id="rId3"/>
              </a:rPr>
              <a:t>St. Mary's County, in </a:t>
            </a:r>
            <a:r>
              <a:rPr lang="en-US" sz="1200" u="none" kern="1200" dirty="0" smtClean="0">
                <a:solidFill>
                  <a:schemeClr val="tx1"/>
                </a:solidFill>
                <a:latin typeface="+mn-lt"/>
                <a:ea typeface="+mn-ea"/>
                <a:cs typeface="+mn-cs"/>
                <a:hlinkClick r:id="rId4"/>
              </a:rPr>
              <a:t>southern </a:t>
            </a:r>
            <a:r>
              <a:rPr lang="en-US" sz="1200" u="none" kern="1200" dirty="0" smtClean="0">
                <a:solidFill>
                  <a:schemeClr val="tx1"/>
                </a:solidFill>
                <a:latin typeface="+mn-lt"/>
                <a:ea typeface="+mn-ea"/>
                <a:cs typeface="+mn-cs"/>
                <a:hlinkClick r:id="rId5"/>
              </a:rPr>
              <a:t>Maryland, </a:t>
            </a:r>
            <a:r>
              <a:rPr lang="en-US" sz="1200" u="none" kern="1200" dirty="0" smtClean="0">
                <a:solidFill>
                  <a:schemeClr val="tx1"/>
                </a:solidFill>
                <a:latin typeface="+mn-lt"/>
                <a:ea typeface="+mn-ea"/>
                <a:cs typeface="+mn-cs"/>
                <a:hlinkClick r:id="rId6"/>
              </a:rPr>
              <a:t>United States.[3] His parents were Richard Thomas Hammett and Anne Bond Dashiell. (The Dashiells are an old Maryland family, the name being an </a:t>
            </a:r>
            <a:r>
              <a:rPr lang="en-US" sz="1200" u="none" kern="1200" dirty="0" smtClean="0">
                <a:solidFill>
                  <a:schemeClr val="tx1"/>
                </a:solidFill>
                <a:latin typeface="+mn-lt"/>
                <a:ea typeface="+mn-ea"/>
                <a:cs typeface="+mn-cs"/>
                <a:hlinkClick r:id="rId7"/>
              </a:rPr>
              <a:t>Anglicization of the French </a:t>
            </a:r>
            <a:r>
              <a:rPr lang="en-US" sz="1200" i="1" u="none" kern="1200" dirty="0" smtClean="0">
                <a:solidFill>
                  <a:schemeClr val="tx1"/>
                </a:solidFill>
                <a:latin typeface="+mn-lt"/>
                <a:ea typeface="+mn-ea"/>
                <a:cs typeface="+mn-cs"/>
                <a:hlinkClick r:id="rId7"/>
              </a:rPr>
              <a:t>De Chiel) He grew up in </a:t>
            </a:r>
            <a:r>
              <a:rPr lang="en-US" sz="1200" i="1" u="none" kern="1200" dirty="0" smtClean="0">
                <a:solidFill>
                  <a:schemeClr val="tx1"/>
                </a:solidFill>
                <a:latin typeface="+mn-lt"/>
                <a:ea typeface="+mn-ea"/>
                <a:cs typeface="+mn-cs"/>
                <a:hlinkClick r:id="rId8"/>
              </a:rPr>
              <a:t>Philadelphia and </a:t>
            </a:r>
            <a:r>
              <a:rPr lang="en-US" sz="1200" i="1" u="none" kern="1200" dirty="0" smtClean="0">
                <a:solidFill>
                  <a:schemeClr val="tx1"/>
                </a:solidFill>
                <a:latin typeface="+mn-lt"/>
                <a:ea typeface="+mn-ea"/>
                <a:cs typeface="+mn-cs"/>
                <a:hlinkClick r:id="rId9"/>
              </a:rPr>
              <a:t>Baltimore. "Sam", as he was known before he began writing, left school when he was 13 years old and held several jobs before working for the </a:t>
            </a:r>
            <a:r>
              <a:rPr lang="en-US" sz="1200" i="1" u="none" kern="1200" dirty="0" smtClean="0">
                <a:solidFill>
                  <a:schemeClr val="tx1"/>
                </a:solidFill>
                <a:latin typeface="+mn-lt"/>
                <a:ea typeface="+mn-ea"/>
                <a:cs typeface="+mn-cs"/>
                <a:hlinkClick r:id="rId10"/>
              </a:rPr>
              <a:t>Pinkerton National Detective Agency (this later became his influence for most his </a:t>
            </a:r>
            <a:r>
              <a:rPr lang="en-US" sz="1200" i="1" u="none" kern="1200" dirty="0" err="1" smtClean="0">
                <a:solidFill>
                  <a:schemeClr val="tx1"/>
                </a:solidFill>
                <a:latin typeface="+mn-lt"/>
                <a:ea typeface="+mn-ea"/>
                <a:cs typeface="+mn-cs"/>
                <a:hlinkClick r:id="rId10"/>
              </a:rPr>
              <a:t>books</a:t>
            </a:r>
            <a:r>
              <a:rPr lang="en-US" sz="1200" i="1" u="none" kern="1200" baseline="30000" dirty="0" err="1" smtClean="0">
                <a:solidFill>
                  <a:schemeClr val="tx1"/>
                </a:solidFill>
                <a:latin typeface="+mn-lt"/>
                <a:ea typeface="+mn-ea"/>
                <a:cs typeface="+mn-cs"/>
                <a:hlinkClick r:id="rId10"/>
              </a:rPr>
              <a:t>[</a:t>
            </a:r>
            <a:r>
              <a:rPr lang="en-US" sz="1200" i="1" u="none" kern="1200" baseline="0" dirty="0" err="1" smtClean="0">
                <a:solidFill>
                  <a:schemeClr val="tx1"/>
                </a:solidFill>
                <a:latin typeface="+mn-lt"/>
                <a:ea typeface="+mn-ea"/>
                <a:cs typeface="+mn-cs"/>
                <a:hlinkClick r:id="rId11"/>
              </a:rPr>
              <a:t>citation</a:t>
            </a:r>
            <a:r>
              <a:rPr lang="en-US" sz="1200" i="1" u="none" kern="1200" baseline="0" dirty="0" smtClean="0">
                <a:solidFill>
                  <a:schemeClr val="tx1"/>
                </a:solidFill>
                <a:latin typeface="+mn-lt"/>
                <a:ea typeface="+mn-ea"/>
                <a:cs typeface="+mn-cs"/>
                <a:hlinkClick r:id="rId11"/>
              </a:rPr>
              <a:t> needed</a:t>
            </a:r>
            <a:r>
              <a:rPr lang="en-US" sz="1200" i="1" u="none" kern="1200" baseline="30000" dirty="0" smtClean="0">
                <a:solidFill>
                  <a:schemeClr val="tx1"/>
                </a:solidFill>
                <a:latin typeface="+mn-lt"/>
                <a:ea typeface="+mn-ea"/>
                <a:cs typeface="+mn-cs"/>
                <a:hlinkClick r:id="rId11"/>
              </a:rPr>
              <a:t>]</a:t>
            </a:r>
            <a:r>
              <a:rPr lang="en-US" sz="1200" i="1" u="none" kern="1200" baseline="0" dirty="0" smtClean="0">
                <a:solidFill>
                  <a:schemeClr val="tx1"/>
                </a:solidFill>
                <a:latin typeface="+mn-lt"/>
                <a:ea typeface="+mn-ea"/>
                <a:cs typeface="+mn-cs"/>
                <a:hlinkClick r:id="rId11"/>
              </a:rPr>
              <a:t>). He served as an operative for the Pinkerton Agency from 1915 to 1921, with time off to serve in </a:t>
            </a:r>
            <a:r>
              <a:rPr lang="en-US" sz="1200" i="1" u="none" kern="1200" baseline="0" dirty="0" smtClean="0">
                <a:solidFill>
                  <a:schemeClr val="tx1"/>
                </a:solidFill>
                <a:latin typeface="+mn-lt"/>
                <a:ea typeface="+mn-ea"/>
                <a:cs typeface="+mn-cs"/>
                <a:hlinkClick r:id="rId12"/>
              </a:rPr>
              <a:t>World War I. However, the agency's role in union </a:t>
            </a:r>
            <a:r>
              <a:rPr lang="en-US" sz="1200" i="1" u="none" kern="1200" baseline="0" dirty="0" smtClean="0">
                <a:solidFill>
                  <a:schemeClr val="tx1"/>
                </a:solidFill>
                <a:latin typeface="+mn-lt"/>
                <a:ea typeface="+mn-ea"/>
                <a:cs typeface="+mn-cs"/>
                <a:hlinkClick r:id="rId13"/>
              </a:rPr>
              <a:t>strike-breaking eventually disillusioned him.[4]During </a:t>
            </a:r>
            <a:r>
              <a:rPr lang="en-US" sz="1200" i="1" u="none" kern="1200" baseline="0" dirty="0" smtClean="0">
                <a:solidFill>
                  <a:schemeClr val="tx1"/>
                </a:solidFill>
                <a:latin typeface="+mn-lt"/>
                <a:ea typeface="+mn-ea"/>
                <a:cs typeface="+mn-cs"/>
                <a:hlinkClick r:id="rId12"/>
              </a:rPr>
              <a:t>World War I, Hammett enlisted in the </a:t>
            </a:r>
            <a:r>
              <a:rPr lang="en-US" sz="1200" i="1" u="none" kern="1200" baseline="0" dirty="0" smtClean="0">
                <a:solidFill>
                  <a:schemeClr val="tx1"/>
                </a:solidFill>
                <a:latin typeface="+mn-lt"/>
                <a:ea typeface="+mn-ea"/>
                <a:cs typeface="+mn-cs"/>
                <a:hlinkClick r:id="rId14"/>
              </a:rPr>
              <a:t>United States Army and served in the </a:t>
            </a:r>
            <a:r>
              <a:rPr lang="en-US" sz="1200" i="1" u="none" kern="1200" baseline="0" dirty="0" smtClean="0">
                <a:solidFill>
                  <a:schemeClr val="tx1"/>
                </a:solidFill>
                <a:latin typeface="+mn-lt"/>
                <a:ea typeface="+mn-ea"/>
                <a:cs typeface="+mn-cs"/>
                <a:hlinkClick r:id="rId15"/>
              </a:rPr>
              <a:t>Motor Ambulance Corps. However, he became ill with the </a:t>
            </a:r>
            <a:r>
              <a:rPr lang="en-US" sz="1200" i="1" u="none" kern="1200" baseline="0" dirty="0" smtClean="0">
                <a:solidFill>
                  <a:schemeClr val="tx1"/>
                </a:solidFill>
                <a:latin typeface="+mn-lt"/>
                <a:ea typeface="+mn-ea"/>
                <a:cs typeface="+mn-cs"/>
                <a:hlinkClick r:id="rId16"/>
              </a:rPr>
              <a:t>Spanish flu and later contracted </a:t>
            </a:r>
            <a:r>
              <a:rPr lang="en-US" sz="1200" i="1" u="none" kern="1200" baseline="0" dirty="0" smtClean="0">
                <a:solidFill>
                  <a:schemeClr val="tx1"/>
                </a:solidFill>
                <a:latin typeface="+mn-lt"/>
                <a:ea typeface="+mn-ea"/>
                <a:cs typeface="+mn-cs"/>
                <a:hlinkClick r:id="rId17"/>
              </a:rPr>
              <a:t>tuberculosis. He spent the war as a patient in Cushman Hospital, </a:t>
            </a:r>
            <a:r>
              <a:rPr lang="en-US" sz="1200" i="1" u="none" kern="1200" baseline="0" dirty="0" smtClean="0">
                <a:solidFill>
                  <a:schemeClr val="tx1"/>
                </a:solidFill>
                <a:latin typeface="+mn-lt"/>
                <a:ea typeface="+mn-ea"/>
                <a:cs typeface="+mn-cs"/>
                <a:hlinkClick r:id="rId18"/>
              </a:rPr>
              <a:t>Tacoma, Washington. While hospitalized he met and married a nurse, Josephine Dolan, and had two daughters, Mary Jane (1921-10-15) and Josephine (1926).[5] Shortly after the birth of their second child, Health Services nurses informed Josephine that due to Hammett's tuberculosis, she and the children should not live with him. So they rented a place in </a:t>
            </a:r>
            <a:r>
              <a:rPr lang="en-US" sz="1200" i="1" u="none" kern="1200" baseline="0" dirty="0" smtClean="0">
                <a:solidFill>
                  <a:schemeClr val="tx1"/>
                </a:solidFill>
                <a:latin typeface="+mn-lt"/>
                <a:ea typeface="+mn-ea"/>
                <a:cs typeface="+mn-cs"/>
                <a:hlinkClick r:id="rId19"/>
              </a:rPr>
              <a:t>San Francisco. Hammett would visit on weekends, but the marriage soon fell apart. Hammett still supported his wife and daughters financially with the income he made from his </a:t>
            </a:r>
            <a:r>
              <a:rPr lang="en-US" sz="1200" i="1" u="none" kern="1200" baseline="0" dirty="0" err="1" smtClean="0">
                <a:solidFill>
                  <a:schemeClr val="tx1"/>
                </a:solidFill>
                <a:latin typeface="+mn-lt"/>
                <a:ea typeface="+mn-ea"/>
                <a:cs typeface="+mn-cs"/>
                <a:hlinkClick r:id="rId19"/>
              </a:rPr>
              <a:t>writing.</a:t>
            </a:r>
            <a:r>
              <a:rPr lang="en-US" sz="1200" i="1" u="none" kern="1200" baseline="30000" dirty="0" err="1" smtClean="0">
                <a:solidFill>
                  <a:schemeClr val="tx1"/>
                </a:solidFill>
                <a:latin typeface="+mn-lt"/>
                <a:ea typeface="+mn-ea"/>
                <a:cs typeface="+mn-cs"/>
                <a:hlinkClick r:id="rId19"/>
              </a:rPr>
              <a:t>[</a:t>
            </a:r>
            <a:r>
              <a:rPr lang="en-US" sz="1200" i="1" u="none" kern="1200" baseline="0" dirty="0" err="1" smtClean="0">
                <a:solidFill>
                  <a:schemeClr val="tx1"/>
                </a:solidFill>
                <a:latin typeface="+mn-lt"/>
                <a:ea typeface="+mn-ea"/>
                <a:cs typeface="+mn-cs"/>
                <a:hlinkClick r:id="rId11"/>
              </a:rPr>
              <a:t>citation</a:t>
            </a:r>
            <a:r>
              <a:rPr lang="en-US" sz="1200" i="1" u="none" kern="1200" baseline="0" dirty="0" smtClean="0">
                <a:solidFill>
                  <a:schemeClr val="tx1"/>
                </a:solidFill>
                <a:latin typeface="+mn-lt"/>
                <a:ea typeface="+mn-ea"/>
                <a:cs typeface="+mn-cs"/>
                <a:hlinkClick r:id="rId11"/>
              </a:rPr>
              <a:t> needed</a:t>
            </a:r>
            <a:r>
              <a:rPr lang="en-US" sz="1200" i="1" u="none" kern="1200" baseline="30000" dirty="0" smtClean="0">
                <a:solidFill>
                  <a:schemeClr val="tx1"/>
                </a:solidFill>
                <a:latin typeface="+mn-lt"/>
                <a:ea typeface="+mn-ea"/>
                <a:cs typeface="+mn-cs"/>
                <a:hlinkClick r:id="rId11"/>
              </a:rPr>
              <a:t>]</a:t>
            </a:r>
            <a:r>
              <a:rPr lang="en-US" sz="1200" i="1" u="none" kern="1200" baseline="0" dirty="0" smtClean="0">
                <a:solidFill>
                  <a:schemeClr val="tx1"/>
                </a:solidFill>
                <a:latin typeface="+mn-lt"/>
                <a:ea typeface="+mn-ea"/>
                <a:cs typeface="+mn-cs"/>
                <a:hlinkClick r:id="rId11"/>
              </a:rPr>
              <a:t>Hammett turned to drinking, advertising, and, eventually, writing. His work at the detective agency provided him the inspiration for his writings.</a:t>
            </a:r>
            <a:endParaRPr lang="en-US" u="none"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Grella</a:t>
            </a:r>
            <a:r>
              <a:rPr lang="en-US" baseline="0" dirty="0" smtClean="0"/>
              <a:t> explores influence of Henry James’s </a:t>
            </a:r>
            <a:r>
              <a:rPr lang="en-US" i="1" baseline="0" dirty="0" smtClean="0"/>
              <a:t>The Wings of the Dove</a:t>
            </a:r>
            <a:r>
              <a:rPr lang="en-US" i="0" baseline="0" dirty="0" smtClean="0"/>
              <a:t> on Hammett</a:t>
            </a:r>
          </a:p>
          <a:p>
            <a:r>
              <a:rPr lang="en-US" i="0" baseline="0" dirty="0" err="1" smtClean="0"/>
              <a:t>Burelbach</a:t>
            </a:r>
            <a:r>
              <a:rPr lang="en-US" i="0" baseline="0" dirty="0" smtClean="0"/>
              <a:t> looks at symbolic possibilities of names in the novel</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Maltese</a:t>
            </a:r>
            <a:r>
              <a:rPr lang="en-US" i="1" baseline="0" dirty="0" smtClean="0"/>
              <a:t> Falcon was written between 1928 and 1929, before the stock market crash.</a:t>
            </a:r>
          </a:p>
          <a:p>
            <a:r>
              <a:rPr lang="en-US" i="0" baseline="0" dirty="0" smtClean="0"/>
              <a:t>Was originally serialized in five parts in </a:t>
            </a:r>
            <a:r>
              <a:rPr lang="en-US" i="1" baseline="0" dirty="0" smtClean="0"/>
              <a:t>The Black Mask</a:t>
            </a:r>
            <a:r>
              <a:rPr lang="en-US" i="0" baseline="0" dirty="0" smtClean="0"/>
              <a:t> between October, November, and December of 1929 and January and February of 1930.</a:t>
            </a:r>
          </a:p>
        </p:txBody>
      </p:sp>
      <p:sp>
        <p:nvSpPr>
          <p:cNvPr id="4" name="Slide Number Placeholder 3"/>
          <p:cNvSpPr>
            <a:spLocks noGrp="1"/>
          </p:cNvSpPr>
          <p:nvPr>
            <p:ph type="sldNum" sz="quarter" idx="10"/>
          </p:nvPr>
        </p:nvSpPr>
        <p:spPr/>
        <p:txBody>
          <a:bodyPr/>
          <a:lstStyle/>
          <a:p>
            <a:fld id="{6AB1A569-DD8D-B84B-9B50-0F589B07C5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Shulman</a:t>
            </a:r>
            <a:r>
              <a:rPr lang="en-US" dirty="0" smtClean="0"/>
              <a:t> claims</a:t>
            </a:r>
            <a:r>
              <a:rPr lang="en-US" baseline="0" dirty="0" smtClean="0"/>
              <a:t> that during the Cold War Hammett’s politics were dangerous and the most promising approach to his fiction was in disrepute and that we now need to develop detailed political and social criticism that intelligent evaluation of Hammett’s work must be based upon.</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Shulman</a:t>
            </a:r>
            <a:r>
              <a:rPr lang="en-US" dirty="0" smtClean="0"/>
              <a:t> claims</a:t>
            </a:r>
            <a:r>
              <a:rPr lang="en-US" baseline="0" dirty="0" smtClean="0"/>
              <a:t> that during the Cold War Hammett’s politics were dangerous and the most promising approach to his fiction was in disrepute and that we now need to develop detailed political and social criticism that intelligent evaluation of Hammett’s work must be </a:t>
            </a:r>
            <a:r>
              <a:rPr lang="en-US" baseline="0" smtClean="0"/>
              <a:t>based upon.</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Shulman</a:t>
            </a:r>
            <a:r>
              <a:rPr lang="en-US" dirty="0" smtClean="0"/>
              <a:t> claims</a:t>
            </a:r>
            <a:r>
              <a:rPr lang="en-US" baseline="0" dirty="0" smtClean="0"/>
              <a:t> that during the Cold War Hammett’s politics were dangerous and the most promising approach to his fiction was in disrepute and that we now need to develop detailed political and social criticism that intelligent evaluation of Hammett’s work must be </a:t>
            </a:r>
            <a:r>
              <a:rPr lang="en-US" baseline="0" smtClean="0"/>
              <a:t>based upon.</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Marling insists</a:t>
            </a:r>
            <a:r>
              <a:rPr lang="en-US" baseline="0" dirty="0" smtClean="0"/>
              <a:t> that the final scene represents an endorsement of the economic policy of “instrumentality” that was popular in the 1920s and 1930s and that itself insisted on the truth of ideas or forms is determined by their success in solving actual problems.</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Alfred A. Knopf published the novel on February 14, 1930.</a:t>
            </a:r>
            <a:endParaRPr lang="en-US" i="0" dirty="0" smtClean="0"/>
          </a:p>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Selected as first hard-boiled detective story in its series.</a:t>
            </a:r>
          </a:p>
        </p:txBody>
      </p:sp>
      <p:sp>
        <p:nvSpPr>
          <p:cNvPr id="4" name="Slide Number Placeholder 3"/>
          <p:cNvSpPr>
            <a:spLocks noGrp="1"/>
          </p:cNvSpPr>
          <p:nvPr>
            <p:ph type="sldNum" sz="quarter" idx="10"/>
          </p:nvPr>
        </p:nvSpPr>
        <p:spPr/>
        <p:txBody>
          <a:bodyPr/>
          <a:lstStyle/>
          <a:p>
            <a:fld id="{6AB1A569-DD8D-B84B-9B50-0F589B07C567}"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essay on </a:t>
            </a:r>
            <a:r>
              <a:rPr lang="en-US" i="1" dirty="0" smtClean="0"/>
              <a:t>The Maltese Falcon</a:t>
            </a:r>
            <a:r>
              <a:rPr lang="en-US" i="0" dirty="0" smtClean="0"/>
              <a:t> did not appear until 1969.</a:t>
            </a:r>
          </a:p>
          <a:p>
            <a:r>
              <a:rPr lang="en-US" i="0" dirty="0" smtClean="0"/>
              <a:t>Raymond Chandler, writing in </a:t>
            </a:r>
            <a:r>
              <a:rPr lang="en-US" i="1" dirty="0" smtClean="0"/>
              <a:t>The</a:t>
            </a:r>
            <a:r>
              <a:rPr lang="en-US" i="1" baseline="0" dirty="0" smtClean="0"/>
              <a:t> Atlantic Monthly </a:t>
            </a:r>
            <a:r>
              <a:rPr lang="en-US" i="0" baseline="0" dirty="0" smtClean="0"/>
              <a:t>“The Simple Art of Murder” (1944) attempted to correct Wilson’s denunciations of Hammett.</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third essay, Philip Durham’s “The Black Mask School” made considerable use of Hammett.</a:t>
            </a:r>
          </a:p>
          <a:p>
            <a:endParaRPr lang="en-US" dirty="0" smtClean="0"/>
          </a:p>
          <a:p>
            <a:r>
              <a:rPr lang="en-US" dirty="0" err="1" smtClean="0"/>
              <a:t>Edenbaum’s</a:t>
            </a:r>
            <a:r>
              <a:rPr lang="en-US" dirty="0" smtClean="0"/>
              <a:t> essay</a:t>
            </a:r>
            <a:r>
              <a:rPr lang="en-US" baseline="0" dirty="0" smtClean="0"/>
              <a:t> focused on Sam Spade as a “A new kind of hero—a man who was “free of sentiment, of the fear of death”—[who] still managed to ‘present a critique of the tough guy’s freedom as well’”  Also first work to focus on importance of </a:t>
            </a:r>
            <a:r>
              <a:rPr lang="en-US" baseline="0" dirty="0" err="1" smtClean="0"/>
              <a:t>Flitcraft</a:t>
            </a:r>
            <a:r>
              <a:rPr lang="en-US" baseline="0" dirty="0" smtClean="0"/>
              <a:t> parable to understanding the novel.</a:t>
            </a:r>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1A569-DD8D-B84B-9B50-0F589B07C56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A0980BD-6B54-2144-9EA8-02B0EF472747}"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A0980BD-6B54-2144-9EA8-02B0EF472747}"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0DB7-5B99-B74C-8E28-D5B5672CF3B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0980BD-6B54-2144-9EA8-02B0EF472747}"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0DB7-5B99-B74C-8E28-D5B5672CF3B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0980BD-6B54-2144-9EA8-02B0EF472747}"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0DB7-5B99-B74C-8E28-D5B5672CF3B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0980BD-6B54-2144-9EA8-02B0EF472747}"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0DB7-5B99-B74C-8E28-D5B5672CF3B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980BD-6B54-2144-9EA8-02B0EF472747}"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0980BD-6B54-2144-9EA8-02B0EF472747}"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0DB7-5B99-B74C-8E28-D5B5672CF3B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0980BD-6B54-2144-9EA8-02B0EF472747}" type="datetimeFigureOut">
              <a:rPr lang="en-US" smtClean="0"/>
              <a:pPr/>
              <a:t>10/16/09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0DB7-5B99-B74C-8E28-D5B5672CF3B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0980BD-6B54-2144-9EA8-02B0EF472747}" type="datetimeFigureOut">
              <a:rPr lang="en-US" smtClean="0"/>
              <a:pPr/>
              <a:t>10/16/09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0DB7-5B99-B74C-8E28-D5B5672CF3B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980BD-6B54-2144-9EA8-02B0EF472747}" type="datetimeFigureOut">
              <a:rPr lang="en-US" smtClean="0"/>
              <a:pPr/>
              <a:t>10/16/09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0DB7-5B99-B74C-8E28-D5B5672CF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980BD-6B54-2144-9EA8-02B0EF472747}"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0DB7-5B99-B74C-8E28-D5B5672CF3B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A0980BD-6B54-2144-9EA8-02B0EF472747}"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0DB7-5B99-B74C-8E28-D5B5672CF3B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DB70DB7-5B99-B74C-8E28-D5B5672CF3B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980BD-6B54-2144-9EA8-02B0EF472747}" type="datetimeFigureOut">
              <a:rPr lang="en-US" smtClean="0"/>
              <a:pPr/>
              <a:t>10/16/09</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i="1" dirty="0" smtClean="0"/>
              <a:t>The Maltese Falcon </a:t>
            </a:r>
            <a:r>
              <a:rPr lang="en-US" sz="3600" dirty="0" smtClean="0"/>
              <a:t>and Literary Criticism:  Talking about the Black Bird</a:t>
            </a:r>
            <a:endParaRPr lang="en-US" sz="3600" dirty="0"/>
          </a:p>
        </p:txBody>
      </p:sp>
      <p:sp>
        <p:nvSpPr>
          <p:cNvPr id="3" name="Subtitle 2"/>
          <p:cNvSpPr>
            <a:spLocks noGrp="1"/>
          </p:cNvSpPr>
          <p:nvPr>
            <p:ph type="subTitle" idx="1"/>
          </p:nvPr>
        </p:nvSpPr>
        <p:spPr/>
        <p:txBody>
          <a:bodyPr/>
          <a:lstStyle/>
          <a:p>
            <a:endParaRPr lang="en-US" dirty="0" smtClean="0"/>
          </a:p>
          <a:p>
            <a:r>
              <a:rPr lang="en-US" dirty="0" smtClean="0"/>
              <a:t>Professor Matthew Davis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a:t>
            </a:r>
            <a:endParaRPr lang="en-US" dirty="0"/>
          </a:p>
        </p:txBody>
      </p:sp>
      <p:sp>
        <p:nvSpPr>
          <p:cNvPr id="3" name="TextBox 2"/>
          <p:cNvSpPr txBox="1"/>
          <p:nvPr/>
        </p:nvSpPr>
        <p:spPr>
          <a:xfrm>
            <a:off x="685799" y="1438835"/>
            <a:ext cx="7770813" cy="3416320"/>
          </a:xfrm>
          <a:prstGeom prst="rect">
            <a:avLst/>
          </a:prstGeom>
          <a:noFill/>
        </p:spPr>
        <p:txBody>
          <a:bodyPr wrap="square" rtlCol="0">
            <a:spAutoFit/>
          </a:bodyPr>
          <a:lstStyle/>
          <a:p>
            <a:r>
              <a:rPr lang="en-US" sz="2400" dirty="0" smtClean="0"/>
              <a:t>Critical silence and misunderstanding of Hammett’s work.</a:t>
            </a:r>
          </a:p>
          <a:p>
            <a:endParaRPr lang="en-US" sz="2400" dirty="0" smtClean="0"/>
          </a:p>
          <a:p>
            <a:r>
              <a:rPr lang="en-US" sz="2400" dirty="0" smtClean="0"/>
              <a:t>Largely due to:</a:t>
            </a:r>
          </a:p>
          <a:p>
            <a:endParaRPr lang="en-US" sz="2400" dirty="0" smtClean="0"/>
          </a:p>
          <a:p>
            <a:pPr>
              <a:buFont typeface="Arial"/>
              <a:buChar char="•"/>
            </a:pPr>
            <a:r>
              <a:rPr lang="en-US" sz="2400" u="sng" dirty="0" smtClean="0"/>
              <a:t>Politics</a:t>
            </a:r>
            <a:r>
              <a:rPr lang="en-US" sz="2400" dirty="0" smtClean="0"/>
              <a:t>:  Hammett’s association with the Communist Party hurt his critical reputation in the academy</a:t>
            </a:r>
          </a:p>
          <a:p>
            <a:pPr>
              <a:buFont typeface="Arial"/>
              <a:buChar char="•"/>
            </a:pPr>
            <a:endParaRPr lang="en-US" sz="2400" dirty="0" smtClean="0"/>
          </a:p>
          <a:p>
            <a:pPr>
              <a:buFont typeface="Arial"/>
              <a:buChar char="•"/>
            </a:pPr>
            <a:r>
              <a:rPr lang="en-US" sz="2400" u="sng" dirty="0" smtClean="0"/>
              <a:t>Aesthetics</a:t>
            </a:r>
            <a:r>
              <a:rPr lang="en-US" sz="2400" dirty="0" smtClean="0"/>
              <a:t>:  Genre fiction was widely dismissed in critical assessments of American literature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a:t>
            </a:r>
            <a:endParaRPr lang="en-US" dirty="0"/>
          </a:p>
        </p:txBody>
      </p:sp>
      <p:sp>
        <p:nvSpPr>
          <p:cNvPr id="3" name="TextBox 2"/>
          <p:cNvSpPr txBox="1"/>
          <p:nvPr/>
        </p:nvSpPr>
        <p:spPr>
          <a:xfrm>
            <a:off x="685799" y="1438835"/>
            <a:ext cx="7770813" cy="3785652"/>
          </a:xfrm>
          <a:prstGeom prst="rect">
            <a:avLst/>
          </a:prstGeom>
          <a:noFill/>
        </p:spPr>
        <p:txBody>
          <a:bodyPr wrap="square" rtlCol="0">
            <a:spAutoFit/>
          </a:bodyPr>
          <a:lstStyle/>
          <a:p>
            <a:r>
              <a:rPr lang="en-US" sz="2400" dirty="0" smtClean="0"/>
              <a:t>Change in reception of Hammett’s work.</a:t>
            </a:r>
          </a:p>
          <a:p>
            <a:endParaRPr lang="en-US" sz="2400" dirty="0" smtClean="0"/>
          </a:p>
          <a:p>
            <a:r>
              <a:rPr lang="en-US" sz="2400" dirty="0" smtClean="0"/>
              <a:t>Largely due to:</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a:t>
            </a:r>
            <a:endParaRPr lang="en-US" dirty="0"/>
          </a:p>
        </p:txBody>
      </p:sp>
      <p:sp>
        <p:nvSpPr>
          <p:cNvPr id="3" name="TextBox 2"/>
          <p:cNvSpPr txBox="1"/>
          <p:nvPr/>
        </p:nvSpPr>
        <p:spPr>
          <a:xfrm>
            <a:off x="685799" y="1438835"/>
            <a:ext cx="7770813" cy="4524315"/>
          </a:xfrm>
          <a:prstGeom prst="rect">
            <a:avLst/>
          </a:prstGeom>
          <a:noFill/>
        </p:spPr>
        <p:txBody>
          <a:bodyPr wrap="square" rtlCol="0">
            <a:spAutoFit/>
          </a:bodyPr>
          <a:lstStyle/>
          <a:p>
            <a:r>
              <a:rPr lang="en-US" sz="2400" dirty="0" smtClean="0"/>
              <a:t>Change in reception of Hammett’s work.</a:t>
            </a:r>
          </a:p>
          <a:p>
            <a:endParaRPr lang="en-US" sz="2400" dirty="0" smtClean="0"/>
          </a:p>
          <a:p>
            <a:r>
              <a:rPr lang="en-US" sz="2400" dirty="0" smtClean="0"/>
              <a:t>Largely due to:</a:t>
            </a:r>
          </a:p>
          <a:p>
            <a:endParaRPr lang="en-US" sz="2400" dirty="0" smtClean="0"/>
          </a:p>
          <a:p>
            <a:pPr>
              <a:buFont typeface="Arial"/>
              <a:buChar char="•"/>
            </a:pPr>
            <a:r>
              <a:rPr lang="en-US" sz="2400" dirty="0" smtClean="0"/>
              <a:t>Knopf’s resetting of </a:t>
            </a:r>
            <a:r>
              <a:rPr lang="en-US" sz="2400" i="1" dirty="0" smtClean="0"/>
              <a:t>The Complete </a:t>
            </a:r>
            <a:r>
              <a:rPr lang="en-US" sz="2400" i="1" dirty="0" err="1" smtClean="0"/>
              <a:t>Dashiell</a:t>
            </a:r>
            <a:r>
              <a:rPr lang="en-US" sz="2400" i="1" dirty="0" smtClean="0"/>
              <a:t> Hammett</a:t>
            </a:r>
            <a:r>
              <a:rPr lang="en-US" sz="2400" dirty="0" smtClean="0"/>
              <a:t> and its republication in 1865 as </a:t>
            </a:r>
            <a:r>
              <a:rPr lang="en-US" sz="2400" i="1" dirty="0" smtClean="0"/>
              <a:t>The Novels of </a:t>
            </a:r>
            <a:r>
              <a:rPr lang="en-US" sz="2400" i="1" dirty="0" err="1" smtClean="0"/>
              <a:t>Dashiell</a:t>
            </a:r>
            <a:r>
              <a:rPr lang="en-US" sz="2400" i="1" dirty="0" smtClean="0"/>
              <a:t> Hammett</a:t>
            </a:r>
            <a:r>
              <a:rPr lang="en-US" sz="2400" dirty="0" smtClean="0"/>
              <a:t>.</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pic>
        <p:nvPicPr>
          <p:cNvPr id="4" name="Picture 3" descr="Knopf 1965.jpg"/>
          <p:cNvPicPr>
            <a:picLocks noChangeAspect="1"/>
          </p:cNvPicPr>
          <p:nvPr/>
        </p:nvPicPr>
        <p:blipFill>
          <a:blip r:embed="rId2"/>
          <a:stretch>
            <a:fillRect/>
          </a:stretch>
        </p:blipFill>
        <p:spPr>
          <a:xfrm>
            <a:off x="2355850" y="4096260"/>
            <a:ext cx="4432300" cy="2197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and</a:t>
            </a:r>
          </a:p>
          <a:p>
            <a:endParaRPr lang="en-US" sz="2400" dirty="0" smtClean="0"/>
          </a:p>
          <a:p>
            <a:pPr>
              <a:buFont typeface="Arial"/>
              <a:buChar char="•"/>
            </a:pPr>
            <a:r>
              <a:rPr lang="en-US" sz="2400" dirty="0" smtClean="0"/>
              <a:t>Random House’s 1966 publication of </a:t>
            </a:r>
            <a:r>
              <a:rPr lang="en-US" sz="2400" i="1" dirty="0" smtClean="0"/>
              <a:t>The Big </a:t>
            </a:r>
            <a:r>
              <a:rPr lang="en-US" sz="2400" i="1" dirty="0" err="1" smtClean="0"/>
              <a:t>Knockover</a:t>
            </a:r>
            <a:r>
              <a:rPr lang="en-US" sz="2400" dirty="0" smtClean="0"/>
              <a:t>, a collection of ten tales, including his unfinished </a:t>
            </a:r>
            <a:r>
              <a:rPr lang="en-US" sz="2400" i="1" dirty="0" smtClean="0"/>
              <a:t>Tulip</a:t>
            </a:r>
            <a:r>
              <a:rPr lang="en-US" sz="2400" dirty="0" smtClean="0"/>
              <a:t>.</a:t>
            </a:r>
            <a:endParaRPr lang="en-US" sz="2400" dirty="0"/>
          </a:p>
        </p:txBody>
      </p:sp>
      <p:pic>
        <p:nvPicPr>
          <p:cNvPr id="5" name="Picture 4" descr="__SSC011_BigKnockover.jpg"/>
          <p:cNvPicPr>
            <a:picLocks noChangeAspect="1"/>
          </p:cNvPicPr>
          <p:nvPr/>
        </p:nvPicPr>
        <p:blipFill>
          <a:blip r:embed="rId2"/>
          <a:stretch>
            <a:fillRect/>
          </a:stretch>
        </p:blipFill>
        <p:spPr>
          <a:xfrm>
            <a:off x="1803400" y="3448487"/>
            <a:ext cx="5537200" cy="2222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a:t>
            </a:r>
            <a:endParaRPr lang="en-US" dirty="0"/>
          </a:p>
        </p:txBody>
      </p:sp>
      <p:sp>
        <p:nvSpPr>
          <p:cNvPr id="3" name="TextBox 2"/>
          <p:cNvSpPr txBox="1"/>
          <p:nvPr/>
        </p:nvSpPr>
        <p:spPr>
          <a:xfrm>
            <a:off x="685800" y="1438836"/>
            <a:ext cx="7770813" cy="4154983"/>
          </a:xfrm>
          <a:prstGeom prst="rect">
            <a:avLst/>
          </a:prstGeom>
          <a:noFill/>
        </p:spPr>
        <p:txBody>
          <a:bodyPr wrap="square" rtlCol="0">
            <a:spAutoFit/>
          </a:bodyPr>
          <a:lstStyle/>
          <a:p>
            <a:r>
              <a:rPr lang="en-US" sz="2400" dirty="0" smtClean="0"/>
              <a:t>Critical renaissance in Hammett studies</a:t>
            </a:r>
          </a:p>
          <a:p>
            <a:endParaRPr lang="en-US" sz="2400" dirty="0" smtClean="0"/>
          </a:p>
          <a:p>
            <a:r>
              <a:rPr lang="en-US" sz="2400" dirty="0" smtClean="0"/>
              <a:t>1968:  David Madden’s </a:t>
            </a:r>
            <a:r>
              <a:rPr lang="en-US" sz="2400" i="1" dirty="0" smtClean="0"/>
              <a:t>Tough Guy Writers of the Thirties</a:t>
            </a:r>
          </a:p>
          <a:p>
            <a:endParaRPr lang="en-US" sz="2400" i="1" dirty="0" smtClean="0"/>
          </a:p>
          <a:p>
            <a:pPr lvl="1"/>
            <a:r>
              <a:rPr lang="en-US" sz="2400" dirty="0" smtClean="0"/>
              <a:t>Irving </a:t>
            </a:r>
            <a:r>
              <a:rPr lang="en-US" sz="2400" dirty="0" err="1" smtClean="0"/>
              <a:t>Malin’s</a:t>
            </a:r>
            <a:r>
              <a:rPr lang="en-US" sz="2400" dirty="0" smtClean="0"/>
              <a:t> “Focus on </a:t>
            </a:r>
            <a:r>
              <a:rPr lang="en-US" sz="2400" i="1" dirty="0" smtClean="0"/>
              <a:t>The Maltese Falcon</a:t>
            </a:r>
            <a:r>
              <a:rPr lang="en-US" sz="2400" dirty="0" smtClean="0"/>
              <a:t>:  The Metaphysical Falcon”</a:t>
            </a:r>
          </a:p>
          <a:p>
            <a:pPr lvl="1"/>
            <a:endParaRPr lang="en-US" sz="2400" dirty="0" smtClean="0"/>
          </a:p>
          <a:p>
            <a:pPr lvl="1"/>
            <a:r>
              <a:rPr lang="en-US" sz="2400" dirty="0" smtClean="0"/>
              <a:t>Robert </a:t>
            </a:r>
            <a:r>
              <a:rPr lang="en-US" sz="2400" dirty="0" err="1" smtClean="0"/>
              <a:t>Edenbaum’s</a:t>
            </a:r>
            <a:r>
              <a:rPr lang="en-US" sz="2400" dirty="0" smtClean="0"/>
              <a:t> “The Poetics of the Private Eye:  The Novels of </a:t>
            </a:r>
            <a:r>
              <a:rPr lang="en-US" sz="2400" dirty="0" err="1" smtClean="0"/>
              <a:t>Dashiell</a:t>
            </a:r>
            <a:r>
              <a:rPr lang="en-US" sz="2400" dirty="0" smtClean="0"/>
              <a:t> Hammett”</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439-1.jpg"/>
          <p:cNvPicPr>
            <a:picLocks noChangeAspect="1"/>
          </p:cNvPicPr>
          <p:nvPr/>
        </p:nvPicPr>
        <p:blipFill>
          <a:blip r:embed="rId2"/>
          <a:stretch>
            <a:fillRect/>
          </a:stretch>
        </p:blipFill>
        <p:spPr>
          <a:xfrm>
            <a:off x="2373252" y="0"/>
            <a:ext cx="4397496"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1938992"/>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2308324"/>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3046988"/>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r>
              <a:rPr lang="en-US" sz="2400" dirty="0" smtClean="0"/>
              <a:t> Traced Hammett’s artistic vision from </a:t>
            </a:r>
            <a:r>
              <a:rPr lang="en-US" sz="2400" i="1" dirty="0" smtClean="0"/>
              <a:t>Red Harvest</a:t>
            </a:r>
            <a:r>
              <a:rPr lang="en-US" sz="2400" dirty="0" smtClean="0"/>
              <a:t> to </a:t>
            </a:r>
            <a:r>
              <a:rPr lang="en-US" sz="2400" i="1" dirty="0" smtClean="0"/>
              <a:t>The Thin Man</a:t>
            </a:r>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3416320"/>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r>
              <a:rPr lang="en-US" sz="2400" dirty="0" smtClean="0"/>
              <a:t> Traced Hammett’s artistic vision from </a:t>
            </a:r>
            <a:r>
              <a:rPr lang="en-US" sz="2400" i="1" dirty="0" smtClean="0"/>
              <a:t>Red Harvest</a:t>
            </a:r>
            <a:r>
              <a:rPr lang="en-US" sz="2400" dirty="0" smtClean="0"/>
              <a:t> to </a:t>
            </a:r>
            <a:r>
              <a:rPr lang="en-US" sz="2400" i="1" dirty="0" smtClean="0"/>
              <a:t>The Thin Man</a:t>
            </a:r>
            <a:endParaRPr lang="en-US" sz="2400" dirty="0" smtClean="0"/>
          </a:p>
          <a:p>
            <a:pPr>
              <a:buFont typeface="Arial"/>
              <a:buChar char="•"/>
            </a:pPr>
            <a:r>
              <a:rPr lang="en-US" sz="2400" dirty="0" smtClean="0"/>
              <a:t> Engaged the work of other critics</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799013" y="914399"/>
            <a:ext cx="3657600" cy="2307427"/>
          </a:xfrm>
        </p:spPr>
        <p:txBody>
          <a:bodyPr/>
          <a:lstStyle/>
          <a:p>
            <a:r>
              <a:rPr lang="en-US" sz="4800" dirty="0" smtClean="0"/>
              <a:t>Samuel</a:t>
            </a:r>
            <a:br>
              <a:rPr lang="en-US" sz="4800" dirty="0" smtClean="0"/>
            </a:br>
            <a:r>
              <a:rPr lang="en-US" sz="4800" dirty="0" err="1" smtClean="0"/>
              <a:t>Dashiell</a:t>
            </a:r>
            <a:r>
              <a:rPr lang="en-US" sz="4800" dirty="0" smtClean="0"/>
              <a:t> Hammett</a:t>
            </a:r>
            <a:endParaRPr lang="en-US" sz="4800" dirty="0"/>
          </a:p>
        </p:txBody>
      </p:sp>
      <p:pic>
        <p:nvPicPr>
          <p:cNvPr id="7" name="Picture Placeholder 6" descr="hammett.jpg"/>
          <p:cNvPicPr>
            <a:picLocks noGrp="1" noChangeAspect="1"/>
          </p:cNvPicPr>
          <p:nvPr>
            <p:ph type="pic" idx="1"/>
          </p:nvPr>
        </p:nvPicPr>
        <p:blipFill>
          <a:blip r:embed="rId3"/>
          <a:srcRect t="-6661" b="-6661"/>
          <a:stretch>
            <a:fillRect/>
          </a:stretch>
        </p:blipFill>
        <p:spPr>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ext Placeholder 5"/>
          <p:cNvSpPr>
            <a:spLocks noGrp="1"/>
          </p:cNvSpPr>
          <p:nvPr>
            <p:ph type="body" sz="half" idx="2"/>
          </p:nvPr>
        </p:nvSpPr>
        <p:spPr>
          <a:xfrm>
            <a:off x="4799013" y="3717493"/>
            <a:ext cx="3657600" cy="1768906"/>
          </a:xfrm>
        </p:spPr>
        <p:txBody>
          <a:bodyPr>
            <a:normAutofit/>
          </a:bodyPr>
          <a:lstStyle/>
          <a:p>
            <a:r>
              <a:rPr lang="en-US" sz="2400" dirty="0" smtClean="0"/>
              <a:t>1894-1961</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4524315"/>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r>
              <a:rPr lang="en-US" sz="2400" dirty="0" smtClean="0"/>
              <a:t> Traced Hammett’s artistic vision from </a:t>
            </a:r>
            <a:r>
              <a:rPr lang="en-US" sz="2400" i="1" dirty="0" smtClean="0"/>
              <a:t>Red Harvest</a:t>
            </a:r>
            <a:r>
              <a:rPr lang="en-US" sz="2400" dirty="0" smtClean="0"/>
              <a:t> to </a:t>
            </a:r>
            <a:r>
              <a:rPr lang="en-US" sz="2400" i="1" dirty="0" smtClean="0"/>
              <a:t>The Thin Man</a:t>
            </a:r>
            <a:endParaRPr lang="en-US" sz="2400" dirty="0" smtClean="0"/>
          </a:p>
          <a:p>
            <a:pPr>
              <a:buFont typeface="Arial"/>
              <a:buChar char="•"/>
            </a:pPr>
            <a:r>
              <a:rPr lang="en-US" sz="2400" dirty="0" smtClean="0"/>
              <a:t> Engaged the work of other critics</a:t>
            </a:r>
          </a:p>
          <a:p>
            <a:pPr>
              <a:buFont typeface="Arial"/>
              <a:buChar char="•"/>
            </a:pPr>
            <a:r>
              <a:rPr lang="en-US" sz="2400" dirty="0" smtClean="0"/>
              <a:t> Addressed </a:t>
            </a:r>
            <a:r>
              <a:rPr lang="en-US" sz="2400" i="1" dirty="0" smtClean="0"/>
              <a:t>both</a:t>
            </a:r>
            <a:r>
              <a:rPr lang="en-US" sz="2400" dirty="0" smtClean="0"/>
              <a:t> the text and critical discourse about the text</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5262979"/>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r>
              <a:rPr lang="en-US" sz="2400" dirty="0" smtClean="0"/>
              <a:t> Traced Hammett’s artistic vision from </a:t>
            </a:r>
            <a:r>
              <a:rPr lang="en-US" sz="2400" i="1" dirty="0" smtClean="0"/>
              <a:t>Red Harvest</a:t>
            </a:r>
            <a:r>
              <a:rPr lang="en-US" sz="2400" dirty="0" smtClean="0"/>
              <a:t> to </a:t>
            </a:r>
            <a:r>
              <a:rPr lang="en-US" sz="2400" i="1" dirty="0" smtClean="0"/>
              <a:t>The Thin Man</a:t>
            </a:r>
            <a:endParaRPr lang="en-US" sz="2400" dirty="0" smtClean="0"/>
          </a:p>
          <a:p>
            <a:pPr>
              <a:buFont typeface="Arial"/>
              <a:buChar char="•"/>
            </a:pPr>
            <a:r>
              <a:rPr lang="en-US" sz="2400" dirty="0" smtClean="0"/>
              <a:t> Engaged the work of other critics</a:t>
            </a:r>
          </a:p>
          <a:p>
            <a:pPr>
              <a:buFont typeface="Arial"/>
              <a:buChar char="•"/>
            </a:pPr>
            <a:r>
              <a:rPr lang="en-US" sz="2400" dirty="0" smtClean="0"/>
              <a:t> Addressed </a:t>
            </a:r>
            <a:r>
              <a:rPr lang="en-US" sz="2400" i="1" dirty="0" smtClean="0"/>
              <a:t>both</a:t>
            </a:r>
            <a:r>
              <a:rPr lang="en-US" sz="2400" dirty="0" smtClean="0"/>
              <a:t> the text and critical discourse about the text</a:t>
            </a:r>
          </a:p>
          <a:p>
            <a:pPr>
              <a:buFont typeface="Arial"/>
              <a:buChar char="•"/>
            </a:pPr>
            <a:r>
              <a:rPr lang="en-US" sz="2400" dirty="0" smtClean="0"/>
              <a:t> Saw “no ambiguity” in Spade’s final confrontation with </a:t>
            </a:r>
            <a:r>
              <a:rPr lang="en-US" sz="2400" dirty="0" err="1" smtClean="0"/>
              <a:t>Brigid</a:t>
            </a:r>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5262979"/>
          </a:xfrm>
          <a:prstGeom prst="rect">
            <a:avLst/>
          </a:prstGeom>
          <a:noFill/>
        </p:spPr>
        <p:txBody>
          <a:bodyPr wrap="square" rtlCol="0">
            <a:spAutoFit/>
          </a:bodyPr>
          <a:lstStyle/>
          <a:p>
            <a:r>
              <a:rPr lang="en-US" sz="2400" dirty="0" smtClean="0"/>
              <a:t>George J. Thompson’s “The Problem of Moral Vision in </a:t>
            </a:r>
            <a:r>
              <a:rPr lang="en-US" sz="2400" dirty="0" err="1" smtClean="0"/>
              <a:t>Dashiell</a:t>
            </a:r>
            <a:r>
              <a:rPr lang="en-US" sz="2400" dirty="0" smtClean="0"/>
              <a:t> Hammett’s Detective Novels” serially in </a:t>
            </a:r>
            <a:r>
              <a:rPr lang="en-US" sz="2400" i="1" dirty="0" smtClean="0"/>
              <a:t>The Armchair Detective</a:t>
            </a:r>
            <a:r>
              <a:rPr lang="en-US" sz="2400" dirty="0" smtClean="0"/>
              <a:t>.</a:t>
            </a:r>
          </a:p>
          <a:p>
            <a:endParaRPr lang="en-US" sz="2400" dirty="0" smtClean="0"/>
          </a:p>
          <a:p>
            <a:pPr>
              <a:buFont typeface="Arial"/>
              <a:buChar char="•"/>
            </a:pPr>
            <a:r>
              <a:rPr lang="en-US" sz="2400" dirty="0" smtClean="0"/>
              <a:t> Appeared between 1972 and 1974</a:t>
            </a:r>
          </a:p>
          <a:p>
            <a:pPr>
              <a:buFont typeface="Arial"/>
              <a:buChar char="•"/>
            </a:pPr>
            <a:r>
              <a:rPr lang="en-US" sz="2400" dirty="0" smtClean="0"/>
              <a:t> Traced Hammett’s artistic vision from </a:t>
            </a:r>
            <a:r>
              <a:rPr lang="en-US" sz="2400" i="1" dirty="0" smtClean="0"/>
              <a:t>Red Harvest</a:t>
            </a:r>
            <a:r>
              <a:rPr lang="en-US" sz="2400" dirty="0" smtClean="0"/>
              <a:t> to </a:t>
            </a:r>
            <a:r>
              <a:rPr lang="en-US" sz="2400" i="1" dirty="0" smtClean="0"/>
              <a:t>The Thin Man</a:t>
            </a:r>
            <a:endParaRPr lang="en-US" sz="2400" dirty="0" smtClean="0"/>
          </a:p>
          <a:p>
            <a:pPr>
              <a:buFont typeface="Arial"/>
              <a:buChar char="•"/>
            </a:pPr>
            <a:r>
              <a:rPr lang="en-US" sz="2400" dirty="0" smtClean="0"/>
              <a:t> Engaged the work of other critics</a:t>
            </a:r>
          </a:p>
          <a:p>
            <a:pPr>
              <a:buFont typeface="Arial"/>
              <a:buChar char="•"/>
            </a:pPr>
            <a:r>
              <a:rPr lang="en-US" sz="2400" dirty="0" smtClean="0"/>
              <a:t> Addressed </a:t>
            </a:r>
            <a:r>
              <a:rPr lang="en-US" sz="2400" i="1" dirty="0" smtClean="0"/>
              <a:t>both</a:t>
            </a:r>
            <a:r>
              <a:rPr lang="en-US" sz="2400" dirty="0" smtClean="0"/>
              <a:t> the text and critical discourse about the text</a:t>
            </a:r>
          </a:p>
          <a:p>
            <a:pPr>
              <a:buFont typeface="Arial"/>
              <a:buChar char="•"/>
            </a:pPr>
            <a:r>
              <a:rPr lang="en-US" sz="2400" dirty="0" smtClean="0"/>
              <a:t> Saw “no ambiguity” in Spade’s final confrontation with </a:t>
            </a:r>
            <a:r>
              <a:rPr lang="en-US" sz="2400" dirty="0" err="1" smtClean="0"/>
              <a:t>Brigid</a:t>
            </a:r>
            <a:endParaRPr lang="en-US" sz="2400" dirty="0" smtClean="0"/>
          </a:p>
          <a:p>
            <a:pPr>
              <a:buFont typeface="Arial"/>
              <a:buChar char="•"/>
            </a:pPr>
            <a:r>
              <a:rPr lang="en-US" sz="2400" dirty="0" smtClean="0"/>
              <a:t> Made the case for seeing Spade in heroic terms</a:t>
            </a:r>
          </a:p>
          <a:p>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645-1.jpg"/>
          <p:cNvPicPr>
            <a:picLocks noChangeAspect="1"/>
          </p:cNvPicPr>
          <p:nvPr/>
        </p:nvPicPr>
        <p:blipFill>
          <a:blip r:embed="rId2"/>
          <a:stretch>
            <a:fillRect/>
          </a:stretch>
        </p:blipFill>
        <p:spPr>
          <a:xfrm>
            <a:off x="2356338" y="0"/>
            <a:ext cx="4431323"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1938992"/>
          </a:xfrm>
          <a:prstGeom prst="rect">
            <a:avLst/>
          </a:prstGeom>
          <a:noFill/>
        </p:spPr>
        <p:txBody>
          <a:bodyPr wrap="square" rtlCol="0">
            <a:spAutoFit/>
          </a:bodyPr>
          <a:lstStyle/>
          <a:p>
            <a:r>
              <a:rPr lang="en-US" sz="2400" dirty="0" smtClean="0"/>
              <a:t>George </a:t>
            </a:r>
            <a:r>
              <a:rPr lang="en-US" sz="2400" dirty="0" err="1" smtClean="0"/>
              <a:t>Grella’s</a:t>
            </a:r>
            <a:r>
              <a:rPr lang="en-US" sz="2400" dirty="0" smtClean="0"/>
              <a:t> “The Wings of the Falcon and the Maltese Dove” (1976)</a:t>
            </a:r>
          </a:p>
          <a:p>
            <a:endParaRPr lang="en-US" sz="2400" dirty="0" smtClean="0"/>
          </a:p>
          <a:p>
            <a:r>
              <a:rPr lang="en-US" sz="2400" dirty="0" smtClean="0"/>
              <a:t>Frederick </a:t>
            </a:r>
            <a:r>
              <a:rPr lang="en-US" sz="2400" dirty="0" err="1" smtClean="0"/>
              <a:t>Burelbach’s</a:t>
            </a:r>
            <a:r>
              <a:rPr lang="en-US" sz="2400" dirty="0" smtClean="0"/>
              <a:t> “Symbolic Naming in </a:t>
            </a:r>
            <a:r>
              <a:rPr lang="en-US" sz="2400" i="1" dirty="0" smtClean="0"/>
              <a:t>The Maltese Falcon</a:t>
            </a:r>
            <a:r>
              <a:rPr lang="en-US" sz="2400" dirty="0" smtClean="0"/>
              <a:t>” (1979)</a:t>
            </a:r>
          </a:p>
        </p:txBody>
      </p:sp>
      <p:pic>
        <p:nvPicPr>
          <p:cNvPr id="4" name="Picture 3" descr="__MalteseFalcon018_BCA1970s.jpg"/>
          <p:cNvPicPr>
            <a:picLocks noChangeAspect="1"/>
          </p:cNvPicPr>
          <p:nvPr/>
        </p:nvPicPr>
        <p:blipFill>
          <a:blip r:embed="rId3"/>
          <a:stretch>
            <a:fillRect/>
          </a:stretch>
        </p:blipFill>
        <p:spPr>
          <a:xfrm>
            <a:off x="3903092" y="3743718"/>
            <a:ext cx="1321180" cy="2160808"/>
          </a:xfrm>
          <a:prstGeom prst="rect">
            <a:avLst/>
          </a:prstGeom>
        </p:spPr>
      </p:pic>
      <p:pic>
        <p:nvPicPr>
          <p:cNvPr id="5" name="Picture 4" descr="__MalteseFalcon016_Vintage1972.jpg"/>
          <p:cNvPicPr>
            <a:picLocks noChangeAspect="1"/>
          </p:cNvPicPr>
          <p:nvPr/>
        </p:nvPicPr>
        <p:blipFill>
          <a:blip r:embed="rId4"/>
          <a:stretch>
            <a:fillRect/>
          </a:stretch>
        </p:blipFill>
        <p:spPr>
          <a:xfrm>
            <a:off x="685799" y="3734088"/>
            <a:ext cx="1247095" cy="2160808"/>
          </a:xfrm>
          <a:prstGeom prst="rect">
            <a:avLst/>
          </a:prstGeom>
        </p:spPr>
      </p:pic>
      <p:pic>
        <p:nvPicPr>
          <p:cNvPr id="6" name="Picture 5" descr="__MalteseFalcon019_Pan1977.jpg"/>
          <p:cNvPicPr>
            <a:picLocks noChangeAspect="1"/>
          </p:cNvPicPr>
          <p:nvPr/>
        </p:nvPicPr>
        <p:blipFill>
          <a:blip r:embed="rId5"/>
          <a:stretch>
            <a:fillRect/>
          </a:stretch>
        </p:blipFill>
        <p:spPr>
          <a:xfrm>
            <a:off x="6779626" y="3734087"/>
            <a:ext cx="1289861" cy="217043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Steven Marcus’s “</a:t>
            </a:r>
            <a:r>
              <a:rPr lang="en-US" sz="2400" dirty="0" err="1" smtClean="0"/>
              <a:t>Dashiell</a:t>
            </a:r>
            <a:r>
              <a:rPr lang="en-US" sz="2400" dirty="0" smtClean="0"/>
              <a:t> Hammett and the Continental Op” in </a:t>
            </a:r>
            <a:r>
              <a:rPr lang="en-US" sz="2400" i="1" dirty="0" smtClean="0"/>
              <a:t>Partisan Review</a:t>
            </a:r>
            <a:r>
              <a:rPr lang="en-US" sz="2400" dirty="0" smtClean="0"/>
              <a:t> (1974)</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2677656"/>
          </a:xfrm>
          <a:prstGeom prst="rect">
            <a:avLst/>
          </a:prstGeom>
          <a:noFill/>
        </p:spPr>
        <p:txBody>
          <a:bodyPr wrap="square" rtlCol="0">
            <a:spAutoFit/>
          </a:bodyPr>
          <a:lstStyle/>
          <a:p>
            <a:r>
              <a:rPr lang="en-US" sz="2400" dirty="0" smtClean="0"/>
              <a:t>Steven Marcus’s “</a:t>
            </a:r>
            <a:r>
              <a:rPr lang="en-US" sz="2400" dirty="0" err="1" smtClean="0"/>
              <a:t>Dashiell</a:t>
            </a:r>
            <a:r>
              <a:rPr lang="en-US" sz="2400" dirty="0" smtClean="0"/>
              <a:t> Hammett and the Continental Op” in </a:t>
            </a:r>
            <a:r>
              <a:rPr lang="en-US" sz="2400" i="1" dirty="0" smtClean="0"/>
              <a:t>Partisan Review</a:t>
            </a:r>
            <a:r>
              <a:rPr lang="en-US" sz="2400" dirty="0" smtClean="0"/>
              <a:t> (1974)</a:t>
            </a:r>
          </a:p>
          <a:p>
            <a:endParaRPr lang="en-US" sz="2400" dirty="0" smtClean="0"/>
          </a:p>
          <a:p>
            <a:r>
              <a:rPr lang="en-US" sz="2400" dirty="0" smtClean="0"/>
              <a:t>Emphasized significance of </a:t>
            </a:r>
            <a:r>
              <a:rPr lang="en-US" sz="2400" dirty="0" err="1" smtClean="0"/>
              <a:t>Flitcraft</a:t>
            </a:r>
            <a:r>
              <a:rPr lang="en-US" sz="2400" dirty="0" smtClean="0"/>
              <a:t> parable to understanding Hammett’s work:</a:t>
            </a:r>
          </a:p>
          <a:p>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3785652"/>
          </a:xfrm>
          <a:prstGeom prst="rect">
            <a:avLst/>
          </a:prstGeom>
          <a:noFill/>
        </p:spPr>
        <p:txBody>
          <a:bodyPr wrap="square" rtlCol="0">
            <a:spAutoFit/>
          </a:bodyPr>
          <a:lstStyle/>
          <a:p>
            <a:r>
              <a:rPr lang="en-US" sz="2400" dirty="0" smtClean="0"/>
              <a:t>Steven Marcus’s “</a:t>
            </a:r>
            <a:r>
              <a:rPr lang="en-US" sz="2400" dirty="0" err="1" smtClean="0"/>
              <a:t>Dashiell</a:t>
            </a:r>
            <a:r>
              <a:rPr lang="en-US" sz="2400" dirty="0" smtClean="0"/>
              <a:t> Hammett and the Continental Op” in </a:t>
            </a:r>
            <a:r>
              <a:rPr lang="en-US" sz="2400" i="1" dirty="0" smtClean="0"/>
              <a:t>Partisan Review</a:t>
            </a:r>
            <a:r>
              <a:rPr lang="en-US" sz="2400" dirty="0" smtClean="0"/>
              <a:t> (1974)</a:t>
            </a:r>
          </a:p>
          <a:p>
            <a:endParaRPr lang="en-US" sz="2400" dirty="0" smtClean="0"/>
          </a:p>
          <a:p>
            <a:r>
              <a:rPr lang="en-US" sz="2400" dirty="0" smtClean="0"/>
              <a:t>Emphasized significance of </a:t>
            </a:r>
            <a:r>
              <a:rPr lang="en-US" sz="2400" dirty="0" err="1" smtClean="0"/>
              <a:t>Flitcraft</a:t>
            </a:r>
            <a:r>
              <a:rPr lang="en-US" sz="2400" dirty="0" smtClean="0"/>
              <a:t> parable to understanding Hammett’s work:</a:t>
            </a:r>
          </a:p>
          <a:p>
            <a:endParaRPr lang="en-US" sz="2400" dirty="0" smtClean="0"/>
          </a:p>
          <a:p>
            <a:pPr>
              <a:buFont typeface="Arial"/>
              <a:buChar char="•"/>
            </a:pPr>
            <a:r>
              <a:rPr lang="en-US" sz="2400" dirty="0" smtClean="0"/>
              <a:t> Scene as “the most important or central moment in the entire novel” but also as “one of the central moments in all of Hammett’s writing”</a:t>
            </a:r>
          </a:p>
          <a:p>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TextBox 2"/>
          <p:cNvSpPr txBox="1"/>
          <p:nvPr/>
        </p:nvSpPr>
        <p:spPr>
          <a:xfrm>
            <a:off x="685800" y="1438836"/>
            <a:ext cx="7770813" cy="4893647"/>
          </a:xfrm>
          <a:prstGeom prst="rect">
            <a:avLst/>
          </a:prstGeom>
          <a:noFill/>
        </p:spPr>
        <p:txBody>
          <a:bodyPr wrap="square" rtlCol="0">
            <a:spAutoFit/>
          </a:bodyPr>
          <a:lstStyle/>
          <a:p>
            <a:r>
              <a:rPr lang="en-US" sz="2400" dirty="0" smtClean="0"/>
              <a:t>Steven Marcus’s “</a:t>
            </a:r>
            <a:r>
              <a:rPr lang="en-US" sz="2400" dirty="0" err="1" smtClean="0"/>
              <a:t>Dashiell</a:t>
            </a:r>
            <a:r>
              <a:rPr lang="en-US" sz="2400" dirty="0" smtClean="0"/>
              <a:t> Hammett and the Continental Op” in </a:t>
            </a:r>
            <a:r>
              <a:rPr lang="en-US" sz="2400" i="1" dirty="0" smtClean="0"/>
              <a:t>Partisan Review</a:t>
            </a:r>
            <a:r>
              <a:rPr lang="en-US" sz="2400" dirty="0" smtClean="0"/>
              <a:t> (1974)</a:t>
            </a:r>
          </a:p>
          <a:p>
            <a:endParaRPr lang="en-US" sz="2400" dirty="0" smtClean="0"/>
          </a:p>
          <a:p>
            <a:r>
              <a:rPr lang="en-US" sz="2400" dirty="0" smtClean="0"/>
              <a:t>Emphasized significance of </a:t>
            </a:r>
            <a:r>
              <a:rPr lang="en-US" sz="2400" dirty="0" err="1" smtClean="0"/>
              <a:t>Flitcraft</a:t>
            </a:r>
            <a:r>
              <a:rPr lang="en-US" sz="2400" dirty="0" smtClean="0"/>
              <a:t> parable to understanding Hammett’s work:</a:t>
            </a:r>
          </a:p>
          <a:p>
            <a:endParaRPr lang="en-US" sz="2400" dirty="0" smtClean="0"/>
          </a:p>
          <a:p>
            <a:pPr>
              <a:buFont typeface="Arial"/>
              <a:buChar char="•"/>
            </a:pPr>
            <a:r>
              <a:rPr lang="en-US" sz="2400" dirty="0" smtClean="0"/>
              <a:t> Scene as “the most important or central moment in the entire novel” but also as “one of the central moments in all of Hammett’s writing”</a:t>
            </a:r>
          </a:p>
          <a:p>
            <a:pPr>
              <a:buFont typeface="Arial"/>
              <a:buChar char="•"/>
            </a:pPr>
            <a:r>
              <a:rPr lang="en-US" sz="2400" dirty="0" smtClean="0"/>
              <a:t> Saw it as an existential drama about “the ethical unintelligibility of the world” and in doing so enabled a transformation from genre in “the direction </a:t>
            </a:r>
            <a:r>
              <a:rPr lang="en-US" sz="2400" smtClean="0"/>
              <a:t>of literature”</a:t>
            </a:r>
          </a:p>
          <a:p>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ront Cover.jpg"/>
          <p:cNvPicPr>
            <a:picLocks noChangeAspect="1"/>
          </p:cNvPicPr>
          <p:nvPr/>
        </p:nvPicPr>
        <p:blipFill>
          <a:blip r:embed="rId2"/>
          <a:stretch>
            <a:fillRect/>
          </a:stretch>
        </p:blipFill>
        <p:spPr>
          <a:xfrm>
            <a:off x="2683764" y="521208"/>
            <a:ext cx="3776472" cy="5815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Novels</a:t>
            </a:r>
            <a:endParaRPr lang="en-US" dirty="0"/>
          </a:p>
        </p:txBody>
      </p:sp>
      <p:pic>
        <p:nvPicPr>
          <p:cNvPr id="5" name="Content Placeholder 4" descr="Black Mask Cover.jpg"/>
          <p:cNvPicPr>
            <a:picLocks noGrp="1" noChangeAspect="1"/>
          </p:cNvPicPr>
          <p:nvPr>
            <p:ph idx="1"/>
          </p:nvPr>
        </p:nvPicPr>
        <p:blipFill>
          <a:blip r:embed="rId3"/>
          <a:srcRect t="-7096" b="-7096"/>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i="1" dirty="0" smtClean="0"/>
              <a:t>Red Harvest</a:t>
            </a:r>
            <a:r>
              <a:rPr lang="en-US" dirty="0" smtClean="0"/>
              <a:t> (1929)</a:t>
            </a:r>
          </a:p>
          <a:p>
            <a:r>
              <a:rPr lang="en-US" i="1" dirty="0" smtClean="0"/>
              <a:t>The Dain Curse</a:t>
            </a:r>
            <a:r>
              <a:rPr lang="en-US" dirty="0" smtClean="0"/>
              <a:t> (1929)</a:t>
            </a:r>
          </a:p>
          <a:p>
            <a:r>
              <a:rPr lang="en-US" i="1" dirty="0" smtClean="0"/>
              <a:t>The Maltese Falcon </a:t>
            </a:r>
            <a:r>
              <a:rPr lang="en-US" dirty="0" smtClean="0"/>
              <a:t>(1930)</a:t>
            </a:r>
          </a:p>
          <a:p>
            <a:r>
              <a:rPr lang="en-US" i="1" dirty="0" smtClean="0"/>
              <a:t>The Glass Key</a:t>
            </a:r>
            <a:r>
              <a:rPr lang="en-US" dirty="0" smtClean="0"/>
              <a:t> (1931)</a:t>
            </a:r>
          </a:p>
          <a:p>
            <a:r>
              <a:rPr lang="en-US" i="1" dirty="0" smtClean="0"/>
              <a:t>Woman in the Dark</a:t>
            </a:r>
            <a:r>
              <a:rPr lang="en-US" dirty="0" smtClean="0"/>
              <a:t> (1933)</a:t>
            </a:r>
          </a:p>
          <a:p>
            <a:r>
              <a:rPr lang="en-US" i="1" dirty="0" smtClean="0"/>
              <a:t>The Thin Man </a:t>
            </a:r>
            <a:r>
              <a:rPr lang="en-US" dirty="0" smtClean="0"/>
              <a:t>(1934)</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830997"/>
          </a:xfrm>
          <a:prstGeom prst="rect">
            <a:avLst/>
          </a:prstGeom>
          <a:noFill/>
        </p:spPr>
        <p:txBody>
          <a:bodyPr wrap="square" rtlCol="0">
            <a:spAutoFit/>
          </a:bodyPr>
          <a:lstStyle/>
          <a:p>
            <a:r>
              <a:rPr lang="en-US" sz="2400" dirty="0" smtClean="0"/>
              <a:t>Three major biographies:</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2677656"/>
          </a:xfrm>
          <a:prstGeom prst="rect">
            <a:avLst/>
          </a:prstGeom>
          <a:noFill/>
        </p:spPr>
        <p:txBody>
          <a:bodyPr wrap="square" rtlCol="0">
            <a:spAutoFit/>
          </a:bodyPr>
          <a:lstStyle/>
          <a:p>
            <a:r>
              <a:rPr lang="en-US" sz="2400" dirty="0" smtClean="0"/>
              <a:t>Three major biographies:</a:t>
            </a:r>
          </a:p>
          <a:p>
            <a:pPr>
              <a:buFont typeface="Arial"/>
              <a:buChar char="•"/>
            </a:pPr>
            <a:r>
              <a:rPr lang="en-US" sz="2400" dirty="0" smtClean="0"/>
              <a:t> Richard Layman’s </a:t>
            </a:r>
            <a:r>
              <a:rPr lang="en-US" sz="2400" i="1" dirty="0" smtClean="0"/>
              <a:t>Shadow Man:  The Life of </a:t>
            </a:r>
            <a:r>
              <a:rPr lang="en-US" sz="2400" i="1" dirty="0" err="1" smtClean="0"/>
              <a:t>Dashiell</a:t>
            </a:r>
            <a:r>
              <a:rPr lang="en-US" sz="2400" i="1" dirty="0" smtClean="0"/>
              <a:t> Hammett</a:t>
            </a:r>
            <a:r>
              <a:rPr lang="en-US" sz="2400" dirty="0" smtClean="0"/>
              <a:t> (1981)</a:t>
            </a:r>
          </a:p>
          <a:p>
            <a:pPr>
              <a:buFont typeface="Arial"/>
              <a:buChar char="•"/>
            </a:pPr>
            <a:r>
              <a:rPr lang="en-US" sz="2400" dirty="0" smtClean="0"/>
              <a:t> William F. Nolan’s </a:t>
            </a:r>
            <a:r>
              <a:rPr lang="en-US" sz="2400" i="1" dirty="0" smtClean="0"/>
              <a:t>Hammett:  A Life at the Edge</a:t>
            </a:r>
            <a:r>
              <a:rPr lang="en-US" sz="2400" dirty="0" smtClean="0"/>
              <a:t> (1983)</a:t>
            </a:r>
          </a:p>
          <a:p>
            <a:pPr>
              <a:buFont typeface="Arial"/>
              <a:buChar char="•"/>
            </a:pPr>
            <a:r>
              <a:rPr lang="en-US" sz="2400" dirty="0" smtClean="0"/>
              <a:t> Diane Johnson’s </a:t>
            </a:r>
            <a:r>
              <a:rPr lang="en-US" sz="2400" i="1" dirty="0" err="1" smtClean="0"/>
              <a:t>Dashiell</a:t>
            </a:r>
            <a:r>
              <a:rPr lang="en-US" sz="2400" i="1" dirty="0" smtClean="0"/>
              <a:t> Hammett, a Life</a:t>
            </a:r>
            <a:r>
              <a:rPr lang="en-US" sz="2400" dirty="0" smtClean="0"/>
              <a:t> (1983)</a:t>
            </a:r>
          </a:p>
          <a:p>
            <a:pPr>
              <a:buFont typeface="Arial"/>
              <a:buChar char="•"/>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3046988"/>
          </a:xfrm>
          <a:prstGeom prst="rect">
            <a:avLst/>
          </a:prstGeom>
          <a:noFill/>
        </p:spPr>
        <p:txBody>
          <a:bodyPr wrap="square" rtlCol="0">
            <a:spAutoFit/>
          </a:bodyPr>
          <a:lstStyle/>
          <a:p>
            <a:r>
              <a:rPr lang="en-US" sz="2400" dirty="0" smtClean="0"/>
              <a:t>Three major biographies:</a:t>
            </a:r>
          </a:p>
          <a:p>
            <a:pPr>
              <a:buFont typeface="Arial"/>
              <a:buChar char="•"/>
            </a:pPr>
            <a:r>
              <a:rPr lang="en-US" sz="2400" dirty="0" smtClean="0"/>
              <a:t> Richard Layman’s </a:t>
            </a:r>
            <a:r>
              <a:rPr lang="en-US" sz="2400" i="1" dirty="0" smtClean="0"/>
              <a:t>Shadow Man:  The Life of </a:t>
            </a:r>
            <a:r>
              <a:rPr lang="en-US" sz="2400" i="1" dirty="0" err="1" smtClean="0"/>
              <a:t>Dashiell</a:t>
            </a:r>
            <a:r>
              <a:rPr lang="en-US" sz="2400" i="1" dirty="0" smtClean="0"/>
              <a:t> Hammett</a:t>
            </a:r>
            <a:r>
              <a:rPr lang="en-US" sz="2400" dirty="0" smtClean="0"/>
              <a:t> (1981)</a:t>
            </a:r>
          </a:p>
          <a:p>
            <a:pPr>
              <a:buFont typeface="Arial"/>
              <a:buChar char="•"/>
            </a:pPr>
            <a:r>
              <a:rPr lang="en-US" sz="2400" dirty="0" smtClean="0"/>
              <a:t> William F. Nolan’s </a:t>
            </a:r>
            <a:r>
              <a:rPr lang="en-US" sz="2400" i="1" dirty="0" smtClean="0"/>
              <a:t>Hammett:  A Life at the Edge</a:t>
            </a:r>
            <a:r>
              <a:rPr lang="en-US" sz="2400" dirty="0" smtClean="0"/>
              <a:t> (1983)</a:t>
            </a:r>
          </a:p>
          <a:p>
            <a:pPr>
              <a:buFont typeface="Arial"/>
              <a:buChar char="•"/>
            </a:pPr>
            <a:r>
              <a:rPr lang="en-US" sz="2400" dirty="0" smtClean="0"/>
              <a:t> Diane Johnson’s </a:t>
            </a:r>
            <a:r>
              <a:rPr lang="en-US" sz="2400" i="1" dirty="0" err="1" smtClean="0"/>
              <a:t>Dashiell</a:t>
            </a:r>
            <a:r>
              <a:rPr lang="en-US" sz="2400" i="1" dirty="0" smtClean="0"/>
              <a:t> Hammett, a Life</a:t>
            </a:r>
            <a:r>
              <a:rPr lang="en-US" sz="2400" dirty="0" smtClean="0"/>
              <a:t> (1983)</a:t>
            </a:r>
          </a:p>
          <a:p>
            <a:pPr>
              <a:buFont typeface="Arial"/>
              <a:buChar char="•"/>
            </a:pPr>
            <a:endParaRPr lang="en-US" sz="2400" dirty="0" smtClean="0"/>
          </a:p>
          <a:p>
            <a:r>
              <a:rPr lang="en-US" sz="2400" dirty="0" smtClean="0"/>
              <a:t>Five book-length studies:</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5632310"/>
          </a:xfrm>
          <a:prstGeom prst="rect">
            <a:avLst/>
          </a:prstGeom>
          <a:noFill/>
        </p:spPr>
        <p:txBody>
          <a:bodyPr wrap="square" rtlCol="0">
            <a:spAutoFit/>
          </a:bodyPr>
          <a:lstStyle/>
          <a:p>
            <a:r>
              <a:rPr lang="en-US" sz="2400" dirty="0" smtClean="0"/>
              <a:t>Three major biographies:</a:t>
            </a:r>
          </a:p>
          <a:p>
            <a:pPr>
              <a:buFont typeface="Arial"/>
              <a:buChar char="•"/>
            </a:pPr>
            <a:r>
              <a:rPr lang="en-US" sz="2400" dirty="0" smtClean="0"/>
              <a:t> Richard Layman’s </a:t>
            </a:r>
            <a:r>
              <a:rPr lang="en-US" sz="2400" i="1" dirty="0" smtClean="0"/>
              <a:t>Shadow Man:  The Life of </a:t>
            </a:r>
            <a:r>
              <a:rPr lang="en-US" sz="2400" i="1" dirty="0" err="1" smtClean="0"/>
              <a:t>Dashiell</a:t>
            </a:r>
            <a:r>
              <a:rPr lang="en-US" sz="2400" i="1" dirty="0" smtClean="0"/>
              <a:t> Hammett</a:t>
            </a:r>
            <a:r>
              <a:rPr lang="en-US" sz="2400" dirty="0" smtClean="0"/>
              <a:t> (1981)</a:t>
            </a:r>
          </a:p>
          <a:p>
            <a:pPr>
              <a:buFont typeface="Arial"/>
              <a:buChar char="•"/>
            </a:pPr>
            <a:r>
              <a:rPr lang="en-US" sz="2400" dirty="0" smtClean="0"/>
              <a:t> William F. Nolan’s </a:t>
            </a:r>
            <a:r>
              <a:rPr lang="en-US" sz="2400" i="1" dirty="0" smtClean="0"/>
              <a:t>Hammett:  A Life at the Edge</a:t>
            </a:r>
            <a:r>
              <a:rPr lang="en-US" sz="2400" dirty="0" smtClean="0"/>
              <a:t> (1983)</a:t>
            </a:r>
          </a:p>
          <a:p>
            <a:pPr>
              <a:buFont typeface="Arial"/>
              <a:buChar char="•"/>
            </a:pPr>
            <a:r>
              <a:rPr lang="en-US" sz="2400" dirty="0" smtClean="0"/>
              <a:t> Diane Johnson’s </a:t>
            </a:r>
            <a:r>
              <a:rPr lang="en-US" sz="2400" i="1" dirty="0" err="1" smtClean="0"/>
              <a:t>Dashiell</a:t>
            </a:r>
            <a:r>
              <a:rPr lang="en-US" sz="2400" i="1" dirty="0" smtClean="0"/>
              <a:t> Hammett, a Life</a:t>
            </a:r>
            <a:r>
              <a:rPr lang="en-US" sz="2400" dirty="0" smtClean="0"/>
              <a:t> (1983)</a:t>
            </a:r>
          </a:p>
          <a:p>
            <a:pPr>
              <a:buFont typeface="Arial"/>
              <a:buChar char="•"/>
            </a:pPr>
            <a:endParaRPr lang="en-US" sz="2400" dirty="0" smtClean="0"/>
          </a:p>
          <a:p>
            <a:r>
              <a:rPr lang="en-US" sz="2400" dirty="0" smtClean="0"/>
              <a:t>Five book-length studies:</a:t>
            </a:r>
          </a:p>
          <a:p>
            <a:pPr>
              <a:buFont typeface="Arial"/>
              <a:buChar char="•"/>
            </a:pPr>
            <a:r>
              <a:rPr lang="en-US" sz="2400" dirty="0" smtClean="0"/>
              <a:t> Peter Wolfe’s </a:t>
            </a:r>
            <a:r>
              <a:rPr lang="en-US" sz="2400" i="1" dirty="0" smtClean="0"/>
              <a:t>Wood Beams Falling:  The Art of </a:t>
            </a:r>
            <a:r>
              <a:rPr lang="en-US" sz="2400" i="1" dirty="0" err="1" smtClean="0"/>
              <a:t>Dashiell</a:t>
            </a:r>
            <a:r>
              <a:rPr lang="en-US" sz="2400" i="1" dirty="0" smtClean="0"/>
              <a:t> Hammett</a:t>
            </a:r>
            <a:r>
              <a:rPr lang="en-US" sz="2400" dirty="0" smtClean="0"/>
              <a:t> (1980)</a:t>
            </a:r>
          </a:p>
          <a:p>
            <a:pPr>
              <a:buFont typeface="Arial"/>
              <a:buChar char="•"/>
            </a:pPr>
            <a:r>
              <a:rPr lang="en-US" sz="2400" dirty="0" smtClean="0"/>
              <a:t> </a:t>
            </a:r>
            <a:r>
              <a:rPr lang="en-US" sz="2400" dirty="0" err="1" smtClean="0"/>
              <a:t>Willaim</a:t>
            </a:r>
            <a:r>
              <a:rPr lang="en-US" sz="2400" dirty="0" smtClean="0"/>
              <a:t> </a:t>
            </a:r>
            <a:r>
              <a:rPr lang="en-US" sz="2400" dirty="0" err="1" smtClean="0"/>
              <a:t>Marling’s</a:t>
            </a:r>
            <a:r>
              <a:rPr lang="en-US" sz="2400" dirty="0" smtClean="0"/>
              <a:t> </a:t>
            </a:r>
            <a:r>
              <a:rPr lang="en-US" sz="2400" i="1" dirty="0" err="1" smtClean="0"/>
              <a:t>Dashiell</a:t>
            </a:r>
            <a:r>
              <a:rPr lang="en-US" sz="2400" i="1" dirty="0" smtClean="0"/>
              <a:t> Hammett </a:t>
            </a:r>
            <a:r>
              <a:rPr lang="en-US" sz="2400" dirty="0" smtClean="0"/>
              <a:t>(1983)</a:t>
            </a:r>
          </a:p>
          <a:p>
            <a:pPr>
              <a:buFont typeface="Arial"/>
              <a:buChar char="•"/>
            </a:pPr>
            <a:r>
              <a:rPr lang="en-US" sz="2400" dirty="0" smtClean="0"/>
              <a:t> Dennis Dooley’s </a:t>
            </a:r>
            <a:r>
              <a:rPr lang="en-US" sz="2400" i="1" dirty="0" err="1" smtClean="0"/>
              <a:t>Dashiell</a:t>
            </a:r>
            <a:r>
              <a:rPr lang="en-US" sz="2400" i="1" dirty="0" smtClean="0"/>
              <a:t> Hammett</a:t>
            </a:r>
            <a:r>
              <a:rPr lang="en-US" sz="2400" dirty="0" smtClean="0"/>
              <a:t> (1984)</a:t>
            </a:r>
          </a:p>
          <a:p>
            <a:pPr>
              <a:buFont typeface="Arial"/>
              <a:buChar char="•"/>
            </a:pPr>
            <a:r>
              <a:rPr lang="en-US" sz="2400" dirty="0" smtClean="0"/>
              <a:t> Julian </a:t>
            </a:r>
            <a:r>
              <a:rPr lang="en-US" sz="2400" dirty="0" err="1" smtClean="0"/>
              <a:t>Symon’s</a:t>
            </a:r>
            <a:r>
              <a:rPr lang="en-US" sz="2400" dirty="0" smtClean="0"/>
              <a:t> </a:t>
            </a:r>
            <a:r>
              <a:rPr lang="en-US" sz="2400" i="1" dirty="0" err="1" smtClean="0"/>
              <a:t>Dashiell</a:t>
            </a:r>
            <a:r>
              <a:rPr lang="en-US" sz="2400" i="1" dirty="0" smtClean="0"/>
              <a:t> Hammett</a:t>
            </a:r>
            <a:r>
              <a:rPr lang="en-US" sz="2400" dirty="0" smtClean="0"/>
              <a:t> (1985)</a:t>
            </a:r>
          </a:p>
          <a:p>
            <a:pPr>
              <a:buFont typeface="Arial"/>
              <a:buChar char="•"/>
            </a:pPr>
            <a:r>
              <a:rPr lang="en-US" sz="2400" dirty="0" smtClean="0"/>
              <a:t> </a:t>
            </a:r>
            <a:r>
              <a:rPr lang="en-US" sz="2400" dirty="0" err="1" smtClean="0"/>
              <a:t>Sinda</a:t>
            </a:r>
            <a:r>
              <a:rPr lang="en-US" sz="2400" dirty="0" smtClean="0"/>
              <a:t> Gregory’s </a:t>
            </a:r>
            <a:r>
              <a:rPr lang="en-US" sz="2400" i="1" dirty="0" smtClean="0"/>
              <a:t>Private Investigations:  The Novels of </a:t>
            </a:r>
            <a:r>
              <a:rPr lang="en-US" sz="2400" i="1" dirty="0" err="1" smtClean="0"/>
              <a:t>Dashiell</a:t>
            </a:r>
            <a:r>
              <a:rPr lang="en-US" sz="2400" i="1" dirty="0" smtClean="0"/>
              <a:t> Hammett</a:t>
            </a:r>
            <a:r>
              <a:rPr lang="en-US" sz="2400" dirty="0" smtClean="0"/>
              <a:t> (1985)</a:t>
            </a:r>
          </a:p>
          <a:p>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59472773-0-l.jpg"/>
          <p:cNvPicPr>
            <a:picLocks noChangeAspect="1"/>
          </p:cNvPicPr>
          <p:nvPr/>
        </p:nvPicPr>
        <p:blipFill>
          <a:blip r:embed="rId2"/>
          <a:stretch>
            <a:fillRect/>
          </a:stretch>
        </p:blipFill>
        <p:spPr>
          <a:xfrm>
            <a:off x="1946322" y="330700"/>
            <a:ext cx="5294654" cy="62476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Critical Foci:</a:t>
            </a:r>
          </a:p>
          <a:p>
            <a:endParaRPr lang="en-US" sz="2400" dirty="0" smtClean="0"/>
          </a:p>
          <a:p>
            <a:pPr marL="457200" indent="-457200">
              <a:buAutoNum type="arabicPeriod"/>
            </a:pPr>
            <a:r>
              <a:rPr lang="en-US" sz="2400" dirty="0" smtClean="0"/>
              <a:t>Ambiguity</a:t>
            </a:r>
          </a:p>
          <a:p>
            <a:pPr marL="457200" indent="-457200">
              <a:buAutoNum type="arabicPeriod"/>
            </a:pPr>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3785652"/>
          </a:xfrm>
          <a:prstGeom prst="rect">
            <a:avLst/>
          </a:prstGeom>
          <a:noFill/>
        </p:spPr>
        <p:txBody>
          <a:bodyPr wrap="square" rtlCol="0">
            <a:spAutoFit/>
          </a:bodyPr>
          <a:lstStyle/>
          <a:p>
            <a:r>
              <a:rPr lang="en-US" sz="2400" dirty="0" smtClean="0"/>
              <a:t>Critical Foci:</a:t>
            </a:r>
          </a:p>
          <a:p>
            <a:endParaRPr lang="en-US" sz="2400" dirty="0" smtClean="0"/>
          </a:p>
          <a:p>
            <a:pPr marL="457200" indent="-457200">
              <a:buAutoNum type="arabicPeriod"/>
            </a:pPr>
            <a:r>
              <a:rPr lang="en-US" sz="2400" dirty="0" smtClean="0"/>
              <a:t>Ambiguity</a:t>
            </a:r>
          </a:p>
          <a:p>
            <a:pPr marL="457200" indent="-457200">
              <a:buAutoNum type="arabicPeriod"/>
            </a:pPr>
            <a:endParaRPr lang="en-US" sz="2400" dirty="0" smtClean="0"/>
          </a:p>
          <a:p>
            <a:pPr marL="461963" lvl="1" indent="-4763"/>
            <a:r>
              <a:rPr lang="en-US" sz="2400" dirty="0" smtClean="0"/>
              <a:t>Gregory  reads Hammett’s work as “declaration of the omnipresence of mystery and the failure of human effort (on the part of both the reader and the detective) to ever dispel it” and examines his distanced third-person point of view as an attempt to “underscore the mystery surrounding </a:t>
            </a:r>
            <a:r>
              <a:rPr lang="en-US" sz="2400" smtClean="0"/>
              <a:t>the detective”</a:t>
            </a: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Critical Foci:</a:t>
            </a:r>
          </a:p>
          <a:p>
            <a:endParaRPr lang="en-US" sz="2400" dirty="0" smtClean="0"/>
          </a:p>
          <a:p>
            <a:pPr marL="457200" indent="-457200">
              <a:buFont typeface="+mj-lt"/>
              <a:buAutoNum type="arabicPeriod" startAt="2"/>
            </a:pPr>
            <a:r>
              <a:rPr lang="en-US" sz="2400" dirty="0" smtClean="0"/>
              <a:t>Politics</a:t>
            </a:r>
          </a:p>
          <a:p>
            <a:pPr marL="457200" indent="-457200">
              <a:buAutoNum type="arabicPeriod" startAt="2"/>
            </a:pP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3416320"/>
          </a:xfrm>
          <a:prstGeom prst="rect">
            <a:avLst/>
          </a:prstGeom>
          <a:noFill/>
        </p:spPr>
        <p:txBody>
          <a:bodyPr wrap="square" rtlCol="0">
            <a:spAutoFit/>
          </a:bodyPr>
          <a:lstStyle/>
          <a:p>
            <a:r>
              <a:rPr lang="en-US" sz="2400" dirty="0" smtClean="0"/>
              <a:t>Critical Foci:</a:t>
            </a:r>
          </a:p>
          <a:p>
            <a:endParaRPr lang="en-US" sz="2400" dirty="0" smtClean="0"/>
          </a:p>
          <a:p>
            <a:pPr marL="457200" indent="-457200">
              <a:buFont typeface="+mj-lt"/>
              <a:buAutoNum type="arabicPeriod" startAt="2"/>
            </a:pPr>
            <a:r>
              <a:rPr lang="en-US" sz="2400" dirty="0" smtClean="0"/>
              <a:t>Politics</a:t>
            </a:r>
          </a:p>
          <a:p>
            <a:pPr marL="457200" indent="-457200">
              <a:buAutoNum type="arabicPeriod" startAt="2"/>
            </a:pPr>
            <a:endParaRPr lang="en-US" sz="2400" dirty="0" smtClean="0"/>
          </a:p>
          <a:p>
            <a:pPr marL="461963" lvl="1" indent="-4763"/>
            <a:r>
              <a:rPr lang="en-US" sz="2400" dirty="0" smtClean="0"/>
              <a:t>Robert </a:t>
            </a:r>
            <a:r>
              <a:rPr lang="en-US" sz="2400" dirty="0" err="1" smtClean="0"/>
              <a:t>Shulman</a:t>
            </a:r>
            <a:r>
              <a:rPr lang="en-US" sz="2400" dirty="0" smtClean="0"/>
              <a:t> in “</a:t>
            </a:r>
            <a:r>
              <a:rPr lang="en-US" sz="2400" dirty="0" err="1" smtClean="0"/>
              <a:t>Dashiell</a:t>
            </a:r>
            <a:r>
              <a:rPr lang="en-US" sz="2400" dirty="0" smtClean="0"/>
              <a:t> Hammett’s Social Vision” (1985) insists that Hammett’s work “carries a concealed social message” that “brings alive the conflicting versions of individualism that society emphasizes”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Critical Foci:</a:t>
            </a:r>
          </a:p>
          <a:p>
            <a:endParaRPr lang="en-US" sz="2400" dirty="0" smtClean="0"/>
          </a:p>
          <a:p>
            <a:pPr marL="457200" indent="-457200">
              <a:buFont typeface="+mj-lt"/>
              <a:buAutoNum type="arabicPeriod" startAt="3"/>
            </a:pPr>
            <a:r>
              <a:rPr lang="en-US" sz="2400" dirty="0" smtClean="0"/>
              <a:t>Economics</a:t>
            </a:r>
          </a:p>
          <a:p>
            <a:pPr marL="457200" indent="-457200">
              <a:buAutoNum type="arabicPeriod" startAt="3"/>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ltese_falcon_1930_redux.jpg"/>
          <p:cNvPicPr>
            <a:picLocks noChangeAspect="1"/>
          </p:cNvPicPr>
          <p:nvPr/>
        </p:nvPicPr>
        <p:blipFill>
          <a:blip r:embed="rId3"/>
          <a:stretch>
            <a:fillRect/>
          </a:stretch>
        </p:blipFill>
        <p:spPr>
          <a:xfrm>
            <a:off x="3082203" y="1080088"/>
            <a:ext cx="3066715" cy="483518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a:t>
            </a:r>
            <a:endParaRPr lang="en-US" dirty="0"/>
          </a:p>
        </p:txBody>
      </p:sp>
      <p:sp>
        <p:nvSpPr>
          <p:cNvPr id="3" name="TextBox 2"/>
          <p:cNvSpPr txBox="1"/>
          <p:nvPr/>
        </p:nvSpPr>
        <p:spPr>
          <a:xfrm>
            <a:off x="685800" y="1438836"/>
            <a:ext cx="7770813" cy="4154983"/>
          </a:xfrm>
          <a:prstGeom prst="rect">
            <a:avLst/>
          </a:prstGeom>
          <a:noFill/>
        </p:spPr>
        <p:txBody>
          <a:bodyPr wrap="square" rtlCol="0">
            <a:spAutoFit/>
          </a:bodyPr>
          <a:lstStyle/>
          <a:p>
            <a:r>
              <a:rPr lang="en-US" sz="2400" dirty="0" smtClean="0"/>
              <a:t>Critical Foci:</a:t>
            </a:r>
          </a:p>
          <a:p>
            <a:endParaRPr lang="en-US" sz="2400" dirty="0" smtClean="0"/>
          </a:p>
          <a:p>
            <a:pPr marL="457200" indent="-457200">
              <a:buFont typeface="+mj-lt"/>
              <a:buAutoNum type="arabicPeriod" startAt="3"/>
            </a:pPr>
            <a:r>
              <a:rPr lang="en-US" sz="2400" dirty="0" smtClean="0"/>
              <a:t>Economics</a:t>
            </a:r>
          </a:p>
          <a:p>
            <a:pPr marL="457200" indent="-457200">
              <a:buAutoNum type="arabicPeriod" startAt="3"/>
            </a:pPr>
            <a:endParaRPr lang="en-US" sz="2400" dirty="0" smtClean="0"/>
          </a:p>
          <a:p>
            <a:pPr marL="461963" lvl="1" indent="-4763"/>
            <a:r>
              <a:rPr lang="en-US" sz="2400" dirty="0" smtClean="0"/>
              <a:t>William Marling in “The Style and Ideology of </a:t>
            </a:r>
            <a:r>
              <a:rPr lang="en-US" sz="2400" i="1" dirty="0" smtClean="0"/>
              <a:t>The Maltese Falcon</a:t>
            </a:r>
            <a:r>
              <a:rPr lang="en-US" sz="2400" dirty="0" smtClean="0"/>
              <a:t>” (1989) argues that a more informed evaluation of the novel would try to recover a “cluster of emerging design values and economic forms” that permeate the text and would allow us to see Sam Spade as “an art nouveau detective” and “a new hero for new readers in a new era”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ltesefalcon.jpg"/>
          <p:cNvPicPr>
            <a:picLocks noChangeAspect="1"/>
          </p:cNvPicPr>
          <p:nvPr/>
        </p:nvPicPr>
        <p:blipFill>
          <a:blip r:embed="rId2"/>
          <a:stretch>
            <a:fillRect/>
          </a:stretch>
        </p:blipFill>
        <p:spPr>
          <a:xfrm>
            <a:off x="2527300" y="254000"/>
            <a:ext cx="4089400" cy="6350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a:t>
            </a:r>
            <a:endParaRPr lang="en-US" dirty="0"/>
          </a:p>
        </p:txBody>
      </p:sp>
      <p:sp>
        <p:nvSpPr>
          <p:cNvPr id="3" name="TextBox 2"/>
          <p:cNvSpPr txBox="1"/>
          <p:nvPr/>
        </p:nvSpPr>
        <p:spPr>
          <a:xfrm>
            <a:off x="685800" y="1438836"/>
            <a:ext cx="7770813" cy="461665"/>
          </a:xfrm>
          <a:prstGeom prst="rect">
            <a:avLst/>
          </a:prstGeom>
          <a:noFill/>
        </p:spPr>
        <p:txBody>
          <a:bodyPr wrap="square" rtlCol="0">
            <a:spAutoFit/>
          </a:bodyPr>
          <a:lstStyle/>
          <a:p>
            <a:r>
              <a:rPr lang="en-US" sz="2400" dirty="0" smtClean="0"/>
              <a:t>Increasingly sophisticated analyses of the novel: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a:t>
            </a:r>
            <a:endParaRPr lang="en-US" dirty="0"/>
          </a:p>
        </p:txBody>
      </p:sp>
      <p:sp>
        <p:nvSpPr>
          <p:cNvPr id="3" name="TextBox 2"/>
          <p:cNvSpPr txBox="1"/>
          <p:nvPr/>
        </p:nvSpPr>
        <p:spPr>
          <a:xfrm>
            <a:off x="685800" y="1438836"/>
            <a:ext cx="7770813" cy="2308324"/>
          </a:xfrm>
          <a:prstGeom prst="rect">
            <a:avLst/>
          </a:prstGeom>
          <a:noFill/>
        </p:spPr>
        <p:txBody>
          <a:bodyPr wrap="square" rtlCol="0">
            <a:spAutoFit/>
          </a:bodyPr>
          <a:lstStyle/>
          <a:p>
            <a:r>
              <a:rPr lang="en-US" sz="2400" dirty="0" smtClean="0"/>
              <a:t>Increasingly sophisticated analyses of the novel:</a:t>
            </a:r>
          </a:p>
          <a:p>
            <a:endParaRPr lang="en-US" sz="2400" dirty="0" smtClean="0"/>
          </a:p>
          <a:p>
            <a:pPr>
              <a:buFont typeface="Arial"/>
              <a:buChar char="•"/>
            </a:pPr>
            <a:r>
              <a:rPr lang="en-US" sz="2400" dirty="0" smtClean="0"/>
              <a:t> Jasmine Young Hall’s “Jameson, Genre, and Gumshoes:  </a:t>
            </a:r>
            <a:r>
              <a:rPr lang="en-US" sz="2400" i="1" dirty="0" smtClean="0"/>
              <a:t>The Maltese Falcon</a:t>
            </a:r>
            <a:r>
              <a:rPr lang="en-US" sz="2400" dirty="0" smtClean="0"/>
              <a:t> as inverted Romance” (1990)</a:t>
            </a:r>
          </a:p>
          <a:p>
            <a:pPr>
              <a:buFont typeface="Arial"/>
              <a:buChar char="•"/>
            </a:pPr>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a:t>
            </a:r>
            <a:endParaRPr lang="en-US" dirty="0"/>
          </a:p>
        </p:txBody>
      </p:sp>
      <p:sp>
        <p:nvSpPr>
          <p:cNvPr id="3" name="TextBox 2"/>
          <p:cNvSpPr txBox="1"/>
          <p:nvPr/>
        </p:nvSpPr>
        <p:spPr>
          <a:xfrm>
            <a:off x="685800" y="1438836"/>
            <a:ext cx="7770813" cy="3416320"/>
          </a:xfrm>
          <a:prstGeom prst="rect">
            <a:avLst/>
          </a:prstGeom>
          <a:noFill/>
        </p:spPr>
        <p:txBody>
          <a:bodyPr wrap="square" rtlCol="0">
            <a:spAutoFit/>
          </a:bodyPr>
          <a:lstStyle/>
          <a:p>
            <a:r>
              <a:rPr lang="en-US" sz="2400" dirty="0" smtClean="0"/>
              <a:t>Increasingly sophisticated analyses of the novel:</a:t>
            </a:r>
          </a:p>
          <a:p>
            <a:endParaRPr lang="en-US" sz="2400" dirty="0" smtClean="0"/>
          </a:p>
          <a:p>
            <a:pPr>
              <a:buFont typeface="Arial"/>
              <a:buChar char="•"/>
            </a:pPr>
            <a:r>
              <a:rPr lang="en-US" sz="2400" dirty="0" smtClean="0"/>
              <a:t> Jasmine Young Hall’s “Jameson, Genre, and Gumshoes:  </a:t>
            </a:r>
            <a:r>
              <a:rPr lang="en-US" sz="2400" i="1" dirty="0" smtClean="0"/>
              <a:t>The Maltese Falcon</a:t>
            </a:r>
            <a:r>
              <a:rPr lang="en-US" sz="2400" dirty="0" smtClean="0"/>
              <a:t> as inverted Romance” (1990)</a:t>
            </a:r>
          </a:p>
          <a:p>
            <a:pPr>
              <a:buFont typeface="Arial"/>
              <a:buChar char="•"/>
            </a:pPr>
            <a:endParaRPr lang="en-US" sz="2400" dirty="0" smtClean="0"/>
          </a:p>
          <a:p>
            <a:pPr>
              <a:buFont typeface="Arial"/>
              <a:buChar char="•"/>
            </a:pPr>
            <a:r>
              <a:rPr lang="en-US" sz="2400" dirty="0" smtClean="0"/>
              <a:t> Peter J. </a:t>
            </a:r>
            <a:r>
              <a:rPr lang="en-US" sz="2400" dirty="0" err="1" smtClean="0"/>
              <a:t>Rabinowitz’s</a:t>
            </a:r>
            <a:r>
              <a:rPr lang="en-US" sz="2400" dirty="0" smtClean="0"/>
              <a:t> “‘How Did You Know He Licked His Lips’:  Second Person Knowledge and First Person Power in </a:t>
            </a:r>
            <a:r>
              <a:rPr lang="en-US" sz="2400" i="1" dirty="0" smtClean="0"/>
              <a:t>The Maltese Falcon</a:t>
            </a:r>
            <a:r>
              <a:rPr lang="en-US" sz="2400" dirty="0" smtClean="0"/>
              <a:t>” (1994)</a:t>
            </a:r>
          </a:p>
          <a:p>
            <a:endParaRPr 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a:t>
            </a:r>
            <a:endParaRPr lang="en-US" dirty="0"/>
          </a:p>
        </p:txBody>
      </p:sp>
      <p:sp>
        <p:nvSpPr>
          <p:cNvPr id="3" name="TextBox 2"/>
          <p:cNvSpPr txBox="1"/>
          <p:nvPr/>
        </p:nvSpPr>
        <p:spPr>
          <a:xfrm>
            <a:off x="685800" y="1438836"/>
            <a:ext cx="7770813" cy="4154983"/>
          </a:xfrm>
          <a:prstGeom prst="rect">
            <a:avLst/>
          </a:prstGeom>
          <a:noFill/>
        </p:spPr>
        <p:txBody>
          <a:bodyPr wrap="square" rtlCol="0">
            <a:spAutoFit/>
          </a:bodyPr>
          <a:lstStyle/>
          <a:p>
            <a:r>
              <a:rPr lang="en-US" sz="2400" dirty="0" smtClean="0"/>
              <a:t>Increasingly sophisticated analyses of the novel:</a:t>
            </a:r>
          </a:p>
          <a:p>
            <a:endParaRPr lang="en-US" sz="2400" dirty="0" smtClean="0"/>
          </a:p>
          <a:p>
            <a:pPr>
              <a:buFont typeface="Arial"/>
              <a:buChar char="•"/>
            </a:pPr>
            <a:r>
              <a:rPr lang="en-US" sz="2400" dirty="0" smtClean="0"/>
              <a:t> Jasmine Young Hall’s “Jameson, Genre, and Gumshoes:  </a:t>
            </a:r>
            <a:r>
              <a:rPr lang="en-US" sz="2400" i="1" dirty="0" smtClean="0"/>
              <a:t>The Maltese Falcon</a:t>
            </a:r>
            <a:r>
              <a:rPr lang="en-US" sz="2400" dirty="0" smtClean="0"/>
              <a:t> as inverted Romance” (1990)</a:t>
            </a:r>
          </a:p>
          <a:p>
            <a:pPr>
              <a:buFont typeface="Arial"/>
              <a:buChar char="•"/>
            </a:pPr>
            <a:endParaRPr lang="en-US" sz="2400" dirty="0" smtClean="0"/>
          </a:p>
          <a:p>
            <a:pPr>
              <a:buFont typeface="Arial"/>
              <a:buChar char="•"/>
            </a:pPr>
            <a:r>
              <a:rPr lang="en-US" sz="2400" dirty="0" smtClean="0"/>
              <a:t> Peter J. </a:t>
            </a:r>
            <a:r>
              <a:rPr lang="en-US" sz="2400" dirty="0" err="1" smtClean="0"/>
              <a:t>Rabinowitz’s</a:t>
            </a:r>
            <a:r>
              <a:rPr lang="en-US" sz="2400" dirty="0" smtClean="0"/>
              <a:t> “‘How Did You Know He Licked His Lips’:  Second Person Knowledge and First Person Power in </a:t>
            </a:r>
            <a:r>
              <a:rPr lang="en-US" sz="2400" i="1" dirty="0" smtClean="0"/>
              <a:t>The Maltese Falcon</a:t>
            </a:r>
            <a:r>
              <a:rPr lang="en-US" sz="2400" dirty="0" smtClean="0"/>
              <a:t>” (1994)</a:t>
            </a:r>
          </a:p>
          <a:p>
            <a:pPr>
              <a:buFont typeface="Arial"/>
              <a:buChar char="•"/>
            </a:pPr>
            <a:endParaRPr lang="en-US" sz="2400" dirty="0" smtClean="0"/>
          </a:p>
          <a:p>
            <a:pPr>
              <a:buFont typeface="Arial"/>
              <a:buChar char="•"/>
            </a:pPr>
            <a:r>
              <a:rPr lang="en-US" sz="2400" dirty="0" smtClean="0"/>
              <a:t> Mark </a:t>
            </a:r>
            <a:r>
              <a:rPr lang="en-US" sz="2400" dirty="0" err="1" smtClean="0"/>
              <a:t>McGurl’s</a:t>
            </a:r>
            <a:r>
              <a:rPr lang="en-US" sz="2400" dirty="0" smtClean="0"/>
              <a:t> “Making ‘Literature’ of It:  Hammett and High Culture” (1997)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ltese_falcon-dashiell_hammett1250478254.jpg"/>
          <p:cNvPicPr>
            <a:picLocks noChangeAspect="1"/>
          </p:cNvPicPr>
          <p:nvPr/>
        </p:nvPicPr>
        <p:blipFill>
          <a:blip r:embed="rId2"/>
          <a:stretch>
            <a:fillRect/>
          </a:stretch>
        </p:blipFill>
        <p:spPr>
          <a:xfrm>
            <a:off x="2377983" y="0"/>
            <a:ext cx="4388034"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Twenty-First Century</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r>
              <a:rPr lang="en-US" sz="2400" dirty="0" smtClean="0"/>
              <a:t>Two important books by Richard Layman make the case for </a:t>
            </a:r>
            <a:r>
              <a:rPr lang="en-US" sz="2400" i="1" dirty="0" smtClean="0"/>
              <a:t>The Maltese Falcon</a:t>
            </a:r>
            <a:r>
              <a:rPr lang="en-US" sz="2400" dirty="0" smtClean="0"/>
              <a:t> as a great American novel:</a:t>
            </a:r>
          </a:p>
          <a:p>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Twenty-First Century</a:t>
            </a:r>
            <a:endParaRPr lang="en-US" dirty="0"/>
          </a:p>
        </p:txBody>
      </p:sp>
      <p:sp>
        <p:nvSpPr>
          <p:cNvPr id="3" name="TextBox 2"/>
          <p:cNvSpPr txBox="1"/>
          <p:nvPr/>
        </p:nvSpPr>
        <p:spPr>
          <a:xfrm>
            <a:off x="685800" y="1438836"/>
            <a:ext cx="7770813" cy="2308324"/>
          </a:xfrm>
          <a:prstGeom prst="rect">
            <a:avLst/>
          </a:prstGeom>
          <a:noFill/>
        </p:spPr>
        <p:txBody>
          <a:bodyPr wrap="square" rtlCol="0">
            <a:spAutoFit/>
          </a:bodyPr>
          <a:lstStyle/>
          <a:p>
            <a:r>
              <a:rPr lang="en-US" sz="2400" dirty="0" smtClean="0"/>
              <a:t>Two important books by Richard Layman make the case for </a:t>
            </a:r>
            <a:r>
              <a:rPr lang="en-US" sz="2400" i="1" dirty="0" smtClean="0"/>
              <a:t>The Maltese Falcon</a:t>
            </a:r>
            <a:r>
              <a:rPr lang="en-US" sz="2400" dirty="0" smtClean="0"/>
              <a:t> as a great American novel:</a:t>
            </a:r>
          </a:p>
          <a:p>
            <a:endParaRPr lang="en-US" sz="2400" dirty="0" smtClean="0"/>
          </a:p>
          <a:p>
            <a:pPr>
              <a:buFont typeface="Arial"/>
              <a:buChar char="•"/>
            </a:pPr>
            <a:r>
              <a:rPr lang="en-US" sz="2400" dirty="0" smtClean="0"/>
              <a:t> </a:t>
            </a:r>
            <a:r>
              <a:rPr lang="en-US" sz="2400" i="1" dirty="0" smtClean="0"/>
              <a:t>The Maltese Falcon</a:t>
            </a:r>
            <a:r>
              <a:rPr lang="en-US" sz="2400" dirty="0" smtClean="0"/>
              <a:t> (2000), volume 3 of the </a:t>
            </a:r>
            <a:r>
              <a:rPr lang="en-US" sz="2400" i="1" dirty="0" smtClean="0"/>
              <a:t>Literary Masterpieces</a:t>
            </a:r>
            <a:r>
              <a:rPr lang="en-US" sz="2400" dirty="0" smtClean="0"/>
              <a:t> series</a:t>
            </a:r>
          </a:p>
          <a:p>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Twenty-First Century</a:t>
            </a:r>
            <a:endParaRPr lang="en-US" dirty="0"/>
          </a:p>
        </p:txBody>
      </p:sp>
      <p:sp>
        <p:nvSpPr>
          <p:cNvPr id="3" name="TextBox 2"/>
          <p:cNvSpPr txBox="1"/>
          <p:nvPr/>
        </p:nvSpPr>
        <p:spPr>
          <a:xfrm>
            <a:off x="685800" y="1438836"/>
            <a:ext cx="7770813" cy="4154983"/>
          </a:xfrm>
          <a:prstGeom prst="rect">
            <a:avLst/>
          </a:prstGeom>
          <a:noFill/>
        </p:spPr>
        <p:txBody>
          <a:bodyPr wrap="square" rtlCol="0">
            <a:spAutoFit/>
          </a:bodyPr>
          <a:lstStyle/>
          <a:p>
            <a:r>
              <a:rPr lang="en-US" sz="2400" dirty="0" smtClean="0"/>
              <a:t>Two important books by Richard Layman make the case for </a:t>
            </a:r>
            <a:r>
              <a:rPr lang="en-US" sz="2400" i="1" dirty="0" smtClean="0"/>
              <a:t>The Maltese Falcon</a:t>
            </a:r>
            <a:r>
              <a:rPr lang="en-US" sz="2400" dirty="0" smtClean="0"/>
              <a:t> as a great American novel:</a:t>
            </a:r>
          </a:p>
          <a:p>
            <a:endParaRPr lang="en-US" sz="2400" dirty="0" smtClean="0"/>
          </a:p>
          <a:p>
            <a:pPr>
              <a:buFont typeface="Arial"/>
              <a:buChar char="•"/>
            </a:pPr>
            <a:r>
              <a:rPr lang="en-US" sz="2400" dirty="0" smtClean="0"/>
              <a:t> </a:t>
            </a:r>
            <a:r>
              <a:rPr lang="en-US" sz="2400" i="1" dirty="0" smtClean="0"/>
              <a:t>The Maltese Falcon</a:t>
            </a:r>
            <a:r>
              <a:rPr lang="en-US" sz="2400" dirty="0" smtClean="0"/>
              <a:t> (2000), volume 3 of the </a:t>
            </a:r>
            <a:r>
              <a:rPr lang="en-US" sz="2400" i="1" dirty="0" smtClean="0"/>
              <a:t>Literary Masterpieces</a:t>
            </a:r>
            <a:r>
              <a:rPr lang="en-US" sz="2400" dirty="0" smtClean="0"/>
              <a:t> series</a:t>
            </a:r>
          </a:p>
          <a:p>
            <a:pPr>
              <a:buFont typeface="Arial"/>
              <a:buChar char="•"/>
            </a:pPr>
            <a:endParaRPr lang="en-US" sz="2400" dirty="0" smtClean="0"/>
          </a:p>
          <a:p>
            <a:pPr>
              <a:buFont typeface="Arial"/>
              <a:buChar char="•"/>
            </a:pPr>
            <a:r>
              <a:rPr lang="en-US" sz="2400" dirty="0" smtClean="0"/>
              <a:t> </a:t>
            </a:r>
            <a:r>
              <a:rPr lang="en-US" sz="2400" i="1" dirty="0" err="1" smtClean="0"/>
              <a:t>Dashiell</a:t>
            </a:r>
            <a:r>
              <a:rPr lang="en-US" sz="2400" i="1" dirty="0" smtClean="0"/>
              <a:t> Hammett’s </a:t>
            </a:r>
            <a:r>
              <a:rPr lang="en-US" sz="2400" dirty="0" smtClean="0"/>
              <a:t>The Maltese Falcon</a:t>
            </a:r>
            <a:r>
              <a:rPr lang="en-US" sz="2400" i="1" dirty="0" smtClean="0"/>
              <a:t>: A Documentary Volume</a:t>
            </a:r>
            <a:r>
              <a:rPr lang="en-US" sz="2400" dirty="0" smtClean="0"/>
              <a:t> (2003), an extensive collection of hard-to-find material including previously unknown reviews, correspondence, sales figures, book covers, news articles, and critical essays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99013" y="2308372"/>
            <a:ext cx="3657600" cy="1161288"/>
          </a:xfrm>
        </p:spPr>
        <p:txBody>
          <a:bodyPr/>
          <a:lstStyle/>
          <a:p>
            <a:r>
              <a:rPr lang="en-US" dirty="0" smtClean="0"/>
              <a:t>1934 Modern Library Edition</a:t>
            </a:r>
            <a:endParaRPr lang="en-US" dirty="0"/>
          </a:p>
        </p:txBody>
      </p:sp>
      <p:pic>
        <p:nvPicPr>
          <p:cNvPr id="5" name="Picture Placeholder 4" descr="__MalteseFalcon003_ModernLibrary1934.jpg"/>
          <p:cNvPicPr>
            <a:picLocks noGrp="1" noChangeAspect="1"/>
          </p:cNvPicPr>
          <p:nvPr>
            <p:ph type="pic" idx="1"/>
          </p:nvPr>
        </p:nvPicPr>
        <p:blipFill>
          <a:blip r:embed="rId3"/>
          <a:srcRect t="-1590" b="-1590"/>
          <a:stretch>
            <a:fillRect/>
          </a:stretch>
        </p:blipFill>
        <p:spPr/>
      </p:pic>
      <p:sp>
        <p:nvSpPr>
          <p:cNvPr id="4" name="Text Placeholder 3"/>
          <p:cNvSpPr>
            <a:spLocks noGrp="1"/>
          </p:cNvSpPr>
          <p:nvPr>
            <p:ph type="body" sz="half" idx="2"/>
          </p:nvPr>
        </p:nvSpPr>
        <p:spPr>
          <a:xfrm>
            <a:off x="4799013" y="3715392"/>
            <a:ext cx="3657600" cy="2898648"/>
          </a:xfrm>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
        <p:nvSpPr>
          <p:cNvPr id="3" name="TextBox 2"/>
          <p:cNvSpPr txBox="1"/>
          <p:nvPr/>
        </p:nvSpPr>
        <p:spPr>
          <a:xfrm>
            <a:off x="685800" y="1438836"/>
            <a:ext cx="7770813" cy="1569660"/>
          </a:xfrm>
          <a:prstGeom prst="rect">
            <a:avLst/>
          </a:prstGeom>
          <a:noFill/>
        </p:spPr>
        <p:txBody>
          <a:bodyPr wrap="square" rtlCol="0">
            <a:spAutoFit/>
          </a:bodyPr>
          <a:lstStyle/>
          <a:p>
            <a:pPr>
              <a:buFont typeface="Arial"/>
              <a:buChar char="•"/>
            </a:pPr>
            <a:r>
              <a:rPr lang="en-US" sz="2400" dirty="0" smtClean="0"/>
              <a:t> Genre Studies:  </a:t>
            </a:r>
            <a:r>
              <a:rPr lang="en-US" sz="2400" i="1" dirty="0" smtClean="0"/>
              <a:t>The Maltese Falcon</a:t>
            </a:r>
            <a:r>
              <a:rPr lang="en-US" sz="2400" dirty="0" smtClean="0"/>
              <a:t> and Hard-Boiled Detective Fiction</a:t>
            </a:r>
          </a:p>
          <a:p>
            <a:pPr>
              <a:buFont typeface="Arial"/>
              <a:buChar char="•"/>
            </a:pPr>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
        <p:nvSpPr>
          <p:cNvPr id="3" name="TextBox 2"/>
          <p:cNvSpPr txBox="1"/>
          <p:nvPr/>
        </p:nvSpPr>
        <p:spPr>
          <a:xfrm>
            <a:off x="685800" y="1438836"/>
            <a:ext cx="7770813" cy="2308324"/>
          </a:xfrm>
          <a:prstGeom prst="rect">
            <a:avLst/>
          </a:prstGeom>
          <a:noFill/>
        </p:spPr>
        <p:txBody>
          <a:bodyPr wrap="square" rtlCol="0">
            <a:spAutoFit/>
          </a:bodyPr>
          <a:lstStyle/>
          <a:p>
            <a:pPr>
              <a:buFont typeface="Arial"/>
              <a:buChar char="•"/>
            </a:pPr>
            <a:r>
              <a:rPr lang="en-US" sz="2400" dirty="0" smtClean="0"/>
              <a:t> Genre Studies:  </a:t>
            </a:r>
            <a:r>
              <a:rPr lang="en-US" sz="2400" i="1" dirty="0" smtClean="0"/>
              <a:t>The Maltese Falcon</a:t>
            </a:r>
            <a:r>
              <a:rPr lang="en-US" sz="2400" dirty="0" smtClean="0"/>
              <a:t> and Hard-Boiled Detective Fiction</a:t>
            </a:r>
          </a:p>
          <a:p>
            <a:pPr>
              <a:buFont typeface="Arial"/>
              <a:buChar char="•"/>
            </a:pPr>
            <a:endParaRPr lang="en-US" sz="2400" dirty="0" smtClean="0"/>
          </a:p>
          <a:p>
            <a:pPr>
              <a:buFont typeface="Arial"/>
              <a:buChar char="•"/>
            </a:pPr>
            <a:r>
              <a:rPr lang="en-US" sz="2400" dirty="0" smtClean="0"/>
              <a:t> Historical Approaches:  </a:t>
            </a:r>
            <a:r>
              <a:rPr lang="en-US" sz="2400" i="1" dirty="0" smtClean="0"/>
              <a:t>The Maltese Falcon</a:t>
            </a:r>
            <a:r>
              <a:rPr lang="en-US" sz="2400" dirty="0" smtClean="0"/>
              <a:t> and the American 1930s</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
        <p:nvSpPr>
          <p:cNvPr id="3" name="TextBox 2"/>
          <p:cNvSpPr txBox="1"/>
          <p:nvPr/>
        </p:nvSpPr>
        <p:spPr>
          <a:xfrm>
            <a:off x="685800" y="1438836"/>
            <a:ext cx="7770813" cy="3785652"/>
          </a:xfrm>
          <a:prstGeom prst="rect">
            <a:avLst/>
          </a:prstGeom>
          <a:noFill/>
        </p:spPr>
        <p:txBody>
          <a:bodyPr wrap="square" rtlCol="0">
            <a:spAutoFit/>
          </a:bodyPr>
          <a:lstStyle/>
          <a:p>
            <a:pPr>
              <a:buFont typeface="Arial"/>
              <a:buChar char="•"/>
            </a:pPr>
            <a:r>
              <a:rPr lang="en-US" sz="2400" dirty="0" smtClean="0"/>
              <a:t> Genre Studies:  </a:t>
            </a:r>
            <a:r>
              <a:rPr lang="en-US" sz="2400" i="1" dirty="0" smtClean="0"/>
              <a:t>The Maltese Falcon</a:t>
            </a:r>
            <a:r>
              <a:rPr lang="en-US" sz="2400" dirty="0" smtClean="0"/>
              <a:t> and Hard-Boiled Detective Fiction</a:t>
            </a:r>
          </a:p>
          <a:p>
            <a:pPr>
              <a:buFont typeface="Arial"/>
              <a:buChar char="•"/>
            </a:pPr>
            <a:endParaRPr lang="en-US" sz="2400" dirty="0" smtClean="0"/>
          </a:p>
          <a:p>
            <a:pPr>
              <a:buFont typeface="Arial"/>
              <a:buChar char="•"/>
            </a:pPr>
            <a:r>
              <a:rPr lang="en-US" sz="2400" dirty="0" smtClean="0"/>
              <a:t> Historical Approaches:  </a:t>
            </a:r>
            <a:r>
              <a:rPr lang="en-US" sz="2400" i="1" dirty="0" smtClean="0"/>
              <a:t>The Maltese Falcon</a:t>
            </a:r>
            <a:r>
              <a:rPr lang="en-US" sz="2400" dirty="0" smtClean="0"/>
              <a:t> and the American 1930s</a:t>
            </a:r>
          </a:p>
          <a:p>
            <a:pPr>
              <a:buFont typeface="Arial"/>
              <a:buChar char="•"/>
            </a:pPr>
            <a:endParaRPr lang="en-US" sz="2400" dirty="0" smtClean="0"/>
          </a:p>
          <a:p>
            <a:pPr>
              <a:buFont typeface="Arial"/>
              <a:buChar char="•"/>
            </a:pPr>
            <a:r>
              <a:rPr lang="en-US" sz="2400" dirty="0" smtClean="0"/>
              <a:t> Philosophical Approaches:  The </a:t>
            </a:r>
            <a:r>
              <a:rPr lang="en-US" sz="2400" dirty="0" err="1" smtClean="0"/>
              <a:t>Flitcraft</a:t>
            </a:r>
            <a:r>
              <a:rPr lang="en-US" sz="2400" dirty="0" smtClean="0"/>
              <a:t> Parable and Moral Responsibility</a:t>
            </a:r>
          </a:p>
          <a:p>
            <a:pPr>
              <a:buFont typeface="Arial"/>
              <a:buChar char="•"/>
            </a:pPr>
            <a:endParaRPr lang="en-US" sz="2400" dirty="0" smtClean="0"/>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
        <p:nvSpPr>
          <p:cNvPr id="3" name="TextBox 2"/>
          <p:cNvSpPr txBox="1"/>
          <p:nvPr/>
        </p:nvSpPr>
        <p:spPr>
          <a:xfrm>
            <a:off x="685800" y="1438836"/>
            <a:ext cx="7770813" cy="4524315"/>
          </a:xfrm>
          <a:prstGeom prst="rect">
            <a:avLst/>
          </a:prstGeom>
          <a:noFill/>
        </p:spPr>
        <p:txBody>
          <a:bodyPr wrap="square" rtlCol="0">
            <a:spAutoFit/>
          </a:bodyPr>
          <a:lstStyle/>
          <a:p>
            <a:pPr>
              <a:buFont typeface="Arial"/>
              <a:buChar char="•"/>
            </a:pPr>
            <a:r>
              <a:rPr lang="en-US" sz="2400" dirty="0" smtClean="0"/>
              <a:t> Genre Studies:  </a:t>
            </a:r>
            <a:r>
              <a:rPr lang="en-US" sz="2400" i="1" dirty="0" smtClean="0"/>
              <a:t>The Maltese Falcon</a:t>
            </a:r>
            <a:r>
              <a:rPr lang="en-US" sz="2400" dirty="0" smtClean="0"/>
              <a:t> and Hard-Boiled Detective Fiction</a:t>
            </a:r>
          </a:p>
          <a:p>
            <a:pPr>
              <a:buFont typeface="Arial"/>
              <a:buChar char="•"/>
            </a:pPr>
            <a:endParaRPr lang="en-US" sz="2400" dirty="0" smtClean="0"/>
          </a:p>
          <a:p>
            <a:pPr>
              <a:buFont typeface="Arial"/>
              <a:buChar char="•"/>
            </a:pPr>
            <a:r>
              <a:rPr lang="en-US" sz="2400" dirty="0" smtClean="0"/>
              <a:t> Historical Approaches:  </a:t>
            </a:r>
            <a:r>
              <a:rPr lang="en-US" sz="2400" i="1" dirty="0" smtClean="0"/>
              <a:t>The Maltese Falcon</a:t>
            </a:r>
            <a:r>
              <a:rPr lang="en-US" sz="2400" dirty="0" smtClean="0"/>
              <a:t> and the American 1930s</a:t>
            </a:r>
          </a:p>
          <a:p>
            <a:pPr>
              <a:buFont typeface="Arial"/>
              <a:buChar char="•"/>
            </a:pPr>
            <a:endParaRPr lang="en-US" sz="2400" dirty="0" smtClean="0"/>
          </a:p>
          <a:p>
            <a:pPr>
              <a:buFont typeface="Arial"/>
              <a:buChar char="•"/>
            </a:pPr>
            <a:r>
              <a:rPr lang="en-US" sz="2400" dirty="0" smtClean="0"/>
              <a:t> Philosophical Approaches:  The </a:t>
            </a:r>
            <a:r>
              <a:rPr lang="en-US" sz="2400" dirty="0" err="1" smtClean="0"/>
              <a:t>Flitcraft</a:t>
            </a:r>
            <a:r>
              <a:rPr lang="en-US" sz="2400" dirty="0" smtClean="0"/>
              <a:t> Parable and Moral Responsibility</a:t>
            </a:r>
          </a:p>
          <a:p>
            <a:pPr>
              <a:buFont typeface="Arial"/>
              <a:buChar char="•"/>
            </a:pPr>
            <a:endParaRPr lang="en-US" sz="2400" dirty="0" smtClean="0"/>
          </a:p>
          <a:p>
            <a:pPr>
              <a:buFont typeface="Arial"/>
              <a:buChar char="•"/>
            </a:pPr>
            <a:r>
              <a:rPr lang="en-US" sz="2400" dirty="0" smtClean="0"/>
              <a:t> Gender Studies:  Sam Spade and the Hard Boiled Masculine</a:t>
            </a:r>
          </a:p>
          <a:p>
            <a:pPr>
              <a:buFont typeface="Arial"/>
              <a:buChar char="•"/>
            </a:pPr>
            <a:endParaRPr lang="en-US"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Avenues of Inquiry</a:t>
            </a:r>
            <a:endParaRPr lang="en-US" dirty="0"/>
          </a:p>
        </p:txBody>
      </p:sp>
      <p:sp>
        <p:nvSpPr>
          <p:cNvPr id="3" name="TextBox 2"/>
          <p:cNvSpPr txBox="1"/>
          <p:nvPr/>
        </p:nvSpPr>
        <p:spPr>
          <a:xfrm>
            <a:off x="685800" y="1438836"/>
            <a:ext cx="7770813" cy="5262979"/>
          </a:xfrm>
          <a:prstGeom prst="rect">
            <a:avLst/>
          </a:prstGeom>
          <a:noFill/>
        </p:spPr>
        <p:txBody>
          <a:bodyPr wrap="square" rtlCol="0">
            <a:spAutoFit/>
          </a:bodyPr>
          <a:lstStyle/>
          <a:p>
            <a:pPr>
              <a:buFont typeface="Arial"/>
              <a:buChar char="•"/>
            </a:pPr>
            <a:r>
              <a:rPr lang="en-US" sz="2400" dirty="0" smtClean="0"/>
              <a:t> Genre Studies:  </a:t>
            </a:r>
            <a:r>
              <a:rPr lang="en-US" sz="2400" i="1" dirty="0" smtClean="0"/>
              <a:t>The Maltese Falcon</a:t>
            </a:r>
            <a:r>
              <a:rPr lang="en-US" sz="2400" dirty="0" smtClean="0"/>
              <a:t> and Hard-Boiled Detective Fiction</a:t>
            </a:r>
          </a:p>
          <a:p>
            <a:pPr>
              <a:buFont typeface="Arial"/>
              <a:buChar char="•"/>
            </a:pPr>
            <a:endParaRPr lang="en-US" sz="2400" dirty="0" smtClean="0"/>
          </a:p>
          <a:p>
            <a:pPr>
              <a:buFont typeface="Arial"/>
              <a:buChar char="•"/>
            </a:pPr>
            <a:r>
              <a:rPr lang="en-US" sz="2400" dirty="0" smtClean="0"/>
              <a:t> Historical Approaches:  </a:t>
            </a:r>
            <a:r>
              <a:rPr lang="en-US" sz="2400" i="1" dirty="0" smtClean="0"/>
              <a:t>The Maltese Falcon</a:t>
            </a:r>
            <a:r>
              <a:rPr lang="en-US" sz="2400" dirty="0" smtClean="0"/>
              <a:t> and the American 1930s</a:t>
            </a:r>
          </a:p>
          <a:p>
            <a:pPr>
              <a:buFont typeface="Arial"/>
              <a:buChar char="•"/>
            </a:pPr>
            <a:endParaRPr lang="en-US" sz="2400" dirty="0" smtClean="0"/>
          </a:p>
          <a:p>
            <a:pPr>
              <a:buFont typeface="Arial"/>
              <a:buChar char="•"/>
            </a:pPr>
            <a:r>
              <a:rPr lang="en-US" sz="2400" dirty="0" smtClean="0"/>
              <a:t> Philosophical Approaches:  The </a:t>
            </a:r>
            <a:r>
              <a:rPr lang="en-US" sz="2400" dirty="0" err="1" smtClean="0"/>
              <a:t>Flitcraft</a:t>
            </a:r>
            <a:r>
              <a:rPr lang="en-US" sz="2400" dirty="0" smtClean="0"/>
              <a:t> Parable and Moral Responsibility</a:t>
            </a:r>
          </a:p>
          <a:p>
            <a:pPr>
              <a:buFont typeface="Arial"/>
              <a:buChar char="•"/>
            </a:pPr>
            <a:endParaRPr lang="en-US" sz="2400" dirty="0" smtClean="0"/>
          </a:p>
          <a:p>
            <a:pPr>
              <a:buFont typeface="Arial"/>
              <a:buChar char="•"/>
            </a:pPr>
            <a:r>
              <a:rPr lang="en-US" sz="2400" dirty="0" smtClean="0"/>
              <a:t> Gender Studies:  Sam Spade and the Hard Boiled Masculine</a:t>
            </a:r>
          </a:p>
          <a:p>
            <a:pPr>
              <a:buFont typeface="Arial"/>
              <a:buChar char="•"/>
            </a:pPr>
            <a:endParaRPr lang="en-US" sz="2400" dirty="0" smtClean="0"/>
          </a:p>
          <a:p>
            <a:pPr>
              <a:buFont typeface="Arial"/>
              <a:buChar char="•"/>
            </a:pPr>
            <a:r>
              <a:rPr lang="en-US" sz="2400" dirty="0" smtClean="0"/>
              <a:t> Economic Concerns:  </a:t>
            </a:r>
            <a:r>
              <a:rPr lang="en-US" sz="2400" i="1" dirty="0" smtClean="0"/>
              <a:t>The Maltese Falcon</a:t>
            </a:r>
            <a:r>
              <a:rPr lang="en-US" sz="2400" dirty="0" smtClean="0"/>
              <a:t> and the </a:t>
            </a:r>
            <a:r>
              <a:rPr lang="en-US" sz="2400" smtClean="0"/>
              <a:t>Gold Standard</a:t>
            </a:r>
            <a:endParaRPr lang="en-US" sz="2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ltese falcon statue.jpg"/>
          <p:cNvPicPr>
            <a:picLocks noChangeAspect="1"/>
          </p:cNvPicPr>
          <p:nvPr/>
        </p:nvPicPr>
        <p:blipFill>
          <a:blip r:embed="rId2"/>
          <a:stretch>
            <a:fillRect/>
          </a:stretch>
        </p:blipFill>
        <p:spPr>
          <a:xfrm>
            <a:off x="3001954" y="147603"/>
            <a:ext cx="3183390" cy="66532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Critical Response</a:t>
            </a:r>
            <a:endParaRPr lang="en-US" dirty="0"/>
          </a:p>
        </p:txBody>
      </p:sp>
      <p:sp>
        <p:nvSpPr>
          <p:cNvPr id="5" name="TextBox 4"/>
          <p:cNvSpPr txBox="1"/>
          <p:nvPr/>
        </p:nvSpPr>
        <p:spPr>
          <a:xfrm>
            <a:off x="1006750" y="1438836"/>
            <a:ext cx="7449863" cy="769441"/>
          </a:xfrm>
          <a:prstGeom prst="rect">
            <a:avLst/>
          </a:prstGeom>
          <a:noFill/>
        </p:spPr>
        <p:txBody>
          <a:bodyPr wrap="square" rtlCol="0">
            <a:spAutoFit/>
          </a:bodyPr>
          <a:lstStyle/>
          <a:p>
            <a:pPr>
              <a:buFont typeface="Arial"/>
              <a:buChar char="•"/>
            </a:pPr>
            <a:r>
              <a:rPr lang="en-US" sz="2200" dirty="0" smtClean="0"/>
              <a:t> David T. </a:t>
            </a:r>
            <a:r>
              <a:rPr lang="en-US" sz="2200" dirty="0" err="1" smtClean="0"/>
              <a:t>Bazelon</a:t>
            </a:r>
            <a:r>
              <a:rPr lang="en-US" sz="2200" dirty="0" smtClean="0"/>
              <a:t>, “</a:t>
            </a:r>
            <a:r>
              <a:rPr lang="en-US" sz="2200" dirty="0" err="1" smtClean="0"/>
              <a:t>Dashiell</a:t>
            </a:r>
            <a:r>
              <a:rPr lang="en-US" sz="2200" dirty="0" smtClean="0"/>
              <a:t> Hammett’s Private Eye:  No Loyalty Beyond the Job” (1949)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Critical Response</a:t>
            </a:r>
            <a:endParaRPr lang="en-US" dirty="0"/>
          </a:p>
        </p:txBody>
      </p:sp>
      <p:sp>
        <p:nvSpPr>
          <p:cNvPr id="5" name="TextBox 4"/>
          <p:cNvSpPr txBox="1"/>
          <p:nvPr/>
        </p:nvSpPr>
        <p:spPr>
          <a:xfrm>
            <a:off x="1006750" y="1438836"/>
            <a:ext cx="7449863" cy="4832092"/>
          </a:xfrm>
          <a:prstGeom prst="rect">
            <a:avLst/>
          </a:prstGeom>
          <a:noFill/>
        </p:spPr>
        <p:txBody>
          <a:bodyPr wrap="square" rtlCol="0">
            <a:spAutoFit/>
          </a:bodyPr>
          <a:lstStyle/>
          <a:p>
            <a:pPr>
              <a:buFont typeface="Arial"/>
              <a:buChar char="•"/>
            </a:pPr>
            <a:r>
              <a:rPr lang="en-US" sz="2200" dirty="0" smtClean="0"/>
              <a:t> David T. </a:t>
            </a:r>
            <a:r>
              <a:rPr lang="en-US" sz="2200" dirty="0" err="1" smtClean="0"/>
              <a:t>Bazelon</a:t>
            </a:r>
            <a:r>
              <a:rPr lang="en-US" sz="2200" dirty="0" smtClean="0"/>
              <a:t>, “</a:t>
            </a:r>
            <a:r>
              <a:rPr lang="en-US" sz="2200" dirty="0" err="1" smtClean="0"/>
              <a:t>Dashiell</a:t>
            </a:r>
            <a:r>
              <a:rPr lang="en-US" sz="2200" dirty="0" smtClean="0"/>
              <a:t> Hammett’s Private Eye:  No Loyalty Beyond the Job” (1949)</a:t>
            </a:r>
          </a:p>
          <a:p>
            <a:pPr>
              <a:buFont typeface="Arial"/>
              <a:buChar char="•"/>
            </a:pPr>
            <a:endParaRPr lang="en-US" sz="2200" dirty="0" smtClean="0"/>
          </a:p>
          <a:p>
            <a:pPr>
              <a:buFont typeface="Arial"/>
              <a:buChar char="•"/>
            </a:pPr>
            <a:r>
              <a:rPr lang="en-US" sz="2200" dirty="0" smtClean="0"/>
              <a:t> Edmund Wilson in </a:t>
            </a:r>
            <a:r>
              <a:rPr lang="en-US" sz="2200" i="1" dirty="0" smtClean="0"/>
              <a:t>The New Yorker </a:t>
            </a:r>
            <a:r>
              <a:rPr lang="en-US" sz="2200" dirty="0" smtClean="0"/>
              <a:t>(October 1940):</a:t>
            </a:r>
          </a:p>
          <a:p>
            <a:pPr>
              <a:buFont typeface="Arial"/>
              <a:buChar char="•"/>
            </a:pPr>
            <a:endParaRPr lang="en-US" sz="2200" dirty="0" smtClean="0"/>
          </a:p>
          <a:p>
            <a:pPr lvl="2"/>
            <a:r>
              <a:rPr lang="en-US" sz="2200" dirty="0" smtClean="0"/>
              <a:t>Still fearing that I might be unjust to a department of literature that seemed to be found so absorbing by many, I went back and read </a:t>
            </a:r>
            <a:r>
              <a:rPr lang="en-US" sz="2200" i="1" dirty="0" smtClean="0"/>
              <a:t>The Maltese Falcon</a:t>
            </a:r>
            <a:r>
              <a:rPr lang="en-US" sz="2200" dirty="0" smtClean="0"/>
              <a:t> [. . .] it was difficult for me to understand what they had thought—in 1930—they were toasting.  </a:t>
            </a:r>
            <a:r>
              <a:rPr lang="en-US" sz="2200" i="1" dirty="0" smtClean="0"/>
              <a:t>The Maltese Falcon</a:t>
            </a:r>
            <a:r>
              <a:rPr lang="en-US" sz="2200" dirty="0" smtClean="0"/>
              <a:t> today seems not much above those newspaper picture-strips in which you follow from day to day the ups and downs of a strong jawed hero and a hardboiled but beautiful adventuress.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a:t>
            </a:r>
            <a:endParaRPr lang="en-US" dirty="0"/>
          </a:p>
        </p:txBody>
      </p:sp>
      <p:sp>
        <p:nvSpPr>
          <p:cNvPr id="3" name="TextBox 2"/>
          <p:cNvSpPr txBox="1"/>
          <p:nvPr/>
        </p:nvSpPr>
        <p:spPr>
          <a:xfrm>
            <a:off x="685799" y="1438835"/>
            <a:ext cx="7770813" cy="830997"/>
          </a:xfrm>
          <a:prstGeom prst="rect">
            <a:avLst/>
          </a:prstGeom>
          <a:noFill/>
        </p:spPr>
        <p:txBody>
          <a:bodyPr wrap="square" rtlCol="0">
            <a:spAutoFit/>
          </a:bodyPr>
          <a:lstStyle/>
          <a:p>
            <a:r>
              <a:rPr lang="en-US" sz="2400" dirty="0" smtClean="0"/>
              <a:t>Critical silence and misunderstanding of Hammett’s work.</a:t>
            </a:r>
          </a:p>
          <a:p>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a:t>
            </a:r>
            <a:endParaRPr lang="en-US" dirty="0"/>
          </a:p>
        </p:txBody>
      </p:sp>
      <p:sp>
        <p:nvSpPr>
          <p:cNvPr id="3" name="TextBox 2"/>
          <p:cNvSpPr txBox="1"/>
          <p:nvPr/>
        </p:nvSpPr>
        <p:spPr>
          <a:xfrm>
            <a:off x="685799" y="1438835"/>
            <a:ext cx="7770813" cy="2308324"/>
          </a:xfrm>
          <a:prstGeom prst="rect">
            <a:avLst/>
          </a:prstGeom>
          <a:noFill/>
        </p:spPr>
        <p:txBody>
          <a:bodyPr wrap="square" rtlCol="0">
            <a:spAutoFit/>
          </a:bodyPr>
          <a:lstStyle/>
          <a:p>
            <a:r>
              <a:rPr lang="en-US" sz="2400" dirty="0" smtClean="0"/>
              <a:t>Critical silence and misunderstanding of Hammett’s work.</a:t>
            </a:r>
          </a:p>
          <a:p>
            <a:endParaRPr lang="en-US" sz="2400" dirty="0" smtClean="0"/>
          </a:p>
          <a:p>
            <a:r>
              <a:rPr lang="en-US" sz="2400" dirty="0" smtClean="0"/>
              <a:t>Largely due to:</a:t>
            </a:r>
          </a:p>
          <a:p>
            <a:endParaRPr lang="en-US" sz="2400" dirty="0" smtClean="0"/>
          </a:p>
          <a:p>
            <a:pPr>
              <a:buFont typeface="Arial"/>
              <a:buChar char="•"/>
            </a:pPr>
            <a:r>
              <a:rPr lang="en-US" sz="2400" u="sng" dirty="0" smtClean="0"/>
              <a:t>Politics</a:t>
            </a:r>
            <a:r>
              <a:rPr lang="en-US" sz="2400" dirty="0" smtClean="0"/>
              <a:t>:  Hammett’s association with the Communist Party hurt his critical reputation in the academy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588B48462E804F84B2E3686B1A021A" ma:contentTypeVersion="1" ma:contentTypeDescription="Create a new document." ma:contentTypeScope="" ma:versionID="7b668025457b6077eea83dd4521a4f62">
  <xsd:schema xmlns:xsd="http://www.w3.org/2001/XMLSchema" xmlns:xs="http://www.w3.org/2001/XMLSchema" xmlns:p="http://schemas.microsoft.com/office/2006/metadata/properties" xmlns:ns1="http://schemas.microsoft.com/sharepoint/v3" targetNamespace="http://schemas.microsoft.com/office/2006/metadata/properties" ma:root="true" ma:fieldsID="9c3c86fa875a13c654da7718f28ac2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4BE5EE-329A-4FC0-AC41-7F39FD8420D3}"/>
</file>

<file path=customXml/itemProps2.xml><?xml version="1.0" encoding="utf-8"?>
<ds:datastoreItem xmlns:ds="http://schemas.openxmlformats.org/officeDocument/2006/customXml" ds:itemID="{8A343F3A-9B3A-4888-B9D7-646AACAB8A45}"/>
</file>

<file path=customXml/itemProps3.xml><?xml version="1.0" encoding="utf-8"?>
<ds:datastoreItem xmlns:ds="http://schemas.openxmlformats.org/officeDocument/2006/customXml" ds:itemID="{3E2A4F6F-FDE6-4660-AA8F-8A2D8BFDC2D0}"/>
</file>

<file path=docProps/app.xml><?xml version="1.0" encoding="utf-8"?>
<Properties xmlns="http://schemas.openxmlformats.org/officeDocument/2006/extended-properties" xmlns:vt="http://schemas.openxmlformats.org/officeDocument/2006/docPropsVTypes">
  <Template>Folio.thmx</Template>
  <TotalTime>265</TotalTime>
  <Words>2669</Words>
  <Application>Microsoft Macintosh PowerPoint</Application>
  <PresentationFormat>On-screen Show (4:3)</PresentationFormat>
  <Paragraphs>308</Paragraphs>
  <Slides>56</Slides>
  <Notes>41</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Folio</vt:lpstr>
      <vt:lpstr>The Maltese Falcon and Literary Criticism:  Talking about the Black Bird</vt:lpstr>
      <vt:lpstr>Samuel Dashiell Hammett</vt:lpstr>
      <vt:lpstr>Novels</vt:lpstr>
      <vt:lpstr>Slide 4</vt:lpstr>
      <vt:lpstr>1934 Modern Library Edition</vt:lpstr>
      <vt:lpstr>Critical Response</vt:lpstr>
      <vt:lpstr>Critical Response</vt:lpstr>
      <vt:lpstr>1950s</vt:lpstr>
      <vt:lpstr>1950s</vt:lpstr>
      <vt:lpstr>1950s</vt:lpstr>
      <vt:lpstr>1960s</vt:lpstr>
      <vt:lpstr>1960s</vt:lpstr>
      <vt:lpstr>1960s</vt:lpstr>
      <vt:lpstr>1960s</vt:lpstr>
      <vt:lpstr>Slide 15</vt:lpstr>
      <vt:lpstr>1970s</vt:lpstr>
      <vt:lpstr>1970s</vt:lpstr>
      <vt:lpstr>1970s</vt:lpstr>
      <vt:lpstr>1970s</vt:lpstr>
      <vt:lpstr>1970s</vt:lpstr>
      <vt:lpstr>1970s</vt:lpstr>
      <vt:lpstr>1970s</vt:lpstr>
      <vt:lpstr>Slide 23</vt:lpstr>
      <vt:lpstr>1970s</vt:lpstr>
      <vt:lpstr>1970s</vt:lpstr>
      <vt:lpstr>1970s</vt:lpstr>
      <vt:lpstr>1970s</vt:lpstr>
      <vt:lpstr>1970s</vt:lpstr>
      <vt:lpstr>Slide 29</vt:lpstr>
      <vt:lpstr>1980s</vt:lpstr>
      <vt:lpstr>1980s</vt:lpstr>
      <vt:lpstr>1980s</vt:lpstr>
      <vt:lpstr>1980s</vt:lpstr>
      <vt:lpstr>Slide 34</vt:lpstr>
      <vt:lpstr>1980s</vt:lpstr>
      <vt:lpstr>1980s</vt:lpstr>
      <vt:lpstr>1980s</vt:lpstr>
      <vt:lpstr>1980s</vt:lpstr>
      <vt:lpstr>1980s</vt:lpstr>
      <vt:lpstr>1980s</vt:lpstr>
      <vt:lpstr>Slide 41</vt:lpstr>
      <vt:lpstr>1990s</vt:lpstr>
      <vt:lpstr>1990s</vt:lpstr>
      <vt:lpstr>1990s</vt:lpstr>
      <vt:lpstr>1990s</vt:lpstr>
      <vt:lpstr>Slide 46</vt:lpstr>
      <vt:lpstr>Twenty-First Century</vt:lpstr>
      <vt:lpstr>Twenty-First Century</vt:lpstr>
      <vt:lpstr>Twenty-First Century</vt:lpstr>
      <vt:lpstr>Further Avenues of Inquiry</vt:lpstr>
      <vt:lpstr>Further Avenues of Inquiry</vt:lpstr>
      <vt:lpstr>Further Avenues of Inquiry</vt:lpstr>
      <vt:lpstr>Further Avenues of Inquiry</vt:lpstr>
      <vt:lpstr>Further Avenues of Inquiry</vt:lpstr>
      <vt:lpstr>Further Avenues of Inquiry</vt:lpstr>
      <vt:lpstr>Slide 56</vt:lpstr>
    </vt:vector>
  </TitlesOfParts>
  <Company>University of Wisconsin-Stevens Point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Maltese Falcon and Literary Criticism:  Talking about the Black Bird</dc:title>
  <dc:creator>Matthew Davis</dc:creator>
  <cp:lastModifiedBy>Matthew Davis</cp:lastModifiedBy>
  <cp:revision>27</cp:revision>
  <dcterms:created xsi:type="dcterms:W3CDTF">2009-10-16T22:53:34Z</dcterms:created>
  <dcterms:modified xsi:type="dcterms:W3CDTF">2009-10-16T22:57:30Z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0x01010036588B48462E804F84B2E3686B1A021A</vt:lpwstr>
  </property>
</Properties>
</file>