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2.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13.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32.xml" ContentType="application/vnd.openxmlformats-officedocument.presentationml.slide+xml"/>
  <Override PartName="/ppt/slides/slide35.xml" ContentType="application/vnd.openxmlformats-officedocument.presentationml.slide+xml"/>
  <Override PartName="/ppt/slides/slide30.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31.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21.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2.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30.xml" ContentType="application/vnd.openxmlformats-officedocument.presentationml.notesSlide+xml"/>
  <Override PartName="/ppt/notesSlides/notesSlide22.xml" ContentType="application/vnd.openxmlformats-officedocument.presentationml.notesSlide+xml"/>
  <Override PartName="/ppt/notesSlides/notesSlide26.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0"/>
  </p:notesMasterIdLst>
  <p:sldIdLst>
    <p:sldId id="257" r:id="rId2"/>
    <p:sldId id="258" r:id="rId3"/>
    <p:sldId id="295" r:id="rId4"/>
    <p:sldId id="294" r:id="rId5"/>
    <p:sldId id="297" r:id="rId6"/>
    <p:sldId id="304" r:id="rId7"/>
    <p:sldId id="298" r:id="rId8"/>
    <p:sldId id="296" r:id="rId9"/>
    <p:sldId id="293" r:id="rId10"/>
    <p:sldId id="292" r:id="rId11"/>
    <p:sldId id="299" r:id="rId12"/>
    <p:sldId id="300" r:id="rId13"/>
    <p:sldId id="259" r:id="rId14"/>
    <p:sldId id="264" r:id="rId15"/>
    <p:sldId id="261" r:id="rId16"/>
    <p:sldId id="260" r:id="rId17"/>
    <p:sldId id="305" r:id="rId18"/>
    <p:sldId id="266" r:id="rId19"/>
    <p:sldId id="303" r:id="rId20"/>
    <p:sldId id="302" r:id="rId21"/>
    <p:sldId id="279" r:id="rId22"/>
    <p:sldId id="267" r:id="rId23"/>
    <p:sldId id="276" r:id="rId24"/>
    <p:sldId id="306" r:id="rId25"/>
    <p:sldId id="307" r:id="rId26"/>
    <p:sldId id="271" r:id="rId27"/>
    <p:sldId id="273" r:id="rId28"/>
    <p:sldId id="284" r:id="rId29"/>
    <p:sldId id="285" r:id="rId30"/>
    <p:sldId id="308" r:id="rId31"/>
    <p:sldId id="286" r:id="rId32"/>
    <p:sldId id="288" r:id="rId33"/>
    <p:sldId id="311" r:id="rId34"/>
    <p:sldId id="309" r:id="rId35"/>
    <p:sldId id="274" r:id="rId36"/>
    <p:sldId id="310" r:id="rId37"/>
    <p:sldId id="301" r:id="rId38"/>
    <p:sldId id="291" r:id="rId39"/>
  </p:sldIdLst>
  <p:sldSz cx="12192000" cy="6858000"/>
  <p:notesSz cx="7026275" cy="9312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1254" autoAdjust="0"/>
  </p:normalViewPr>
  <p:slideViewPr>
    <p:cSldViewPr snapToGrid="0">
      <p:cViewPr varScale="1">
        <p:scale>
          <a:sx n="87" d="100"/>
          <a:sy n="87" d="100"/>
        </p:scale>
        <p:origin x="51" y="234"/>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7231"/>
          </a:xfrm>
          <a:prstGeom prst="rect">
            <a:avLst/>
          </a:prstGeom>
        </p:spPr>
        <p:txBody>
          <a:bodyPr vert="horz" lIns="93360" tIns="46680" rIns="93360" bIns="46680" rtlCol="0"/>
          <a:lstStyle>
            <a:lvl1pPr algn="l">
              <a:defRPr sz="1200"/>
            </a:lvl1pPr>
          </a:lstStyle>
          <a:p>
            <a:endParaRPr lang="en-US" dirty="0"/>
          </a:p>
        </p:txBody>
      </p:sp>
      <p:sp>
        <p:nvSpPr>
          <p:cNvPr id="3" name="Date Placeholder 2"/>
          <p:cNvSpPr>
            <a:spLocks noGrp="1"/>
          </p:cNvSpPr>
          <p:nvPr>
            <p:ph type="dt" idx="1"/>
          </p:nvPr>
        </p:nvSpPr>
        <p:spPr>
          <a:xfrm>
            <a:off x="3979930" y="0"/>
            <a:ext cx="3044719" cy="467231"/>
          </a:xfrm>
          <a:prstGeom prst="rect">
            <a:avLst/>
          </a:prstGeom>
        </p:spPr>
        <p:txBody>
          <a:bodyPr vert="horz" lIns="93360" tIns="46680" rIns="93360" bIns="46680" rtlCol="0"/>
          <a:lstStyle>
            <a:lvl1pPr algn="r">
              <a:defRPr sz="1200"/>
            </a:lvl1pPr>
          </a:lstStyle>
          <a:p>
            <a:fld id="{853ADF7A-847A-4E71-9F75-E2AEBDD81C5C}" type="datetimeFigureOut">
              <a:rPr lang="en-US" smtClean="0"/>
              <a:t>1/8/2021</a:t>
            </a:fld>
            <a:endParaRPr lang="en-US" dirty="0"/>
          </a:p>
        </p:txBody>
      </p:sp>
      <p:sp>
        <p:nvSpPr>
          <p:cNvPr id="4" name="Slide Image Placeholder 3"/>
          <p:cNvSpPr>
            <a:spLocks noGrp="1" noRot="1" noChangeAspect="1"/>
          </p:cNvSpPr>
          <p:nvPr>
            <p:ph type="sldImg" idx="2"/>
          </p:nvPr>
        </p:nvSpPr>
        <p:spPr>
          <a:xfrm>
            <a:off x="719138" y="1163638"/>
            <a:ext cx="5588000" cy="3143250"/>
          </a:xfrm>
          <a:prstGeom prst="rect">
            <a:avLst/>
          </a:prstGeom>
          <a:noFill/>
          <a:ln w="12700">
            <a:solidFill>
              <a:prstClr val="black"/>
            </a:solidFill>
          </a:ln>
        </p:spPr>
        <p:txBody>
          <a:bodyPr vert="horz" lIns="93360" tIns="46680" rIns="93360" bIns="46680" rtlCol="0" anchor="ctr"/>
          <a:lstStyle/>
          <a:p>
            <a:endParaRPr lang="en-US" dirty="0"/>
          </a:p>
        </p:txBody>
      </p:sp>
      <p:sp>
        <p:nvSpPr>
          <p:cNvPr id="5" name="Notes Placeholder 4"/>
          <p:cNvSpPr>
            <a:spLocks noGrp="1"/>
          </p:cNvSpPr>
          <p:nvPr>
            <p:ph type="body" sz="quarter" idx="3"/>
          </p:nvPr>
        </p:nvSpPr>
        <p:spPr>
          <a:xfrm>
            <a:off x="702628" y="4481532"/>
            <a:ext cx="5621020" cy="3666708"/>
          </a:xfrm>
          <a:prstGeom prst="rect">
            <a:avLst/>
          </a:prstGeom>
        </p:spPr>
        <p:txBody>
          <a:bodyPr vert="horz" lIns="93360" tIns="46680" rIns="93360" bIns="4668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5046"/>
            <a:ext cx="3044719" cy="467230"/>
          </a:xfrm>
          <a:prstGeom prst="rect">
            <a:avLst/>
          </a:prstGeom>
        </p:spPr>
        <p:txBody>
          <a:bodyPr vert="horz" lIns="93360" tIns="46680" rIns="93360" bIns="4668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9930" y="8845046"/>
            <a:ext cx="3044719" cy="467230"/>
          </a:xfrm>
          <a:prstGeom prst="rect">
            <a:avLst/>
          </a:prstGeom>
        </p:spPr>
        <p:txBody>
          <a:bodyPr vert="horz" lIns="93360" tIns="46680" rIns="93360" bIns="46680" rtlCol="0" anchor="b"/>
          <a:lstStyle>
            <a:lvl1pPr algn="r">
              <a:defRPr sz="1200"/>
            </a:lvl1pPr>
          </a:lstStyle>
          <a:p>
            <a:fld id="{C9CE944E-E4D5-4CC4-8545-031877CBD74B}" type="slidenum">
              <a:rPr lang="en-US" smtClean="0"/>
              <a:t>‹#›</a:t>
            </a:fld>
            <a:endParaRPr lang="en-US" dirty="0"/>
          </a:p>
        </p:txBody>
      </p:sp>
    </p:spTree>
    <p:extLst>
      <p:ext uri="{BB962C8B-B14F-4D97-AF65-F5344CB8AC3E}">
        <p14:creationId xmlns:p14="http://schemas.microsoft.com/office/powerpoint/2010/main" val="135299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mailto:fthousand@charter.net" TargetMode="External"/><Relationship Id="rId2" Type="http://schemas.openxmlformats.org/officeDocument/2006/relationships/slide" Target="../slides/slide32.xml"/><Relationship Id="rId1" Type="http://schemas.openxmlformats.org/officeDocument/2006/relationships/notesMaster" Target="../notesMasters/notesMaster1.xml"/><Relationship Id="rId4" Type="http://schemas.openxmlformats.org/officeDocument/2006/relationships/hyperlink" Target="tel:%28608%29770-9759"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1</a:t>
            </a:fld>
            <a:endParaRPr lang="en-US" dirty="0"/>
          </a:p>
        </p:txBody>
      </p:sp>
    </p:spTree>
    <p:extLst>
      <p:ext uri="{BB962C8B-B14F-4D97-AF65-F5344CB8AC3E}">
        <p14:creationId xmlns:p14="http://schemas.microsoft.com/office/powerpoint/2010/main" val="21165998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10</a:t>
            </a:fld>
            <a:endParaRPr lang="en-US" dirty="0"/>
          </a:p>
        </p:txBody>
      </p:sp>
    </p:spTree>
    <p:extLst>
      <p:ext uri="{BB962C8B-B14F-4D97-AF65-F5344CB8AC3E}">
        <p14:creationId xmlns:p14="http://schemas.microsoft.com/office/powerpoint/2010/main" val="2488726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a:t>
            </a:r>
            <a:r>
              <a:rPr lang="en-US" baseline="0" dirty="0" smtClean="0"/>
              <a:t> many of you have faced ethical dilemmas at work?</a:t>
            </a:r>
          </a:p>
          <a:p>
            <a:endParaRPr lang="en-US" baseline="0" dirty="0" smtClean="0"/>
          </a:p>
          <a:p>
            <a:r>
              <a:rPr lang="en-US" baseline="0" dirty="0" smtClean="0"/>
              <a:t>Is anyone willing to share their experience?</a:t>
            </a:r>
            <a:endParaRPr lang="en-US" dirty="0"/>
          </a:p>
        </p:txBody>
      </p:sp>
      <p:sp>
        <p:nvSpPr>
          <p:cNvPr id="4" name="Slide Number Placeholder 3"/>
          <p:cNvSpPr>
            <a:spLocks noGrp="1"/>
          </p:cNvSpPr>
          <p:nvPr>
            <p:ph type="sldNum" sz="quarter" idx="10"/>
          </p:nvPr>
        </p:nvSpPr>
        <p:spPr/>
        <p:txBody>
          <a:bodyPr/>
          <a:lstStyle/>
          <a:p>
            <a:fld id="{C9CE944E-E4D5-4CC4-8545-031877CBD74B}" type="slidenum">
              <a:rPr lang="en-US" smtClean="0"/>
              <a:t>11</a:t>
            </a:fld>
            <a:endParaRPr lang="en-US" dirty="0"/>
          </a:p>
        </p:txBody>
      </p:sp>
    </p:spTree>
    <p:extLst>
      <p:ext uri="{BB962C8B-B14F-4D97-AF65-F5344CB8AC3E}">
        <p14:creationId xmlns:p14="http://schemas.microsoft.com/office/powerpoint/2010/main" val="2044310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12</a:t>
            </a:fld>
            <a:endParaRPr lang="en-US" dirty="0"/>
          </a:p>
        </p:txBody>
      </p:sp>
    </p:spTree>
    <p:extLst>
      <p:ext uri="{BB962C8B-B14F-4D97-AF65-F5344CB8AC3E}">
        <p14:creationId xmlns:p14="http://schemas.microsoft.com/office/powerpoint/2010/main" val="981786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Arial" panose="020B0604020202020204" pitchFamily="34" charset="0"/>
              </a:rPr>
              <a:t>When you think of a respectful</a:t>
            </a:r>
            <a:r>
              <a:rPr lang="en-US" altLang="en-US" baseline="0" dirty="0" smtClean="0">
                <a:latin typeface="Arial" panose="020B0604020202020204" pitchFamily="34" charset="0"/>
              </a:rPr>
              <a:t> workplace, what comes to mind?  What impact does respect have on  you and the organization?</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9504777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8552" indent="-291751">
              <a:spcBef>
                <a:spcPct val="30000"/>
              </a:spcBef>
              <a:defRPr sz="1200">
                <a:solidFill>
                  <a:schemeClr val="tx1"/>
                </a:solidFill>
                <a:latin typeface="Arial" panose="020B0604020202020204" pitchFamily="34" charset="0"/>
              </a:defRPr>
            </a:lvl2pPr>
            <a:lvl3pPr marL="1167003" indent="-233401">
              <a:spcBef>
                <a:spcPct val="30000"/>
              </a:spcBef>
              <a:defRPr sz="1200">
                <a:solidFill>
                  <a:schemeClr val="tx1"/>
                </a:solidFill>
                <a:latin typeface="Arial" panose="020B0604020202020204" pitchFamily="34" charset="0"/>
              </a:defRPr>
            </a:lvl3pPr>
            <a:lvl4pPr marL="1633804" indent="-233401">
              <a:spcBef>
                <a:spcPct val="30000"/>
              </a:spcBef>
              <a:defRPr sz="1200">
                <a:solidFill>
                  <a:schemeClr val="tx1"/>
                </a:solidFill>
                <a:latin typeface="Arial" panose="020B0604020202020204" pitchFamily="34" charset="0"/>
              </a:defRPr>
            </a:lvl4pPr>
            <a:lvl5pPr marL="2100605" indent="-233401">
              <a:spcBef>
                <a:spcPct val="30000"/>
              </a:spcBef>
              <a:defRPr sz="1200">
                <a:solidFill>
                  <a:schemeClr val="tx1"/>
                </a:solidFill>
                <a:latin typeface="Arial" panose="020B0604020202020204" pitchFamily="34" charset="0"/>
              </a:defRPr>
            </a:lvl5pPr>
            <a:lvl6pPr marL="2567407" indent="-233401" eaLnBrk="0" fontAlgn="base" hangingPunct="0">
              <a:spcBef>
                <a:spcPct val="30000"/>
              </a:spcBef>
              <a:spcAft>
                <a:spcPct val="0"/>
              </a:spcAft>
              <a:defRPr sz="1200">
                <a:solidFill>
                  <a:schemeClr val="tx1"/>
                </a:solidFill>
                <a:latin typeface="Arial" panose="020B0604020202020204" pitchFamily="34" charset="0"/>
              </a:defRPr>
            </a:lvl6pPr>
            <a:lvl7pPr marL="3034208" indent="-233401" eaLnBrk="0" fontAlgn="base" hangingPunct="0">
              <a:spcBef>
                <a:spcPct val="30000"/>
              </a:spcBef>
              <a:spcAft>
                <a:spcPct val="0"/>
              </a:spcAft>
              <a:defRPr sz="1200">
                <a:solidFill>
                  <a:schemeClr val="tx1"/>
                </a:solidFill>
                <a:latin typeface="Arial" panose="020B0604020202020204" pitchFamily="34" charset="0"/>
              </a:defRPr>
            </a:lvl7pPr>
            <a:lvl8pPr marL="3501009" indent="-233401" eaLnBrk="0" fontAlgn="base" hangingPunct="0">
              <a:spcBef>
                <a:spcPct val="30000"/>
              </a:spcBef>
              <a:spcAft>
                <a:spcPct val="0"/>
              </a:spcAft>
              <a:defRPr sz="1200">
                <a:solidFill>
                  <a:schemeClr val="tx1"/>
                </a:solidFill>
                <a:latin typeface="Arial" panose="020B0604020202020204" pitchFamily="34" charset="0"/>
              </a:defRPr>
            </a:lvl8pPr>
            <a:lvl9pPr marL="3967810" indent="-23340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4060C1B-8373-470A-9EB4-5A794214E36F}" type="slidenum">
              <a:rPr lang="en-US" altLang="en-US"/>
              <a:pPr>
                <a:spcBef>
                  <a:spcPct val="0"/>
                </a:spcBef>
              </a:pPr>
              <a:t>14</a:t>
            </a:fld>
            <a:endParaRPr lang="en-US" altLang="en-US"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605243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8552" indent="-291751">
              <a:spcBef>
                <a:spcPct val="30000"/>
              </a:spcBef>
              <a:defRPr sz="1200">
                <a:solidFill>
                  <a:schemeClr val="tx1"/>
                </a:solidFill>
                <a:latin typeface="Arial" panose="020B0604020202020204" pitchFamily="34" charset="0"/>
              </a:defRPr>
            </a:lvl2pPr>
            <a:lvl3pPr marL="1167003" indent="-233401">
              <a:spcBef>
                <a:spcPct val="30000"/>
              </a:spcBef>
              <a:defRPr sz="1200">
                <a:solidFill>
                  <a:schemeClr val="tx1"/>
                </a:solidFill>
                <a:latin typeface="Arial" panose="020B0604020202020204" pitchFamily="34" charset="0"/>
              </a:defRPr>
            </a:lvl3pPr>
            <a:lvl4pPr marL="1633804" indent="-233401">
              <a:spcBef>
                <a:spcPct val="30000"/>
              </a:spcBef>
              <a:defRPr sz="1200">
                <a:solidFill>
                  <a:schemeClr val="tx1"/>
                </a:solidFill>
                <a:latin typeface="Arial" panose="020B0604020202020204" pitchFamily="34" charset="0"/>
              </a:defRPr>
            </a:lvl4pPr>
            <a:lvl5pPr marL="2100605" indent="-233401">
              <a:spcBef>
                <a:spcPct val="30000"/>
              </a:spcBef>
              <a:defRPr sz="1200">
                <a:solidFill>
                  <a:schemeClr val="tx1"/>
                </a:solidFill>
                <a:latin typeface="Arial" panose="020B0604020202020204" pitchFamily="34" charset="0"/>
              </a:defRPr>
            </a:lvl5pPr>
            <a:lvl6pPr marL="2567407" indent="-233401" eaLnBrk="0" fontAlgn="base" hangingPunct="0">
              <a:spcBef>
                <a:spcPct val="30000"/>
              </a:spcBef>
              <a:spcAft>
                <a:spcPct val="0"/>
              </a:spcAft>
              <a:defRPr sz="1200">
                <a:solidFill>
                  <a:schemeClr val="tx1"/>
                </a:solidFill>
                <a:latin typeface="Arial" panose="020B0604020202020204" pitchFamily="34" charset="0"/>
              </a:defRPr>
            </a:lvl6pPr>
            <a:lvl7pPr marL="3034208" indent="-233401" eaLnBrk="0" fontAlgn="base" hangingPunct="0">
              <a:spcBef>
                <a:spcPct val="30000"/>
              </a:spcBef>
              <a:spcAft>
                <a:spcPct val="0"/>
              </a:spcAft>
              <a:defRPr sz="1200">
                <a:solidFill>
                  <a:schemeClr val="tx1"/>
                </a:solidFill>
                <a:latin typeface="Arial" panose="020B0604020202020204" pitchFamily="34" charset="0"/>
              </a:defRPr>
            </a:lvl7pPr>
            <a:lvl8pPr marL="3501009" indent="-233401" eaLnBrk="0" fontAlgn="base" hangingPunct="0">
              <a:spcBef>
                <a:spcPct val="30000"/>
              </a:spcBef>
              <a:spcAft>
                <a:spcPct val="0"/>
              </a:spcAft>
              <a:defRPr sz="1200">
                <a:solidFill>
                  <a:schemeClr val="tx1"/>
                </a:solidFill>
                <a:latin typeface="Arial" panose="020B0604020202020204" pitchFamily="34" charset="0"/>
              </a:defRPr>
            </a:lvl8pPr>
            <a:lvl9pPr marL="3967810" indent="-23340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373E43-A4B5-47EF-98C3-C0A3ABBF1C7B}" type="slidenum">
              <a:rPr lang="en-US" altLang="en-US"/>
              <a:pPr>
                <a:spcBef>
                  <a:spcPct val="0"/>
                </a:spcBef>
              </a:pPr>
              <a:t>15</a:t>
            </a:fld>
            <a:endParaRPr lang="en-US" altLang="en-US" dirty="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625863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kern="1200" dirty="0" smtClean="0">
                <a:solidFill>
                  <a:schemeClr val="tx1"/>
                </a:solidFill>
                <a:effectLst/>
                <a:latin typeface="+mn-lt"/>
                <a:ea typeface="+mn-ea"/>
                <a:cs typeface="+mn-cs"/>
              </a:rPr>
              <a:t>In recent years, the scope of protected classes has been expanding under state laws. Emerging protections include those based on: </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Unemployed status</a:t>
            </a:r>
          </a:p>
          <a:p>
            <a:pPr lvl="0"/>
            <a:r>
              <a:rPr lang="en-US" sz="1200" kern="1200" dirty="0" smtClean="0">
                <a:solidFill>
                  <a:schemeClr val="tx1"/>
                </a:solidFill>
                <a:effectLst/>
                <a:latin typeface="+mn-lt"/>
                <a:ea typeface="+mn-ea"/>
                <a:cs typeface="+mn-cs"/>
              </a:rPr>
              <a:t>Receipt of public assistance</a:t>
            </a:r>
          </a:p>
          <a:p>
            <a:pPr lvl="0"/>
            <a:r>
              <a:rPr lang="en-US" sz="1200" kern="1200" dirty="0" smtClean="0">
                <a:solidFill>
                  <a:schemeClr val="tx1"/>
                </a:solidFill>
                <a:effectLst/>
                <a:latin typeface="+mn-lt"/>
                <a:ea typeface="+mn-ea"/>
                <a:cs typeface="+mn-cs"/>
              </a:rPr>
              <a:t>Homelessness</a:t>
            </a:r>
          </a:p>
          <a:p>
            <a:pPr lvl="0"/>
            <a:r>
              <a:rPr lang="en-US" sz="1200" kern="1200" dirty="0" smtClean="0">
                <a:solidFill>
                  <a:schemeClr val="tx1"/>
                </a:solidFill>
                <a:effectLst/>
                <a:latin typeface="+mn-lt"/>
                <a:ea typeface="+mn-ea"/>
                <a:cs typeface="+mn-cs"/>
              </a:rPr>
              <a:t>Possession of firearms</a:t>
            </a:r>
          </a:p>
          <a:p>
            <a:pPr lvl="0"/>
            <a:r>
              <a:rPr lang="en-US" sz="1200" kern="1200" dirty="0" smtClean="0">
                <a:solidFill>
                  <a:schemeClr val="tx1"/>
                </a:solidFill>
                <a:effectLst/>
                <a:latin typeface="+mn-lt"/>
                <a:ea typeface="+mn-ea"/>
                <a:cs typeface="+mn-cs"/>
              </a:rPr>
              <a:t>Status as a medical marijuana patient or caregiver</a:t>
            </a:r>
          </a:p>
          <a:p>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0184230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8552" indent="-291751">
              <a:spcBef>
                <a:spcPct val="30000"/>
              </a:spcBef>
              <a:defRPr sz="1200">
                <a:solidFill>
                  <a:schemeClr val="tx1"/>
                </a:solidFill>
                <a:latin typeface="Arial" panose="020B0604020202020204" pitchFamily="34" charset="0"/>
              </a:defRPr>
            </a:lvl2pPr>
            <a:lvl3pPr marL="1167003" indent="-233401">
              <a:spcBef>
                <a:spcPct val="30000"/>
              </a:spcBef>
              <a:defRPr sz="1200">
                <a:solidFill>
                  <a:schemeClr val="tx1"/>
                </a:solidFill>
                <a:latin typeface="Arial" panose="020B0604020202020204" pitchFamily="34" charset="0"/>
              </a:defRPr>
            </a:lvl3pPr>
            <a:lvl4pPr marL="1633804" indent="-233401">
              <a:spcBef>
                <a:spcPct val="30000"/>
              </a:spcBef>
              <a:defRPr sz="1200">
                <a:solidFill>
                  <a:schemeClr val="tx1"/>
                </a:solidFill>
                <a:latin typeface="Arial" panose="020B0604020202020204" pitchFamily="34" charset="0"/>
              </a:defRPr>
            </a:lvl4pPr>
            <a:lvl5pPr marL="2100605" indent="-233401">
              <a:spcBef>
                <a:spcPct val="30000"/>
              </a:spcBef>
              <a:defRPr sz="1200">
                <a:solidFill>
                  <a:schemeClr val="tx1"/>
                </a:solidFill>
                <a:latin typeface="Arial" panose="020B0604020202020204" pitchFamily="34" charset="0"/>
              </a:defRPr>
            </a:lvl5pPr>
            <a:lvl6pPr marL="2567407" indent="-233401" eaLnBrk="0" fontAlgn="base" hangingPunct="0">
              <a:spcBef>
                <a:spcPct val="30000"/>
              </a:spcBef>
              <a:spcAft>
                <a:spcPct val="0"/>
              </a:spcAft>
              <a:defRPr sz="1200">
                <a:solidFill>
                  <a:schemeClr val="tx1"/>
                </a:solidFill>
                <a:latin typeface="Arial" panose="020B0604020202020204" pitchFamily="34" charset="0"/>
              </a:defRPr>
            </a:lvl6pPr>
            <a:lvl7pPr marL="3034208" indent="-233401" eaLnBrk="0" fontAlgn="base" hangingPunct="0">
              <a:spcBef>
                <a:spcPct val="30000"/>
              </a:spcBef>
              <a:spcAft>
                <a:spcPct val="0"/>
              </a:spcAft>
              <a:defRPr sz="1200">
                <a:solidFill>
                  <a:schemeClr val="tx1"/>
                </a:solidFill>
                <a:latin typeface="Arial" panose="020B0604020202020204" pitchFamily="34" charset="0"/>
              </a:defRPr>
            </a:lvl7pPr>
            <a:lvl8pPr marL="3501009" indent="-233401" eaLnBrk="0" fontAlgn="base" hangingPunct="0">
              <a:spcBef>
                <a:spcPct val="30000"/>
              </a:spcBef>
              <a:spcAft>
                <a:spcPct val="0"/>
              </a:spcAft>
              <a:defRPr sz="1200">
                <a:solidFill>
                  <a:schemeClr val="tx1"/>
                </a:solidFill>
                <a:latin typeface="Arial" panose="020B0604020202020204" pitchFamily="34" charset="0"/>
              </a:defRPr>
            </a:lvl8pPr>
            <a:lvl9pPr marL="3967810" indent="-23340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48F75AB-BC9C-4339-8BB1-C16C2549A856}" type="slidenum">
              <a:rPr lang="en-US" altLang="en-US"/>
              <a:pPr>
                <a:spcBef>
                  <a:spcPct val="0"/>
                </a:spcBef>
              </a:pPr>
              <a:t>18</a:t>
            </a:fld>
            <a:endParaRPr lang="en-US" altLang="en-US" dirty="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kern="1200" dirty="0" smtClean="0">
                <a:solidFill>
                  <a:schemeClr val="tx1"/>
                </a:solidFill>
                <a:effectLst/>
                <a:latin typeface="+mn-lt"/>
                <a:ea typeface="+mn-ea"/>
                <a:cs typeface="+mn-cs"/>
              </a:rPr>
              <a:t>Discrimination is the broader concept. </a:t>
            </a:r>
            <a:r>
              <a:rPr lang="en-US" sz="1200" i="1" kern="1200" dirty="0" smtClean="0">
                <a:solidFill>
                  <a:schemeClr val="tx1"/>
                </a:solidFill>
                <a:effectLst/>
                <a:latin typeface="+mn-lt"/>
                <a:ea typeface="+mn-ea"/>
                <a:cs typeface="+mn-cs"/>
              </a:rPr>
              <a:t>Discriminatory</a:t>
            </a:r>
            <a:r>
              <a:rPr lang="en-US" sz="1200" kern="1200" dirty="0" smtClean="0">
                <a:solidFill>
                  <a:schemeClr val="tx1"/>
                </a:solidFill>
                <a:effectLst/>
                <a:latin typeface="+mn-lt"/>
                <a:ea typeface="+mn-ea"/>
                <a:cs typeface="+mn-cs"/>
              </a:rPr>
              <a:t> conduct is any form of verbal or physical conduct that undermines the employment relationship, that interferes with an employee’s ability to perform his or her job, or that creates an intimidating, hostile, or offensive work environment.  It includes </a:t>
            </a:r>
            <a:r>
              <a:rPr lang="en-US" sz="1200" i="1" kern="1200" dirty="0" smtClean="0">
                <a:solidFill>
                  <a:schemeClr val="tx1"/>
                </a:solidFill>
                <a:effectLst/>
                <a:latin typeface="+mn-lt"/>
                <a:ea typeface="+mn-ea"/>
                <a:cs typeface="+mn-cs"/>
              </a:rPr>
              <a:t>harassment</a:t>
            </a:r>
            <a:r>
              <a:rPr lang="en-US" sz="1200" kern="1200" dirty="0" smtClean="0">
                <a:solidFill>
                  <a:schemeClr val="tx1"/>
                </a:solidFill>
                <a:effectLst/>
                <a:latin typeface="+mn-lt"/>
                <a:ea typeface="+mn-ea"/>
                <a:cs typeface="+mn-cs"/>
              </a:rPr>
              <a:t>, which consists of any conduct that degrades or shows hostility to another because of his or her race, religion, gender, national origin, citizenship, age, disability, veteran status, membership in a labor organization, or any other category protected by law.</a:t>
            </a: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5913866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21</a:t>
            </a:fld>
            <a:endParaRPr lang="en-US" dirty="0"/>
          </a:p>
        </p:txBody>
      </p:sp>
    </p:spTree>
    <p:extLst>
      <p:ext uri="{BB962C8B-B14F-4D97-AF65-F5344CB8AC3E}">
        <p14:creationId xmlns:p14="http://schemas.microsoft.com/office/powerpoint/2010/main" val="20101632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8552" indent="-291751">
              <a:spcBef>
                <a:spcPct val="30000"/>
              </a:spcBef>
              <a:defRPr sz="1200">
                <a:solidFill>
                  <a:schemeClr val="tx1"/>
                </a:solidFill>
                <a:latin typeface="Arial" panose="020B0604020202020204" pitchFamily="34" charset="0"/>
              </a:defRPr>
            </a:lvl2pPr>
            <a:lvl3pPr marL="1167003" indent="-233401">
              <a:spcBef>
                <a:spcPct val="30000"/>
              </a:spcBef>
              <a:defRPr sz="1200">
                <a:solidFill>
                  <a:schemeClr val="tx1"/>
                </a:solidFill>
                <a:latin typeface="Arial" panose="020B0604020202020204" pitchFamily="34" charset="0"/>
              </a:defRPr>
            </a:lvl3pPr>
            <a:lvl4pPr marL="1633804" indent="-233401">
              <a:spcBef>
                <a:spcPct val="30000"/>
              </a:spcBef>
              <a:defRPr sz="1200">
                <a:solidFill>
                  <a:schemeClr val="tx1"/>
                </a:solidFill>
                <a:latin typeface="Arial" panose="020B0604020202020204" pitchFamily="34" charset="0"/>
              </a:defRPr>
            </a:lvl4pPr>
            <a:lvl5pPr marL="2100605" indent="-233401">
              <a:spcBef>
                <a:spcPct val="30000"/>
              </a:spcBef>
              <a:defRPr sz="1200">
                <a:solidFill>
                  <a:schemeClr val="tx1"/>
                </a:solidFill>
                <a:latin typeface="Arial" panose="020B0604020202020204" pitchFamily="34" charset="0"/>
              </a:defRPr>
            </a:lvl5pPr>
            <a:lvl6pPr marL="2567407" indent="-233401" eaLnBrk="0" fontAlgn="base" hangingPunct="0">
              <a:spcBef>
                <a:spcPct val="30000"/>
              </a:spcBef>
              <a:spcAft>
                <a:spcPct val="0"/>
              </a:spcAft>
              <a:defRPr sz="1200">
                <a:solidFill>
                  <a:schemeClr val="tx1"/>
                </a:solidFill>
                <a:latin typeface="Arial" panose="020B0604020202020204" pitchFamily="34" charset="0"/>
              </a:defRPr>
            </a:lvl6pPr>
            <a:lvl7pPr marL="3034208" indent="-233401" eaLnBrk="0" fontAlgn="base" hangingPunct="0">
              <a:spcBef>
                <a:spcPct val="30000"/>
              </a:spcBef>
              <a:spcAft>
                <a:spcPct val="0"/>
              </a:spcAft>
              <a:defRPr sz="1200">
                <a:solidFill>
                  <a:schemeClr val="tx1"/>
                </a:solidFill>
                <a:latin typeface="Arial" panose="020B0604020202020204" pitchFamily="34" charset="0"/>
              </a:defRPr>
            </a:lvl7pPr>
            <a:lvl8pPr marL="3501009" indent="-233401" eaLnBrk="0" fontAlgn="base" hangingPunct="0">
              <a:spcBef>
                <a:spcPct val="30000"/>
              </a:spcBef>
              <a:spcAft>
                <a:spcPct val="0"/>
              </a:spcAft>
              <a:defRPr sz="1200">
                <a:solidFill>
                  <a:schemeClr val="tx1"/>
                </a:solidFill>
                <a:latin typeface="Arial" panose="020B0604020202020204" pitchFamily="34" charset="0"/>
              </a:defRPr>
            </a:lvl8pPr>
            <a:lvl9pPr marL="3967810" indent="-23340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CD5462F-2A4E-4703-B9F4-47C2E9418D54}" type="slidenum">
              <a:rPr lang="en-US" altLang="en-US"/>
              <a:pPr>
                <a:spcBef>
                  <a:spcPct val="0"/>
                </a:spcBef>
              </a:pPr>
              <a:t>22</a:t>
            </a:fld>
            <a:endParaRPr lang="en-US" altLang="en-US" dirty="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kern="1200" dirty="0" smtClean="0">
                <a:solidFill>
                  <a:schemeClr val="tx1"/>
                </a:solidFill>
                <a:effectLst/>
                <a:latin typeface="+mn-lt"/>
                <a:ea typeface="+mn-ea"/>
                <a:cs typeface="+mn-cs"/>
              </a:rPr>
              <a:t>Verbal abuse. </a:t>
            </a:r>
            <a:r>
              <a:rPr lang="en-US" sz="1200" kern="1200" dirty="0" smtClean="0">
                <a:solidFill>
                  <a:schemeClr val="tx1"/>
                </a:solidFill>
                <a:effectLst/>
                <a:latin typeface="+mn-lt"/>
                <a:ea typeface="+mn-ea"/>
                <a:cs typeface="+mn-cs"/>
              </a:rPr>
              <a:t>Perhaps the most common type of discriminatory conduct is verbal abuse. In its most direct form, verbal harassment consists of epithets, slurs or jokes directed against individuals because of protected characteristics. Later, you’ll see examples that will help you understand “protected” characteristics.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Even berating a coworker for mistakes or criticizing his or her work performance can be discriminatory if it is based on membership in a protected class. It is inappropriate and prohibited under your employer’s policy. It can also amount to harassment if it interferes with an employee’s work performance or creates an intimidating, hostile or offensive work environment.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verbal harassment may be subtler. Comments that less obviously show bias can still create a hostile work environment.  For example, referring to male employees as “men” and female employees as “girls” may be gender harassment because the implication of female inferiority inherent in the different treatment can lead to a hostile or offensive work environment.  Similarly, there may be racial or ethnic harassment when non-minority males are referred to as “men” while minority males are called “boy.” The context in which the words are used is important.</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Physical conduct. </a:t>
            </a:r>
            <a:r>
              <a:rPr lang="en-US" sz="1200" kern="1200" dirty="0" smtClean="0">
                <a:solidFill>
                  <a:schemeClr val="tx1"/>
                </a:solidFill>
                <a:effectLst/>
                <a:latin typeface="+mn-lt"/>
                <a:ea typeface="+mn-ea"/>
                <a:cs typeface="+mn-cs"/>
              </a:rPr>
              <a:t>Inappropriate physical conduct may include obstructing a person’s path, pushing, shoving, grabbing, or touching.  Physical conduct is frequently associated with intimidation, which is </a:t>
            </a:r>
            <a:r>
              <a:rPr lang="en-US" sz="1200" b="1" kern="1200" dirty="0" smtClean="0">
                <a:solidFill>
                  <a:schemeClr val="tx1"/>
                </a:solidFill>
                <a:effectLst/>
                <a:latin typeface="+mn-lt"/>
                <a:ea typeface="+mn-ea"/>
                <a:cs typeface="+mn-cs"/>
              </a:rPr>
              <a:t>always inappropriate.</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Sabotage.</a:t>
            </a:r>
            <a:r>
              <a:rPr lang="en-US" sz="1200" kern="1200" dirty="0" smtClean="0">
                <a:solidFill>
                  <a:schemeClr val="tx1"/>
                </a:solidFill>
                <a:effectLst/>
                <a:latin typeface="+mn-lt"/>
                <a:ea typeface="+mn-ea"/>
                <a:cs typeface="+mn-cs"/>
              </a:rPr>
              <a:t>  Destruction of a person’s equipment or work product is inappropriate and discriminatory when done because a person belongs to a protected class.  It probably also amounts to illegal harassment.     </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Graffiti.  </a:t>
            </a:r>
            <a:r>
              <a:rPr lang="en-US" sz="1200" kern="1200" dirty="0" smtClean="0">
                <a:solidFill>
                  <a:schemeClr val="tx1"/>
                </a:solidFill>
                <a:effectLst/>
                <a:latin typeface="+mn-lt"/>
                <a:ea typeface="+mn-ea"/>
                <a:cs typeface="+mn-cs"/>
              </a:rPr>
              <a:t>Written derogatory remarks are just as inappropriate as are spoken remarks.  Demeaning or insulting drawings, cartoons, slogans and symbols can also create an offensive environment and are inappropriate.   </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Refusal to cooperate.  </a:t>
            </a:r>
            <a:r>
              <a:rPr lang="en-US" sz="1200" kern="1200" dirty="0" smtClean="0">
                <a:solidFill>
                  <a:schemeClr val="tx1"/>
                </a:solidFill>
                <a:effectLst/>
                <a:latin typeface="+mn-lt"/>
                <a:ea typeface="+mn-ea"/>
                <a:cs typeface="+mn-cs"/>
              </a:rPr>
              <a:t>Another form of inappropriate conduct is a refusal to assist or cooperate in work that requires a team effort. The conduct is discriminatory and may be harassment when directed at a person because of a protected characteristic.  </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Intimidation. </a:t>
            </a:r>
            <a:r>
              <a:rPr lang="en-US" sz="1200" kern="1200" dirty="0" smtClean="0">
                <a:solidFill>
                  <a:schemeClr val="tx1"/>
                </a:solidFill>
                <a:effectLst/>
                <a:latin typeface="+mn-lt"/>
                <a:ea typeface="+mn-ea"/>
                <a:cs typeface="+mn-cs"/>
              </a:rPr>
              <a:t>Specific acts of intimidation do not have to be frequent to create a hostile environment.  A single instance of particularly severe or offensive conduct can be harassment.  For example, an African-American employee who finds a noose hung over his work area could be the target of racial harassment on the basis of that one act.  Disciplinary action would be commensurate with the severity of the conduct.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Acts of intimidation have a threatening quality.  The threats may be explicit or implicit.  Threatening conduct is serious.  When based on a protected characteristic, it may constitute unlawful harassment.  But it also violates our violence in the workplace policy, whatever the basis for the underlying hostility.  Such behavior is highly inappropriate and never tolerated.</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Isolated instances. </a:t>
            </a:r>
            <a:r>
              <a:rPr lang="en-US" sz="1200" kern="1200" dirty="0" smtClean="0">
                <a:solidFill>
                  <a:schemeClr val="tx1"/>
                </a:solidFill>
                <a:effectLst/>
                <a:latin typeface="+mn-lt"/>
                <a:ea typeface="+mn-ea"/>
                <a:cs typeface="+mn-cs"/>
              </a:rPr>
              <a:t>Sometimes a court will rule that an isolated incident of harassment, although clearly motivated by discriminatory intent, is not sufficiently severe to create a hostile work environment.  This legal distinction is no excuse for engaging in inappropriate behavior in the workplace, which will warrant treatment as a disciplinary matter.  Isolated or minor instances of inappropriate conduct will be dealt with in accordance with their severity.</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319432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2</a:t>
            </a:fld>
            <a:endParaRPr lang="en-US" dirty="0"/>
          </a:p>
        </p:txBody>
      </p:sp>
    </p:spTree>
    <p:extLst>
      <p:ext uri="{BB962C8B-B14F-4D97-AF65-F5344CB8AC3E}">
        <p14:creationId xmlns:p14="http://schemas.microsoft.com/office/powerpoint/2010/main" val="5817499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8178260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0" i="0" dirty="0" smtClean="0"/>
              <a:t>So</a:t>
            </a:r>
            <a:r>
              <a:rPr lang="en-US" altLang="en-US" b="0" i="0" baseline="0" dirty="0" smtClean="0"/>
              <a:t> when does behavior cross the line into potential unlawful behavior?  </a:t>
            </a:r>
            <a:r>
              <a:rPr lang="en-US" altLang="en-US" b="0" i="0" dirty="0" smtClean="0"/>
              <a:t>One way to think of it</a:t>
            </a:r>
            <a:r>
              <a:rPr lang="en-US" altLang="en-US" b="0" i="0" baseline="0" dirty="0" smtClean="0"/>
              <a:t> is on a scale or trajectory. The more severe or more frequent behavior is, the more likely it will cross the line over policy and legal limits.</a:t>
            </a:r>
            <a:r>
              <a:rPr lang="en-US" b="0" baseline="0" dirty="0" smtClean="0"/>
              <a:t> Context is everything in making legal determination.</a:t>
            </a:r>
            <a:endParaRPr lang="en-US" altLang="en-US" b="0" i="0" baseline="0" dirty="0" smtClean="0"/>
          </a:p>
          <a:p>
            <a:endParaRPr lang="en-US" dirty="0"/>
          </a:p>
        </p:txBody>
      </p:sp>
      <p:sp>
        <p:nvSpPr>
          <p:cNvPr id="4" name="Slide Number Placeholder 3"/>
          <p:cNvSpPr>
            <a:spLocks noGrp="1"/>
          </p:cNvSpPr>
          <p:nvPr>
            <p:ph type="sldNum" sz="quarter" idx="10"/>
          </p:nvPr>
        </p:nvSpPr>
        <p:spPr/>
        <p:txBody>
          <a:bodyPr/>
          <a:lstStyle/>
          <a:p>
            <a:fld id="{C9CE944E-E4D5-4CC4-8545-031877CBD74B}" type="slidenum">
              <a:rPr lang="en-US" smtClean="0"/>
              <a:t>24</a:t>
            </a:fld>
            <a:endParaRPr lang="en-US" dirty="0"/>
          </a:p>
        </p:txBody>
      </p:sp>
    </p:spTree>
    <p:extLst>
      <p:ext uri="{BB962C8B-B14F-4D97-AF65-F5344CB8AC3E}">
        <p14:creationId xmlns:p14="http://schemas.microsoft.com/office/powerpoint/2010/main" val="19228641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Let’s consider another key point – the intent of one’s behavior.</a:t>
            </a:r>
            <a:r>
              <a:rPr lang="en-US" b="0" baseline="0" dirty="0" smtClean="0"/>
              <a:t>  </a:t>
            </a:r>
          </a:p>
          <a:p>
            <a:endParaRPr lang="en-US" b="0" baseline="0" dirty="0" smtClean="0"/>
          </a:p>
          <a:p>
            <a:r>
              <a:rPr lang="en-US" b="0" baseline="0" dirty="0" smtClean="0"/>
              <a:t>Relationship matters – direct supervisor with only a work based relationship; coworker with only a work based relationship; good friend at work – socialize outside of work</a:t>
            </a:r>
          </a:p>
          <a:p>
            <a:endParaRPr lang="en-US" b="0" baseline="0" dirty="0" smtClean="0"/>
          </a:p>
          <a:p>
            <a:r>
              <a:rPr lang="en-US" b="0" baseline="0" dirty="0" smtClean="0"/>
              <a:t>Types of behavior – touch on shoulder/back; make comments about physical appearance; shares intimate details about their life; tells inappropriate jokes; uses a nickname; talks about church and religious beliefs</a:t>
            </a:r>
          </a:p>
        </p:txBody>
      </p:sp>
      <p:sp>
        <p:nvSpPr>
          <p:cNvPr id="4" name="Slide Number Placeholder 3"/>
          <p:cNvSpPr>
            <a:spLocks noGrp="1"/>
          </p:cNvSpPr>
          <p:nvPr>
            <p:ph type="sldNum" sz="quarter" idx="10"/>
          </p:nvPr>
        </p:nvSpPr>
        <p:spPr/>
        <p:txBody>
          <a:bodyPr/>
          <a:lstStyle/>
          <a:p>
            <a:fld id="{C9CE944E-E4D5-4CC4-8545-031877CBD74B}" type="slidenum">
              <a:rPr lang="en-US" smtClean="0"/>
              <a:t>25</a:t>
            </a:fld>
            <a:endParaRPr lang="en-US" dirty="0"/>
          </a:p>
        </p:txBody>
      </p:sp>
    </p:spTree>
    <p:extLst>
      <p:ext uri="{BB962C8B-B14F-4D97-AF65-F5344CB8AC3E}">
        <p14:creationId xmlns:p14="http://schemas.microsoft.com/office/powerpoint/2010/main" val="29445721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8552" indent="-291751">
              <a:spcBef>
                <a:spcPct val="30000"/>
              </a:spcBef>
              <a:defRPr sz="1200">
                <a:solidFill>
                  <a:schemeClr val="tx1"/>
                </a:solidFill>
                <a:latin typeface="Arial" panose="020B0604020202020204" pitchFamily="34" charset="0"/>
              </a:defRPr>
            </a:lvl2pPr>
            <a:lvl3pPr marL="1167003" indent="-233401">
              <a:spcBef>
                <a:spcPct val="30000"/>
              </a:spcBef>
              <a:defRPr sz="1200">
                <a:solidFill>
                  <a:schemeClr val="tx1"/>
                </a:solidFill>
                <a:latin typeface="Arial" panose="020B0604020202020204" pitchFamily="34" charset="0"/>
              </a:defRPr>
            </a:lvl3pPr>
            <a:lvl4pPr marL="1633804" indent="-233401">
              <a:spcBef>
                <a:spcPct val="30000"/>
              </a:spcBef>
              <a:defRPr sz="1200">
                <a:solidFill>
                  <a:schemeClr val="tx1"/>
                </a:solidFill>
                <a:latin typeface="Arial" panose="020B0604020202020204" pitchFamily="34" charset="0"/>
              </a:defRPr>
            </a:lvl4pPr>
            <a:lvl5pPr marL="2100605" indent="-233401">
              <a:spcBef>
                <a:spcPct val="30000"/>
              </a:spcBef>
              <a:defRPr sz="1200">
                <a:solidFill>
                  <a:schemeClr val="tx1"/>
                </a:solidFill>
                <a:latin typeface="Arial" panose="020B0604020202020204" pitchFamily="34" charset="0"/>
              </a:defRPr>
            </a:lvl5pPr>
            <a:lvl6pPr marL="2567407" indent="-233401" eaLnBrk="0" fontAlgn="base" hangingPunct="0">
              <a:spcBef>
                <a:spcPct val="30000"/>
              </a:spcBef>
              <a:spcAft>
                <a:spcPct val="0"/>
              </a:spcAft>
              <a:defRPr sz="1200">
                <a:solidFill>
                  <a:schemeClr val="tx1"/>
                </a:solidFill>
                <a:latin typeface="Arial" panose="020B0604020202020204" pitchFamily="34" charset="0"/>
              </a:defRPr>
            </a:lvl6pPr>
            <a:lvl7pPr marL="3034208" indent="-233401" eaLnBrk="0" fontAlgn="base" hangingPunct="0">
              <a:spcBef>
                <a:spcPct val="30000"/>
              </a:spcBef>
              <a:spcAft>
                <a:spcPct val="0"/>
              </a:spcAft>
              <a:defRPr sz="1200">
                <a:solidFill>
                  <a:schemeClr val="tx1"/>
                </a:solidFill>
                <a:latin typeface="Arial" panose="020B0604020202020204" pitchFamily="34" charset="0"/>
              </a:defRPr>
            </a:lvl7pPr>
            <a:lvl8pPr marL="3501009" indent="-233401" eaLnBrk="0" fontAlgn="base" hangingPunct="0">
              <a:spcBef>
                <a:spcPct val="30000"/>
              </a:spcBef>
              <a:spcAft>
                <a:spcPct val="0"/>
              </a:spcAft>
              <a:defRPr sz="1200">
                <a:solidFill>
                  <a:schemeClr val="tx1"/>
                </a:solidFill>
                <a:latin typeface="Arial" panose="020B0604020202020204" pitchFamily="34" charset="0"/>
              </a:defRPr>
            </a:lvl8pPr>
            <a:lvl9pPr marL="3967810" indent="-23340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697610B-F857-4636-B6AF-9A682E2CFB0B}" type="slidenum">
              <a:rPr lang="en-US" altLang="en-US"/>
              <a:pPr>
                <a:spcBef>
                  <a:spcPct val="0"/>
                </a:spcBef>
              </a:pPr>
              <a:t>26</a:t>
            </a:fld>
            <a:endParaRPr lang="en-US" altLang="en-US"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7024937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8552" indent="-291751">
              <a:spcBef>
                <a:spcPct val="30000"/>
              </a:spcBef>
              <a:defRPr sz="1200">
                <a:solidFill>
                  <a:schemeClr val="tx1"/>
                </a:solidFill>
                <a:latin typeface="Arial" panose="020B0604020202020204" pitchFamily="34" charset="0"/>
              </a:defRPr>
            </a:lvl2pPr>
            <a:lvl3pPr marL="1167003" indent="-233401">
              <a:spcBef>
                <a:spcPct val="30000"/>
              </a:spcBef>
              <a:defRPr sz="1200">
                <a:solidFill>
                  <a:schemeClr val="tx1"/>
                </a:solidFill>
                <a:latin typeface="Arial" panose="020B0604020202020204" pitchFamily="34" charset="0"/>
              </a:defRPr>
            </a:lvl3pPr>
            <a:lvl4pPr marL="1633804" indent="-233401">
              <a:spcBef>
                <a:spcPct val="30000"/>
              </a:spcBef>
              <a:defRPr sz="1200">
                <a:solidFill>
                  <a:schemeClr val="tx1"/>
                </a:solidFill>
                <a:latin typeface="Arial" panose="020B0604020202020204" pitchFamily="34" charset="0"/>
              </a:defRPr>
            </a:lvl4pPr>
            <a:lvl5pPr marL="2100605" indent="-233401">
              <a:spcBef>
                <a:spcPct val="30000"/>
              </a:spcBef>
              <a:defRPr sz="1200">
                <a:solidFill>
                  <a:schemeClr val="tx1"/>
                </a:solidFill>
                <a:latin typeface="Arial" panose="020B0604020202020204" pitchFamily="34" charset="0"/>
              </a:defRPr>
            </a:lvl5pPr>
            <a:lvl6pPr marL="2567407" indent="-233401" eaLnBrk="0" fontAlgn="base" hangingPunct="0">
              <a:spcBef>
                <a:spcPct val="30000"/>
              </a:spcBef>
              <a:spcAft>
                <a:spcPct val="0"/>
              </a:spcAft>
              <a:defRPr sz="1200">
                <a:solidFill>
                  <a:schemeClr val="tx1"/>
                </a:solidFill>
                <a:latin typeface="Arial" panose="020B0604020202020204" pitchFamily="34" charset="0"/>
              </a:defRPr>
            </a:lvl6pPr>
            <a:lvl7pPr marL="3034208" indent="-233401" eaLnBrk="0" fontAlgn="base" hangingPunct="0">
              <a:spcBef>
                <a:spcPct val="30000"/>
              </a:spcBef>
              <a:spcAft>
                <a:spcPct val="0"/>
              </a:spcAft>
              <a:defRPr sz="1200">
                <a:solidFill>
                  <a:schemeClr val="tx1"/>
                </a:solidFill>
                <a:latin typeface="Arial" panose="020B0604020202020204" pitchFamily="34" charset="0"/>
              </a:defRPr>
            </a:lvl7pPr>
            <a:lvl8pPr marL="3501009" indent="-233401" eaLnBrk="0" fontAlgn="base" hangingPunct="0">
              <a:spcBef>
                <a:spcPct val="30000"/>
              </a:spcBef>
              <a:spcAft>
                <a:spcPct val="0"/>
              </a:spcAft>
              <a:defRPr sz="1200">
                <a:solidFill>
                  <a:schemeClr val="tx1"/>
                </a:solidFill>
                <a:latin typeface="Arial" panose="020B0604020202020204" pitchFamily="34" charset="0"/>
              </a:defRPr>
            </a:lvl8pPr>
            <a:lvl9pPr marL="3967810" indent="-23340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22FBBB5-44BF-47DC-8DDA-5B0EAFE69150}" type="slidenum">
              <a:rPr lang="en-US" altLang="en-US"/>
              <a:pPr>
                <a:spcBef>
                  <a:spcPct val="0"/>
                </a:spcBef>
              </a:pPr>
              <a:t>27</a:t>
            </a:fld>
            <a:endParaRPr lang="en-US" altLang="en-US" dirty="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6925944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28</a:t>
            </a:fld>
            <a:endParaRPr lang="en-US" dirty="0"/>
          </a:p>
        </p:txBody>
      </p:sp>
    </p:spTree>
    <p:extLst>
      <p:ext uri="{BB962C8B-B14F-4D97-AF65-F5344CB8AC3E}">
        <p14:creationId xmlns:p14="http://schemas.microsoft.com/office/powerpoint/2010/main" val="18128573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29</a:t>
            </a:fld>
            <a:endParaRPr lang="en-US" dirty="0"/>
          </a:p>
        </p:txBody>
      </p:sp>
    </p:spTree>
    <p:extLst>
      <p:ext uri="{BB962C8B-B14F-4D97-AF65-F5344CB8AC3E}">
        <p14:creationId xmlns:p14="http://schemas.microsoft.com/office/powerpoint/2010/main" val="11573299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Sometimes</a:t>
            </a:r>
            <a:r>
              <a:rPr lang="en-US" baseline="0" dirty="0" smtClean="0"/>
              <a:t> the person performing the behavior may not understand that it is unwelcome.  If you are the recipient of these actions, you can take these steps.</a:t>
            </a:r>
            <a:endParaRPr lang="en-US" dirty="0"/>
          </a:p>
        </p:txBody>
      </p:sp>
      <p:sp>
        <p:nvSpPr>
          <p:cNvPr id="4" name="Slide Number Placeholder 3"/>
          <p:cNvSpPr>
            <a:spLocks noGrp="1"/>
          </p:cNvSpPr>
          <p:nvPr>
            <p:ph type="sldNum" sz="quarter" idx="10"/>
          </p:nvPr>
        </p:nvSpPr>
        <p:spPr/>
        <p:txBody>
          <a:bodyPr/>
          <a:lstStyle/>
          <a:p>
            <a:fld id="{C9CE944E-E4D5-4CC4-8545-031877CBD74B}" type="slidenum">
              <a:rPr lang="en-US" smtClean="0"/>
              <a:t>30</a:t>
            </a:fld>
            <a:endParaRPr lang="en-US" dirty="0"/>
          </a:p>
        </p:txBody>
      </p:sp>
    </p:spTree>
    <p:extLst>
      <p:ext uri="{BB962C8B-B14F-4D97-AF65-F5344CB8AC3E}">
        <p14:creationId xmlns:p14="http://schemas.microsoft.com/office/powerpoint/2010/main" val="2087619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9C3A12-1E0F-412B-B376-8089A55D946C}" type="slidenum">
              <a:rPr lang="uk-UA" smtClean="0"/>
              <a:t>31</a:t>
            </a:fld>
            <a:endParaRPr lang="uk-UA"/>
          </a:p>
        </p:txBody>
      </p:sp>
    </p:spTree>
    <p:extLst>
      <p:ext uri="{BB962C8B-B14F-4D97-AF65-F5344CB8AC3E}">
        <p14:creationId xmlns:p14="http://schemas.microsoft.com/office/powerpoint/2010/main" val="42839063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8552" indent="-291751">
              <a:spcBef>
                <a:spcPct val="30000"/>
              </a:spcBef>
              <a:defRPr sz="1200">
                <a:solidFill>
                  <a:schemeClr val="tx1"/>
                </a:solidFill>
                <a:latin typeface="Arial" panose="020B0604020202020204" pitchFamily="34" charset="0"/>
              </a:defRPr>
            </a:lvl2pPr>
            <a:lvl3pPr marL="1167003" indent="-233401">
              <a:spcBef>
                <a:spcPct val="30000"/>
              </a:spcBef>
              <a:defRPr sz="1200">
                <a:solidFill>
                  <a:schemeClr val="tx1"/>
                </a:solidFill>
                <a:latin typeface="Arial" panose="020B0604020202020204" pitchFamily="34" charset="0"/>
              </a:defRPr>
            </a:lvl3pPr>
            <a:lvl4pPr marL="1633804" indent="-233401">
              <a:spcBef>
                <a:spcPct val="30000"/>
              </a:spcBef>
              <a:defRPr sz="1200">
                <a:solidFill>
                  <a:schemeClr val="tx1"/>
                </a:solidFill>
                <a:latin typeface="Arial" panose="020B0604020202020204" pitchFamily="34" charset="0"/>
              </a:defRPr>
            </a:lvl4pPr>
            <a:lvl5pPr marL="2100605" indent="-233401">
              <a:spcBef>
                <a:spcPct val="30000"/>
              </a:spcBef>
              <a:defRPr sz="1200">
                <a:solidFill>
                  <a:schemeClr val="tx1"/>
                </a:solidFill>
                <a:latin typeface="Arial" panose="020B0604020202020204" pitchFamily="34" charset="0"/>
              </a:defRPr>
            </a:lvl5pPr>
            <a:lvl6pPr marL="2567407" indent="-233401" eaLnBrk="0" fontAlgn="base" hangingPunct="0">
              <a:spcBef>
                <a:spcPct val="30000"/>
              </a:spcBef>
              <a:spcAft>
                <a:spcPct val="0"/>
              </a:spcAft>
              <a:defRPr sz="1200">
                <a:solidFill>
                  <a:schemeClr val="tx1"/>
                </a:solidFill>
                <a:latin typeface="Arial" panose="020B0604020202020204" pitchFamily="34" charset="0"/>
              </a:defRPr>
            </a:lvl6pPr>
            <a:lvl7pPr marL="3034208" indent="-233401" eaLnBrk="0" fontAlgn="base" hangingPunct="0">
              <a:spcBef>
                <a:spcPct val="30000"/>
              </a:spcBef>
              <a:spcAft>
                <a:spcPct val="0"/>
              </a:spcAft>
              <a:defRPr sz="1200">
                <a:solidFill>
                  <a:schemeClr val="tx1"/>
                </a:solidFill>
                <a:latin typeface="Arial" panose="020B0604020202020204" pitchFamily="34" charset="0"/>
              </a:defRPr>
            </a:lvl7pPr>
            <a:lvl8pPr marL="3501009" indent="-233401" eaLnBrk="0" fontAlgn="base" hangingPunct="0">
              <a:spcBef>
                <a:spcPct val="30000"/>
              </a:spcBef>
              <a:spcAft>
                <a:spcPct val="0"/>
              </a:spcAft>
              <a:defRPr sz="1200">
                <a:solidFill>
                  <a:schemeClr val="tx1"/>
                </a:solidFill>
                <a:latin typeface="Arial" panose="020B0604020202020204" pitchFamily="34" charset="0"/>
              </a:defRPr>
            </a:lvl8pPr>
            <a:lvl9pPr marL="3967810" indent="-23340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83C565F-936C-4067-8856-0E97F7B70C70}" type="slidenum">
              <a:rPr lang="en-US" altLang="en-US"/>
              <a:pPr>
                <a:spcBef>
                  <a:spcPct val="0"/>
                </a:spcBef>
              </a:pPr>
              <a:t>32</a:t>
            </a:fld>
            <a:endParaRPr lang="en-US" altLang="en-US" dirty="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kern="1200" dirty="0" smtClean="0">
                <a:solidFill>
                  <a:schemeClr val="tx1"/>
                </a:solidFill>
                <a:effectLst/>
                <a:latin typeface="+mn-lt"/>
                <a:ea typeface="+mn-ea"/>
                <a:cs typeface="+mn-cs"/>
              </a:rPr>
              <a:t>Committee Charges</a:t>
            </a:r>
          </a:p>
          <a:p>
            <a:r>
              <a:rPr lang="en-US" sz="1200" b="0" i="0" kern="1200" dirty="0" smtClean="0">
                <a:solidFill>
                  <a:schemeClr val="tx1"/>
                </a:solidFill>
                <a:effectLst/>
                <a:latin typeface="+mn-lt"/>
                <a:ea typeface="+mn-ea"/>
                <a:cs typeface="+mn-cs"/>
              </a:rPr>
              <a:t>Review complaints, consult with WSLS Board, and where warranted file a complaint with the DSPS</a:t>
            </a:r>
          </a:p>
          <a:p>
            <a:r>
              <a:rPr lang="en-US" sz="1200" b="0" i="0" kern="1200" dirty="0" smtClean="0">
                <a:solidFill>
                  <a:schemeClr val="tx1"/>
                </a:solidFill>
                <a:effectLst/>
                <a:latin typeface="+mn-lt"/>
                <a:ea typeface="+mn-ea"/>
                <a:cs typeface="+mn-cs"/>
              </a:rPr>
              <a:t>Monitor and report to WSLS Board on ongoing matters related to Ethics and Standards</a:t>
            </a:r>
          </a:p>
          <a:p>
            <a:r>
              <a:rPr lang="en-US" sz="1200" b="0" i="0" kern="1200" dirty="0" smtClean="0">
                <a:solidFill>
                  <a:schemeClr val="tx1"/>
                </a:solidFill>
                <a:effectLst/>
                <a:latin typeface="+mn-lt"/>
                <a:ea typeface="+mn-ea"/>
                <a:cs typeface="+mn-cs"/>
              </a:rPr>
              <a:t>Designate a committee member to attend and monitor all Registration Board meetings and report results to the WSLS Board</a:t>
            </a:r>
          </a:p>
          <a:p>
            <a:r>
              <a:rPr lang="en-US" sz="1200" b="0" i="0" kern="1200" dirty="0" smtClean="0">
                <a:solidFill>
                  <a:schemeClr val="tx1"/>
                </a:solidFill>
                <a:effectLst/>
                <a:latin typeface="+mn-lt"/>
                <a:ea typeface="+mn-ea"/>
                <a:cs typeface="+mn-cs"/>
              </a:rPr>
              <a:t>Monitor A-E 7 for changes and communicates any changes and interpretations to the Board and membership.</a:t>
            </a:r>
          </a:p>
          <a:p>
            <a:r>
              <a:rPr lang="en-US" sz="1200" b="0" i="0" kern="1200" dirty="0" smtClean="0">
                <a:solidFill>
                  <a:schemeClr val="tx1"/>
                </a:solidFill>
                <a:effectLst/>
                <a:latin typeface="+mn-lt"/>
                <a:ea typeface="+mn-ea"/>
                <a:cs typeface="+mn-cs"/>
              </a:rPr>
              <a:t>Prepare a best practice guidebook detailing interpretations of A-E 7 and other issues raised during reviews.</a:t>
            </a:r>
          </a:p>
          <a:p>
            <a:r>
              <a:rPr lang="en-US" sz="1200" b="0" i="0" kern="1200" dirty="0" smtClean="0">
                <a:solidFill>
                  <a:schemeClr val="tx1"/>
                </a:solidFill>
                <a:effectLst/>
                <a:latin typeface="+mn-lt"/>
                <a:ea typeface="+mn-ea"/>
                <a:cs typeface="+mn-cs"/>
              </a:rPr>
              <a:t>Respond to questions and standards questions from the membership and public bodies who review and file surveys.</a:t>
            </a:r>
          </a:p>
          <a:p>
            <a:r>
              <a:rPr lang="en-US" sz="1200" b="0" i="0" kern="1200" dirty="0" smtClean="0">
                <a:solidFill>
                  <a:schemeClr val="tx1"/>
                </a:solidFill>
                <a:effectLst/>
                <a:latin typeface="+mn-lt"/>
                <a:ea typeface="+mn-ea"/>
                <a:cs typeface="+mn-cs"/>
              </a:rPr>
              <a:t>Recommends changes and updates to the “Types of Surveys” and Find a Surveyor” sections of the WSLS Website.</a:t>
            </a:r>
          </a:p>
          <a:p>
            <a:r>
              <a:rPr lang="en-US" sz="1200" b="0" i="0" kern="1200" dirty="0" smtClean="0">
                <a:solidFill>
                  <a:schemeClr val="tx1"/>
                </a:solidFill>
                <a:effectLst/>
                <a:latin typeface="+mn-lt"/>
                <a:ea typeface="+mn-ea"/>
                <a:cs typeface="+mn-cs"/>
              </a:rPr>
              <a:t>Provide a series of A-E 7 checklists for surveyors to use as guides for preparing A-E 7 survey documents.</a:t>
            </a:r>
          </a:p>
          <a:p>
            <a:r>
              <a:rPr lang="en-US" sz="1200" b="0" i="0" kern="1200" dirty="0" smtClean="0">
                <a:solidFill>
                  <a:schemeClr val="tx1"/>
                </a:solidFill>
                <a:effectLst/>
                <a:latin typeface="+mn-lt"/>
                <a:ea typeface="+mn-ea"/>
                <a:cs typeface="+mn-cs"/>
              </a:rPr>
              <a:t>Upon request, the Committee will review a survey map or survey document for A-E 7 compliance and document its findings. </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Chair</a:t>
            </a:r>
          </a:p>
          <a:p>
            <a:r>
              <a:rPr lang="en-US" sz="1200" b="0" i="0" kern="1200" dirty="0" smtClean="0">
                <a:solidFill>
                  <a:schemeClr val="tx1"/>
                </a:solidFill>
                <a:effectLst/>
                <a:latin typeface="+mn-lt"/>
                <a:ea typeface="+mn-ea"/>
                <a:cs typeface="+mn-cs"/>
              </a:rPr>
              <a:t>Wisconsin Society of Land Surveyors</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Francis Thousand, Executive Director</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5113 </a:t>
            </a:r>
            <a:r>
              <a:rPr lang="en-US" sz="1200" b="0" i="0" kern="1200" dirty="0" err="1" smtClean="0">
                <a:solidFill>
                  <a:schemeClr val="tx1"/>
                </a:solidFill>
                <a:effectLst/>
                <a:latin typeface="+mn-lt"/>
                <a:ea typeface="+mn-ea"/>
                <a:cs typeface="+mn-cs"/>
              </a:rPr>
              <a:t>Spaanem</a:t>
            </a:r>
            <a:r>
              <a:rPr lang="en-US" sz="1200" b="0" i="0" kern="1200" dirty="0" smtClean="0">
                <a:solidFill>
                  <a:schemeClr val="tx1"/>
                </a:solidFill>
                <a:effectLst/>
                <a:latin typeface="+mn-lt"/>
                <a:ea typeface="+mn-ea"/>
                <a:cs typeface="+mn-cs"/>
              </a:rPr>
              <a:t> Ave</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Madison, WI  53716</a:t>
            </a:r>
            <a:br>
              <a:rPr lang="en-US" sz="1200" b="0" i="0" kern="1200" dirty="0" smtClean="0">
                <a:solidFill>
                  <a:schemeClr val="tx1"/>
                </a:solidFill>
                <a:effectLst/>
                <a:latin typeface="+mn-lt"/>
                <a:ea typeface="+mn-ea"/>
                <a:cs typeface="+mn-cs"/>
              </a:rPr>
            </a:br>
            <a:r>
              <a:rPr lang="en-US" sz="1200" b="0" i="0" u="none" strike="noStrike" kern="1200" dirty="0" smtClean="0">
                <a:solidFill>
                  <a:schemeClr val="tx1"/>
                </a:solidFill>
                <a:effectLst/>
                <a:latin typeface="+mn-lt"/>
                <a:ea typeface="+mn-ea"/>
                <a:cs typeface="+mn-cs"/>
                <a:hlinkClick r:id="rId3"/>
              </a:rPr>
              <a:t>fthousand@charter.net</a:t>
            </a:r>
            <a:r>
              <a:rPr lang="en-US" sz="1200" b="0" i="0" kern="1200" dirty="0" smtClean="0">
                <a:solidFill>
                  <a:schemeClr val="tx1"/>
                </a:solidFill>
                <a:effectLst/>
                <a:latin typeface="+mn-lt"/>
                <a:ea typeface="+mn-ea"/>
                <a:cs typeface="+mn-cs"/>
              </a:rPr>
              <a:t/>
            </a:r>
            <a:br>
              <a:rPr lang="en-US" sz="1200" b="0" i="0" kern="1200" dirty="0" smtClean="0">
                <a:solidFill>
                  <a:schemeClr val="tx1"/>
                </a:solidFill>
                <a:effectLst/>
                <a:latin typeface="+mn-lt"/>
                <a:ea typeface="+mn-ea"/>
                <a:cs typeface="+mn-cs"/>
              </a:rPr>
            </a:br>
            <a:r>
              <a:rPr lang="en-US" sz="1200" b="0" i="0" u="none" strike="noStrike" kern="1200" dirty="0" smtClean="0">
                <a:solidFill>
                  <a:schemeClr val="tx1"/>
                </a:solidFill>
                <a:effectLst/>
                <a:latin typeface="+mn-lt"/>
                <a:ea typeface="+mn-ea"/>
                <a:cs typeface="+mn-cs"/>
                <a:hlinkClick r:id="rId4"/>
              </a:rPr>
              <a:t>(608)770-9759</a:t>
            </a:r>
            <a:endParaRPr lang="en-US" sz="1200" b="0" i="0" kern="1200" dirty="0" smtClean="0">
              <a:solidFill>
                <a:schemeClr val="tx1"/>
              </a:solidFill>
              <a:effectLst/>
              <a:latin typeface="+mn-lt"/>
              <a:ea typeface="+mn-ea"/>
              <a:cs typeface="+mn-cs"/>
            </a:endParaRP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3713397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3</a:t>
            </a:fld>
            <a:endParaRPr lang="en-US" dirty="0"/>
          </a:p>
        </p:txBody>
      </p:sp>
    </p:spTree>
    <p:extLst>
      <p:ext uri="{BB962C8B-B14F-4D97-AF65-F5344CB8AC3E}">
        <p14:creationId xmlns:p14="http://schemas.microsoft.com/office/powerpoint/2010/main" val="36995908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Examples of retaliation</a:t>
            </a:r>
            <a:r>
              <a:rPr lang="en-US" b="0" baseline="0" dirty="0" smtClean="0"/>
              <a:t> include:</a:t>
            </a:r>
          </a:p>
          <a:p>
            <a:pPr>
              <a:spcBef>
                <a:spcPts val="0"/>
              </a:spcBef>
            </a:pPr>
            <a:r>
              <a:rPr lang="en-US" sz="1200" b="0" dirty="0" smtClean="0">
                <a:solidFill>
                  <a:schemeClr val="tx1"/>
                </a:solidFill>
              </a:rPr>
              <a:t>Wage reductions, threats, discipline, demotions, refusing to promote, negative performance evaluations, termination, etc.</a:t>
            </a:r>
          </a:p>
          <a:p>
            <a:endParaRPr lang="en-US" dirty="0"/>
          </a:p>
        </p:txBody>
      </p:sp>
      <p:sp>
        <p:nvSpPr>
          <p:cNvPr id="4" name="Slide Number Placeholder 3"/>
          <p:cNvSpPr>
            <a:spLocks noGrp="1"/>
          </p:cNvSpPr>
          <p:nvPr>
            <p:ph type="sldNum" sz="quarter" idx="10"/>
          </p:nvPr>
        </p:nvSpPr>
        <p:spPr/>
        <p:txBody>
          <a:bodyPr/>
          <a:lstStyle/>
          <a:p>
            <a:fld id="{C9CE944E-E4D5-4CC4-8545-031877CBD74B}" type="slidenum">
              <a:rPr lang="en-US" smtClean="0"/>
              <a:t>34</a:t>
            </a:fld>
            <a:endParaRPr lang="en-US" dirty="0"/>
          </a:p>
        </p:txBody>
      </p:sp>
    </p:spTree>
    <p:extLst>
      <p:ext uri="{BB962C8B-B14F-4D97-AF65-F5344CB8AC3E}">
        <p14:creationId xmlns:p14="http://schemas.microsoft.com/office/powerpoint/2010/main" val="29943660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8552" indent="-291751">
              <a:spcBef>
                <a:spcPct val="30000"/>
              </a:spcBef>
              <a:defRPr sz="1200">
                <a:solidFill>
                  <a:schemeClr val="tx1"/>
                </a:solidFill>
                <a:latin typeface="Arial" panose="020B0604020202020204" pitchFamily="34" charset="0"/>
              </a:defRPr>
            </a:lvl2pPr>
            <a:lvl3pPr marL="1167003" indent="-233401">
              <a:spcBef>
                <a:spcPct val="30000"/>
              </a:spcBef>
              <a:defRPr sz="1200">
                <a:solidFill>
                  <a:schemeClr val="tx1"/>
                </a:solidFill>
                <a:latin typeface="Arial" panose="020B0604020202020204" pitchFamily="34" charset="0"/>
              </a:defRPr>
            </a:lvl3pPr>
            <a:lvl4pPr marL="1633804" indent="-233401">
              <a:spcBef>
                <a:spcPct val="30000"/>
              </a:spcBef>
              <a:defRPr sz="1200">
                <a:solidFill>
                  <a:schemeClr val="tx1"/>
                </a:solidFill>
                <a:latin typeface="Arial" panose="020B0604020202020204" pitchFamily="34" charset="0"/>
              </a:defRPr>
            </a:lvl4pPr>
            <a:lvl5pPr marL="2100605" indent="-233401">
              <a:spcBef>
                <a:spcPct val="30000"/>
              </a:spcBef>
              <a:defRPr sz="1200">
                <a:solidFill>
                  <a:schemeClr val="tx1"/>
                </a:solidFill>
                <a:latin typeface="Arial" panose="020B0604020202020204" pitchFamily="34" charset="0"/>
              </a:defRPr>
            </a:lvl5pPr>
            <a:lvl6pPr marL="2567407" indent="-233401" eaLnBrk="0" fontAlgn="base" hangingPunct="0">
              <a:spcBef>
                <a:spcPct val="30000"/>
              </a:spcBef>
              <a:spcAft>
                <a:spcPct val="0"/>
              </a:spcAft>
              <a:defRPr sz="1200">
                <a:solidFill>
                  <a:schemeClr val="tx1"/>
                </a:solidFill>
                <a:latin typeface="Arial" panose="020B0604020202020204" pitchFamily="34" charset="0"/>
              </a:defRPr>
            </a:lvl6pPr>
            <a:lvl7pPr marL="3034208" indent="-233401" eaLnBrk="0" fontAlgn="base" hangingPunct="0">
              <a:spcBef>
                <a:spcPct val="30000"/>
              </a:spcBef>
              <a:spcAft>
                <a:spcPct val="0"/>
              </a:spcAft>
              <a:defRPr sz="1200">
                <a:solidFill>
                  <a:schemeClr val="tx1"/>
                </a:solidFill>
                <a:latin typeface="Arial" panose="020B0604020202020204" pitchFamily="34" charset="0"/>
              </a:defRPr>
            </a:lvl7pPr>
            <a:lvl8pPr marL="3501009" indent="-233401" eaLnBrk="0" fontAlgn="base" hangingPunct="0">
              <a:spcBef>
                <a:spcPct val="30000"/>
              </a:spcBef>
              <a:spcAft>
                <a:spcPct val="0"/>
              </a:spcAft>
              <a:defRPr sz="1200">
                <a:solidFill>
                  <a:schemeClr val="tx1"/>
                </a:solidFill>
                <a:latin typeface="Arial" panose="020B0604020202020204" pitchFamily="34" charset="0"/>
              </a:defRPr>
            </a:lvl8pPr>
            <a:lvl9pPr marL="3967810" indent="-23340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188B51F-ADDB-48F5-9DBB-93BA7F9F015C}" type="slidenum">
              <a:rPr lang="en-US" altLang="en-US"/>
              <a:pPr>
                <a:spcBef>
                  <a:spcPct val="0"/>
                </a:spcBef>
              </a:pPr>
              <a:t>35</a:t>
            </a:fld>
            <a:endParaRPr lang="en-US" altLang="en-US" dirty="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202719602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i="1" dirty="0"/>
              <a:t>Response for true</a:t>
            </a:r>
            <a:r>
              <a:rPr lang="en-US" dirty="0"/>
              <a:t>] Correct.  Federal and state employment discrimination laws set minimum standards. Your employer has the right to set higher standards of behavior, and to prohibit offensive or inappropriate conduct regardless of whether or not it amounts to illegal discrimination.</a:t>
            </a:r>
          </a:p>
          <a:p>
            <a:endParaRPr lang="en-US" dirty="0"/>
          </a:p>
          <a:p>
            <a:r>
              <a:rPr lang="en-US" dirty="0"/>
              <a:t>[</a:t>
            </a:r>
            <a:r>
              <a:rPr lang="en-US" i="1" dirty="0"/>
              <a:t>Response for false</a:t>
            </a:r>
            <a:r>
              <a:rPr lang="en-US" dirty="0"/>
              <a:t>] Correct. Your employer has a duty to provide a work environment that is free from discrimination and harassment on the basis of religion.  Depending on the content, circumstances, and frequency of your religious statements, they could be creating a hostile work environment.  </a:t>
            </a:r>
          </a:p>
          <a:p>
            <a:r>
              <a:rPr lang="en-US" dirty="0"/>
              <a:t>Employers should not try to suppress all religious expression in the workplace. Title VII requires that employers accommodate an employee’s sincerely held religious belief in engaging in religious expression in the workplace to the extent that they can do so without undue hardship on the operation of the business. In determining whether permitting an employee to pray, proselytize, or engage in other forms of religiously oriented expression in the workplace would pose an undue hardship, relevant considerations may include the effect such expression has on co-workers, customers, or business operations. </a:t>
            </a:r>
          </a:p>
          <a:p>
            <a:endParaRPr lang="en-US" dirty="0"/>
          </a:p>
          <a:p>
            <a:r>
              <a:rPr lang="en-US" dirty="0"/>
              <a:t>[</a:t>
            </a:r>
            <a:r>
              <a:rPr lang="en-US" i="1" dirty="0"/>
              <a:t>Response for false</a:t>
            </a:r>
            <a:r>
              <a:rPr lang="en-US" dirty="0"/>
              <a:t>]  Correct.  While your employer can’t guarantee that no one will know about a report, it will be treated as confidential to the greatest extent possible. Information about your report will be disclosed only on a need-to-know basis, and everyone involved in the investigation will be instructed not to discuss the details of investigation discussions with anyone other than those involved in the investigation.</a:t>
            </a:r>
          </a:p>
          <a:p>
            <a:endParaRPr lang="en-US" dirty="0"/>
          </a:p>
          <a:p>
            <a:r>
              <a:rPr lang="en-US" dirty="0"/>
              <a:t>[</a:t>
            </a:r>
            <a:r>
              <a:rPr lang="en-US" i="1" dirty="0"/>
              <a:t>Response for false</a:t>
            </a:r>
            <a:r>
              <a:rPr lang="en-US" dirty="0"/>
              <a:t>]  Correct. So long as you acted in good faith when you made your report, your employer may not retaliate against you.  This is true even if your employer ultimately determines that inappropriate conduct did not take place.</a:t>
            </a:r>
          </a:p>
        </p:txBody>
      </p:sp>
      <p:sp>
        <p:nvSpPr>
          <p:cNvPr id="4" name="Slide Number Placeholder 3"/>
          <p:cNvSpPr>
            <a:spLocks noGrp="1"/>
          </p:cNvSpPr>
          <p:nvPr>
            <p:ph type="sldNum" sz="quarter" idx="10"/>
          </p:nvPr>
        </p:nvSpPr>
        <p:spPr/>
        <p:txBody>
          <a:bodyPr/>
          <a:lstStyle/>
          <a:p>
            <a:fld id="{C9CE944E-E4D5-4CC4-8545-031877CBD74B}" type="slidenum">
              <a:rPr lang="en-US" smtClean="0"/>
              <a:t>37</a:t>
            </a:fld>
            <a:endParaRPr lang="en-US" dirty="0"/>
          </a:p>
        </p:txBody>
      </p:sp>
    </p:spTree>
    <p:extLst>
      <p:ext uri="{BB962C8B-B14F-4D97-AF65-F5344CB8AC3E}">
        <p14:creationId xmlns:p14="http://schemas.microsoft.com/office/powerpoint/2010/main" val="35161338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8552" indent="-291751">
              <a:spcBef>
                <a:spcPct val="30000"/>
              </a:spcBef>
              <a:defRPr sz="1200">
                <a:solidFill>
                  <a:schemeClr val="tx1"/>
                </a:solidFill>
                <a:latin typeface="Arial" panose="020B0604020202020204" pitchFamily="34" charset="0"/>
              </a:defRPr>
            </a:lvl2pPr>
            <a:lvl3pPr marL="1167003" indent="-233401">
              <a:spcBef>
                <a:spcPct val="30000"/>
              </a:spcBef>
              <a:defRPr sz="1200">
                <a:solidFill>
                  <a:schemeClr val="tx1"/>
                </a:solidFill>
                <a:latin typeface="Arial" panose="020B0604020202020204" pitchFamily="34" charset="0"/>
              </a:defRPr>
            </a:lvl3pPr>
            <a:lvl4pPr marL="1633804" indent="-233401">
              <a:spcBef>
                <a:spcPct val="30000"/>
              </a:spcBef>
              <a:defRPr sz="1200">
                <a:solidFill>
                  <a:schemeClr val="tx1"/>
                </a:solidFill>
                <a:latin typeface="Arial" panose="020B0604020202020204" pitchFamily="34" charset="0"/>
              </a:defRPr>
            </a:lvl4pPr>
            <a:lvl5pPr marL="2100605" indent="-233401">
              <a:spcBef>
                <a:spcPct val="30000"/>
              </a:spcBef>
              <a:defRPr sz="1200">
                <a:solidFill>
                  <a:schemeClr val="tx1"/>
                </a:solidFill>
                <a:latin typeface="Arial" panose="020B0604020202020204" pitchFamily="34" charset="0"/>
              </a:defRPr>
            </a:lvl5pPr>
            <a:lvl6pPr marL="2567407" indent="-233401" eaLnBrk="0" fontAlgn="base" hangingPunct="0">
              <a:spcBef>
                <a:spcPct val="30000"/>
              </a:spcBef>
              <a:spcAft>
                <a:spcPct val="0"/>
              </a:spcAft>
              <a:defRPr sz="1200">
                <a:solidFill>
                  <a:schemeClr val="tx1"/>
                </a:solidFill>
                <a:latin typeface="Arial" panose="020B0604020202020204" pitchFamily="34" charset="0"/>
              </a:defRPr>
            </a:lvl6pPr>
            <a:lvl7pPr marL="3034208" indent="-233401" eaLnBrk="0" fontAlgn="base" hangingPunct="0">
              <a:spcBef>
                <a:spcPct val="30000"/>
              </a:spcBef>
              <a:spcAft>
                <a:spcPct val="0"/>
              </a:spcAft>
              <a:defRPr sz="1200">
                <a:solidFill>
                  <a:schemeClr val="tx1"/>
                </a:solidFill>
                <a:latin typeface="Arial" panose="020B0604020202020204" pitchFamily="34" charset="0"/>
              </a:defRPr>
            </a:lvl7pPr>
            <a:lvl8pPr marL="3501009" indent="-233401" eaLnBrk="0" fontAlgn="base" hangingPunct="0">
              <a:spcBef>
                <a:spcPct val="30000"/>
              </a:spcBef>
              <a:spcAft>
                <a:spcPct val="0"/>
              </a:spcAft>
              <a:defRPr sz="1200">
                <a:solidFill>
                  <a:schemeClr val="tx1"/>
                </a:solidFill>
                <a:latin typeface="Arial" panose="020B0604020202020204" pitchFamily="34" charset="0"/>
              </a:defRPr>
            </a:lvl8pPr>
            <a:lvl9pPr marL="3967810" indent="-233401"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7DBBF7B-A792-4C40-843F-1F1767A26849}" type="slidenum">
              <a:rPr lang="en-US" altLang="en-US"/>
              <a:pPr>
                <a:spcBef>
                  <a:spcPct val="0"/>
                </a:spcBef>
              </a:pPr>
              <a:t>38</a:t>
            </a:fld>
            <a:endParaRPr lang="en-US" altLang="en-US" dirty="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857097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4</a:t>
            </a:fld>
            <a:endParaRPr lang="en-US" dirty="0"/>
          </a:p>
        </p:txBody>
      </p:sp>
    </p:spTree>
    <p:extLst>
      <p:ext uri="{BB962C8B-B14F-4D97-AF65-F5344CB8AC3E}">
        <p14:creationId xmlns:p14="http://schemas.microsoft.com/office/powerpoint/2010/main" val="1824188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CE944E-E4D5-4CC4-8545-031877CBD74B}" type="slidenum">
              <a:rPr lang="en-US" smtClean="0"/>
              <a:t>5</a:t>
            </a:fld>
            <a:endParaRPr lang="en-US" dirty="0"/>
          </a:p>
        </p:txBody>
      </p:sp>
    </p:spTree>
    <p:extLst>
      <p:ext uri="{BB962C8B-B14F-4D97-AF65-F5344CB8AC3E}">
        <p14:creationId xmlns:p14="http://schemas.microsoft.com/office/powerpoint/2010/main" val="7661750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of you work for companies that have a written code of conduct or ethics?</a:t>
            </a:r>
          </a:p>
          <a:p>
            <a:endParaRPr lang="en-US" dirty="0" smtClean="0"/>
          </a:p>
          <a:p>
            <a:r>
              <a:rPr lang="en-US" dirty="0" smtClean="0"/>
              <a:t>How many of you have read this code?  Or how has it been communicated</a:t>
            </a:r>
            <a:r>
              <a:rPr lang="en-US" baseline="0" dirty="0" smtClean="0"/>
              <a:t> to you by your company?</a:t>
            </a:r>
          </a:p>
          <a:p>
            <a:endParaRPr lang="en-US" baseline="0" dirty="0" smtClean="0"/>
          </a:p>
          <a:p>
            <a:r>
              <a:rPr lang="en-US" baseline="0" dirty="0" smtClean="0"/>
              <a:t>How many of you feel your professional behavioral expectations are clear?</a:t>
            </a:r>
            <a:endParaRPr lang="en-US" dirty="0"/>
          </a:p>
        </p:txBody>
      </p:sp>
      <p:sp>
        <p:nvSpPr>
          <p:cNvPr id="4" name="Slide Number Placeholder 3"/>
          <p:cNvSpPr>
            <a:spLocks noGrp="1"/>
          </p:cNvSpPr>
          <p:nvPr>
            <p:ph type="sldNum" sz="quarter" idx="10"/>
          </p:nvPr>
        </p:nvSpPr>
        <p:spPr/>
        <p:txBody>
          <a:bodyPr/>
          <a:lstStyle/>
          <a:p>
            <a:fld id="{C9CE944E-E4D5-4CC4-8545-031877CBD74B}" type="slidenum">
              <a:rPr lang="en-US" smtClean="0"/>
              <a:t>6</a:t>
            </a:fld>
            <a:endParaRPr lang="en-US" dirty="0"/>
          </a:p>
        </p:txBody>
      </p:sp>
    </p:spTree>
    <p:extLst>
      <p:ext uri="{BB962C8B-B14F-4D97-AF65-F5344CB8AC3E}">
        <p14:creationId xmlns:p14="http://schemas.microsoft.com/office/powerpoint/2010/main" val="518500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7</a:t>
            </a:fld>
            <a:endParaRPr lang="en-US" dirty="0"/>
          </a:p>
        </p:txBody>
      </p:sp>
    </p:spTree>
    <p:extLst>
      <p:ext uri="{BB962C8B-B14F-4D97-AF65-F5344CB8AC3E}">
        <p14:creationId xmlns:p14="http://schemas.microsoft.com/office/powerpoint/2010/main" val="28781525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8</a:t>
            </a:fld>
            <a:endParaRPr lang="en-US" dirty="0"/>
          </a:p>
        </p:txBody>
      </p:sp>
    </p:spTree>
    <p:extLst>
      <p:ext uri="{BB962C8B-B14F-4D97-AF65-F5344CB8AC3E}">
        <p14:creationId xmlns:p14="http://schemas.microsoft.com/office/powerpoint/2010/main" val="26532925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CE944E-E4D5-4CC4-8545-031877CBD74B}" type="slidenum">
              <a:rPr lang="en-US" smtClean="0"/>
              <a:t>9</a:t>
            </a:fld>
            <a:endParaRPr lang="en-US" dirty="0"/>
          </a:p>
        </p:txBody>
      </p:sp>
    </p:spTree>
    <p:extLst>
      <p:ext uri="{BB962C8B-B14F-4D97-AF65-F5344CB8AC3E}">
        <p14:creationId xmlns:p14="http://schemas.microsoft.com/office/powerpoint/2010/main" val="3464848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ADB77D5-C955-457B-AE8A-8278E94795F4}" type="datetime1">
              <a:rPr lang="en-US" smtClean="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547F8D-57BF-4CAF-8363-91CB49113F57}" type="datetime1">
              <a:rPr lang="en-US" smtClean="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23E09D-5A24-46F2-9992-27B5996CDEB4}" type="datetime1">
              <a:rPr lang="en-US" smtClean="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0D49E4-4918-4ADA-B63D-C682C1AB76C5}" type="datetime1">
              <a:rPr lang="en-US" smtClean="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39D280-02F7-4AAD-A6F7-97BADBCCA2A0}" type="datetime1">
              <a:rPr lang="en-US" smtClean="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D707DD-04AF-4514-8538-1CC180B8940C}" type="datetime1">
              <a:rPr lang="en-US" smtClean="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706DD3-7320-4115-92CE-DB6D8C81014A}" type="datetime1">
              <a:rPr lang="en-US" smtClean="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A1E141-CB87-4209-8542-756F02830A0A}" type="datetime1">
              <a:rPr lang="en-US" smtClean="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DEFAULT SLIDE">
    <p:spTree>
      <p:nvGrpSpPr>
        <p:cNvPr id="1" name=""/>
        <p:cNvGrpSpPr/>
        <p:nvPr/>
      </p:nvGrpSpPr>
      <p:grpSpPr>
        <a:xfrm>
          <a:off x="0" y="0"/>
          <a:ext cx="0" cy="0"/>
          <a:chOff x="0" y="0"/>
          <a:chExt cx="0" cy="0"/>
        </a:xfrm>
      </p:grpSpPr>
      <p:cxnSp>
        <p:nvCxnSpPr>
          <p:cNvPr id="2" name="Straight Connector 1"/>
          <p:cNvCxnSpPr/>
          <p:nvPr userDrawn="1"/>
        </p:nvCxnSpPr>
        <p:spPr>
          <a:xfrm>
            <a:off x="469900" y="457200"/>
            <a:ext cx="0" cy="685800"/>
          </a:xfrm>
          <a:prstGeom prst="line">
            <a:avLst/>
          </a:prstGeom>
          <a:ln w="63500">
            <a:solidFill>
              <a:srgbClr val="00558A"/>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69900" y="6124657"/>
            <a:ext cx="0" cy="495300"/>
          </a:xfrm>
          <a:prstGeom prst="line">
            <a:avLst/>
          </a:prstGeom>
          <a:ln w="63500">
            <a:solidFill>
              <a:srgbClr val="00558A"/>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11163300" y="6124657"/>
            <a:ext cx="0" cy="495300"/>
          </a:xfrm>
          <a:prstGeom prst="line">
            <a:avLst/>
          </a:prstGeom>
          <a:ln w="63500">
            <a:solidFill>
              <a:srgbClr val="00558A"/>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8" name="Title 7"/>
          <p:cNvSpPr>
            <a:spLocks noGrp="1"/>
          </p:cNvSpPr>
          <p:nvPr>
            <p:ph type="title" hasCustomPrompt="1"/>
          </p:nvPr>
        </p:nvSpPr>
        <p:spPr>
          <a:xfrm>
            <a:off x="584200" y="380941"/>
            <a:ext cx="3632200" cy="1015663"/>
          </a:xfrm>
          <a:prstGeom prst="rect">
            <a:avLst/>
          </a:prstGeom>
          <a:noFill/>
        </p:spPr>
        <p:txBody>
          <a:bodyPr wrap="square" rtlCol="0">
            <a:spAutoFit/>
          </a:bodyPr>
          <a:lstStyle>
            <a:lvl1pPr>
              <a:defRPr lang="uk-UA" sz="3000" b="1">
                <a:latin typeface="+mn-lt"/>
                <a:ea typeface="Roboto Condensed" panose="02000000000000000000" pitchFamily="2" charset="0"/>
                <a:cs typeface="+mn-cs"/>
              </a:defRPr>
            </a:lvl1pPr>
          </a:lstStyle>
          <a:p>
            <a:pPr marL="0" lvl="0"/>
            <a:r>
              <a:rPr lang="en-US" dirty="0" smtClean="0"/>
              <a:t>click to edit master title style</a:t>
            </a:r>
            <a:endParaRPr lang="uk-UA" dirty="0"/>
          </a:p>
        </p:txBody>
      </p:sp>
      <p:sp>
        <p:nvSpPr>
          <p:cNvPr id="9" name="Slide Number Placeholder 8"/>
          <p:cNvSpPr>
            <a:spLocks noGrp="1"/>
          </p:cNvSpPr>
          <p:nvPr>
            <p:ph type="sldNum" sz="quarter" idx="10"/>
          </p:nvPr>
        </p:nvSpPr>
        <p:spPr>
          <a:xfrm>
            <a:off x="11277600" y="6033004"/>
            <a:ext cx="1155700" cy="666977"/>
          </a:xfrm>
          <a:prstGeom prst="rect">
            <a:avLst/>
          </a:prstGeom>
          <a:noFill/>
        </p:spPr>
        <p:txBody>
          <a:bodyPr wrap="square" rtlCol="0">
            <a:spAutoFit/>
          </a:bodyPr>
          <a:lstStyle>
            <a:lvl1pPr>
              <a:defRPr lang="uk-UA" sz="1867" b="1" smtClean="0">
                <a:solidFill>
                  <a:schemeClr val="accent2"/>
                </a:solidFill>
              </a:defRPr>
            </a:lvl1pPr>
          </a:lstStyle>
          <a:p>
            <a:pPr algn="l"/>
            <a:r>
              <a:rPr lang="en-US" dirty="0" smtClean="0"/>
              <a:t>page</a:t>
            </a:r>
          </a:p>
          <a:p>
            <a:pPr algn="l"/>
            <a:r>
              <a:rPr lang="en-US" dirty="0" smtClean="0"/>
              <a:t>0</a:t>
            </a:r>
            <a:fld id="{37D409AB-2201-4E18-8A34-C31753AD9B06}" type="slidenum">
              <a:rPr smtClean="0"/>
              <a:pPr algn="l"/>
              <a:t>‹#›</a:t>
            </a:fld>
            <a:endParaRP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1200" y="6172200"/>
            <a:ext cx="1524341" cy="355600"/>
          </a:xfrm>
          <a:prstGeom prst="rect">
            <a:avLst/>
          </a:prstGeom>
        </p:spPr>
      </p:pic>
    </p:spTree>
    <p:extLst>
      <p:ext uri="{BB962C8B-B14F-4D97-AF65-F5344CB8AC3E}">
        <p14:creationId xmlns:p14="http://schemas.microsoft.com/office/powerpoint/2010/main" val="1256755429"/>
      </p:ext>
    </p:extLst>
  </p:cSld>
  <p:clrMapOvr>
    <a:masterClrMapping/>
  </p:clrMapOvr>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IMG-SLIDE OPT-5">
    <p:spTree>
      <p:nvGrpSpPr>
        <p:cNvPr id="1" name=""/>
        <p:cNvGrpSpPr/>
        <p:nvPr/>
      </p:nvGrpSpPr>
      <p:grpSpPr>
        <a:xfrm>
          <a:off x="0" y="0"/>
          <a:ext cx="0" cy="0"/>
          <a:chOff x="0" y="0"/>
          <a:chExt cx="0" cy="0"/>
        </a:xfrm>
      </p:grpSpPr>
      <p:cxnSp>
        <p:nvCxnSpPr>
          <p:cNvPr id="2" name="Straight Connector 1"/>
          <p:cNvCxnSpPr/>
          <p:nvPr userDrawn="1"/>
        </p:nvCxnSpPr>
        <p:spPr>
          <a:xfrm>
            <a:off x="469900" y="457200"/>
            <a:ext cx="0" cy="685800"/>
          </a:xfrm>
          <a:prstGeom prst="line">
            <a:avLst/>
          </a:prstGeom>
          <a:ln w="63500">
            <a:solidFill>
              <a:srgbClr val="00558A"/>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69900" y="6124657"/>
            <a:ext cx="0" cy="495300"/>
          </a:xfrm>
          <a:prstGeom prst="line">
            <a:avLst/>
          </a:prstGeom>
          <a:ln w="63500">
            <a:solidFill>
              <a:srgbClr val="00558A"/>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11163300" y="6124657"/>
            <a:ext cx="0" cy="495300"/>
          </a:xfrm>
          <a:prstGeom prst="line">
            <a:avLst/>
          </a:prstGeom>
          <a:ln w="63500">
            <a:solidFill>
              <a:srgbClr val="00558A"/>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8" name="Title 7"/>
          <p:cNvSpPr>
            <a:spLocks noGrp="1"/>
          </p:cNvSpPr>
          <p:nvPr>
            <p:ph type="title" hasCustomPrompt="1"/>
          </p:nvPr>
        </p:nvSpPr>
        <p:spPr>
          <a:xfrm>
            <a:off x="584200" y="380941"/>
            <a:ext cx="3632200" cy="1015663"/>
          </a:xfrm>
          <a:prstGeom prst="rect">
            <a:avLst/>
          </a:prstGeom>
          <a:noFill/>
        </p:spPr>
        <p:txBody>
          <a:bodyPr wrap="square" rtlCol="0">
            <a:spAutoFit/>
          </a:bodyPr>
          <a:lstStyle>
            <a:lvl1pPr>
              <a:defRPr lang="uk-UA" sz="3000" b="1">
                <a:latin typeface="Arial" panose="020B0604020202020204" pitchFamily="34" charset="0"/>
                <a:ea typeface="Arial" panose="020B0604020202020204" pitchFamily="34" charset="0"/>
                <a:cs typeface="Arial" panose="020B0604020202020204" pitchFamily="34" charset="0"/>
              </a:defRPr>
            </a:lvl1pPr>
          </a:lstStyle>
          <a:p>
            <a:pPr marL="0" lvl="0"/>
            <a:r>
              <a:rPr lang="en-US" dirty="0" smtClean="0"/>
              <a:t>click to edit master title style</a:t>
            </a:r>
            <a:endParaRPr lang="uk-UA" dirty="0"/>
          </a:p>
        </p:txBody>
      </p:sp>
      <p:sp>
        <p:nvSpPr>
          <p:cNvPr id="9" name="Slide Number Placeholder 8"/>
          <p:cNvSpPr>
            <a:spLocks noGrp="1"/>
          </p:cNvSpPr>
          <p:nvPr>
            <p:ph type="sldNum" sz="quarter" idx="10"/>
          </p:nvPr>
        </p:nvSpPr>
        <p:spPr>
          <a:xfrm>
            <a:off x="11277600" y="6033004"/>
            <a:ext cx="1155700" cy="666977"/>
          </a:xfrm>
          <a:prstGeom prst="rect">
            <a:avLst/>
          </a:prstGeom>
          <a:noFill/>
        </p:spPr>
        <p:txBody>
          <a:bodyPr wrap="square" rtlCol="0">
            <a:spAutoFit/>
          </a:bodyPr>
          <a:lstStyle>
            <a:lvl1pPr>
              <a:defRPr lang="uk-UA" sz="1867" b="1" smtClean="0">
                <a:solidFill>
                  <a:schemeClr val="accent2"/>
                </a:solidFill>
                <a:latin typeface="Arial" panose="020B0604020202020204" pitchFamily="34" charset="0"/>
                <a:cs typeface="Arial" panose="020B0604020202020204" pitchFamily="34" charset="0"/>
              </a:defRPr>
            </a:lvl1pPr>
          </a:lstStyle>
          <a:p>
            <a:r>
              <a:rPr lang="en-US" dirty="0" smtClean="0"/>
              <a:t>page</a:t>
            </a:r>
          </a:p>
          <a:p>
            <a:r>
              <a:rPr lang="en-US" dirty="0" smtClean="0"/>
              <a:t>0</a:t>
            </a:r>
            <a:fld id="{37D409AB-2201-4E18-8A34-C31753AD9B06}" type="slidenum">
              <a:rPr smtClean="0"/>
              <a:pPr/>
              <a:t>‹#›</a:t>
            </a:fld>
            <a:endParaRPr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8917" y="5816600"/>
            <a:ext cx="1985273" cy="882344"/>
          </a:xfrm>
          <a:prstGeom prst="rect">
            <a:avLst/>
          </a:prstGeom>
        </p:spPr>
      </p:pic>
    </p:spTree>
    <p:extLst>
      <p:ext uri="{BB962C8B-B14F-4D97-AF65-F5344CB8AC3E}">
        <p14:creationId xmlns:p14="http://schemas.microsoft.com/office/powerpoint/2010/main" val="4290281908"/>
      </p:ext>
    </p:extLst>
  </p:cSld>
  <p:clrMapOvr>
    <a:masterClrMapping/>
  </p:clrMapOvr>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FD5FCEA-32C8-4034-A68A-70BDC6EA0FF7}" type="datetime1">
              <a:rPr lang="en-US" smtClean="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17408E-1CB8-48B0-8DAC-20D5D245C8EC}" type="datetime1">
              <a:rPr lang="en-US" smtClean="0"/>
              <a:t>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09915BD-794A-4DA9-B172-CDDACA69803F}" type="datetime1">
              <a:rPr lang="en-US" smtClean="0"/>
              <a:t>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0DB790-32CE-4173-91C1-4308E5911C06}" type="datetime1">
              <a:rPr lang="en-US" smtClean="0"/>
              <a:t>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7ACAFCE-0303-471E-87CA-44A49881EDB7}" type="datetime1">
              <a:rPr lang="en-US" smtClean="0"/>
              <a:t>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6CF0E0-2B3F-4B37-AFA1-92435C2E8E73}" type="datetime1">
              <a:rPr lang="en-US" smtClean="0"/>
              <a:t>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0CE9BB-8631-4865-9DB1-F33664E22A75}" type="datetime1">
              <a:rPr lang="en-US" smtClean="0"/>
              <a:t>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7535C4AE-73AC-46A2-BD56-49767622E10E}" type="datetime1">
              <a:rPr lang="en-US" smtClean="0"/>
              <a:t>1/8/2021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E3914AD-D6A2-44A1-93E4-3C6D983B9924}" type="datetime1">
              <a:rPr lang="en-US" smtClean="0"/>
              <a:t>1/8/2021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 id="2147483669" r:id="rId17"/>
    <p:sldLayoutId id="2147483670" r:id="rId18"/>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forbes.com/sites/investopedia/2013/02/05/5-most-publicized-ethics-violations-by-ceos/#4b04be0c4bbc"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1688757" y="1876168"/>
            <a:ext cx="7315200" cy="3395673"/>
          </a:xfrm>
          <a:prstGeom prst="rect">
            <a:avLst/>
          </a:prstGeom>
          <a:noFill/>
        </p:spPr>
        <p:txBody>
          <a:bodyPr wrap="square" rtlCol="0">
            <a:spAutoFit/>
          </a:bodyPr>
          <a:lstStyle/>
          <a:p>
            <a:pPr algn="ctr"/>
            <a:r>
              <a:rPr lang="en-US" sz="3600" b="1" dirty="0" smtClean="0">
                <a:solidFill>
                  <a:srgbClr val="00558A"/>
                </a:solidFill>
                <a:latin typeface="Arial" panose="020B0604020202020204" pitchFamily="34" charset="0"/>
                <a:ea typeface="Roboto Condensed" panose="02000000000000000000" pitchFamily="2" charset="0"/>
                <a:cs typeface="Arial" panose="020B0604020202020204" pitchFamily="34" charset="0"/>
              </a:rPr>
              <a:t>Code of Ethics and Discrimination </a:t>
            </a:r>
            <a:r>
              <a:rPr lang="en-US" sz="3600" b="1" dirty="0">
                <a:solidFill>
                  <a:srgbClr val="00558A"/>
                </a:solidFill>
                <a:latin typeface="Arial" panose="020B0604020202020204" pitchFamily="34" charset="0"/>
                <a:ea typeface="Roboto Condensed" panose="02000000000000000000" pitchFamily="2" charset="0"/>
                <a:cs typeface="Arial" panose="020B0604020202020204" pitchFamily="34" charset="0"/>
              </a:rPr>
              <a:t>and Harassment Prevention </a:t>
            </a:r>
            <a:r>
              <a:rPr lang="en-US" sz="3600" b="1" dirty="0" smtClean="0">
                <a:solidFill>
                  <a:srgbClr val="00558A"/>
                </a:solidFill>
                <a:latin typeface="Arial" panose="020B0604020202020204" pitchFamily="34" charset="0"/>
                <a:ea typeface="Roboto Condensed" panose="02000000000000000000" pitchFamily="2" charset="0"/>
                <a:cs typeface="Arial" panose="020B0604020202020204" pitchFamily="34" charset="0"/>
              </a:rPr>
              <a:t>Training</a:t>
            </a:r>
          </a:p>
          <a:p>
            <a:pPr algn="ctr"/>
            <a:endParaRPr lang="en-US" sz="3600" b="1" dirty="0">
              <a:solidFill>
                <a:srgbClr val="00558A"/>
              </a:solidFill>
              <a:latin typeface="Arial" panose="020B0604020202020204" pitchFamily="34" charset="0"/>
              <a:ea typeface="Roboto Condensed" panose="02000000000000000000" pitchFamily="2" charset="0"/>
              <a:cs typeface="Arial" panose="020B0604020202020204" pitchFamily="34" charset="0"/>
            </a:endParaRPr>
          </a:p>
          <a:p>
            <a:pPr algn="ctr"/>
            <a:r>
              <a:rPr lang="en-US" sz="2800" b="1" dirty="0" smtClean="0">
                <a:solidFill>
                  <a:srgbClr val="00558A"/>
                </a:solidFill>
                <a:latin typeface="Arial" panose="020B0604020202020204" pitchFamily="34" charset="0"/>
                <a:ea typeface="Roboto Condensed" panose="02000000000000000000" pitchFamily="2" charset="0"/>
                <a:cs typeface="Arial" panose="020B0604020202020204" pitchFamily="34" charset="0"/>
              </a:rPr>
              <a:t>Presented by Robin Waier, SPHR</a:t>
            </a:r>
            <a:endParaRPr lang="en-US" sz="2800" b="1" dirty="0">
              <a:solidFill>
                <a:srgbClr val="00558A"/>
              </a:solidFill>
              <a:latin typeface="Arial" panose="020B0604020202020204" pitchFamily="34" charset="0"/>
              <a:ea typeface="Roboto Condensed" panose="02000000000000000000" pitchFamily="2" charset="0"/>
              <a:cs typeface="Arial" panose="020B0604020202020204" pitchFamily="34" charset="0"/>
            </a:endParaRPr>
          </a:p>
          <a:p>
            <a:pPr algn="ctr"/>
            <a:endParaRPr lang="en-US" sz="2133" dirty="0" smtClean="0">
              <a:solidFill>
                <a:srgbClr val="00558A"/>
              </a:solidFill>
              <a:latin typeface="Arial" panose="020B0604020202020204" pitchFamily="34" charset="0"/>
              <a:ea typeface="Lato Semibold" panose="020F0502020204030203" pitchFamily="34" charset="0"/>
              <a:cs typeface="Arial" panose="020B0604020202020204" pitchFamily="34" charset="0"/>
            </a:endParaRPr>
          </a:p>
          <a:p>
            <a:pPr algn="ctr"/>
            <a:r>
              <a:rPr lang="en-US" sz="2133" dirty="0" smtClean="0">
                <a:solidFill>
                  <a:srgbClr val="00558A"/>
                </a:solidFill>
                <a:latin typeface="Arial" panose="020B0604020202020204" pitchFamily="34" charset="0"/>
                <a:ea typeface="Lato Semibold" panose="020F0502020204030203" pitchFamily="34" charset="0"/>
                <a:cs typeface="Arial" panose="020B0604020202020204" pitchFamily="34" charset="0"/>
              </a:rPr>
              <a:t>2021</a:t>
            </a:r>
            <a:endParaRPr lang="ru-RU" sz="2133" dirty="0">
              <a:solidFill>
                <a:srgbClr val="00558A"/>
              </a:solidFill>
              <a:latin typeface="Arial" panose="020B0604020202020204" pitchFamily="34" charset="0"/>
              <a:ea typeface="Lato Semibold" panose="020F0502020204030203"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2357494701"/>
      </p:ext>
    </p:extLst>
  </p:cSld>
  <p:clrMapOvr>
    <a:masterClrMapping/>
  </p:clrMapOvr>
  <mc:AlternateContent xmlns:mc="http://schemas.openxmlformats.org/markup-compatibility/2006" xmlns:p14="http://schemas.microsoft.com/office/powerpoint/2010/main">
    <mc:Choice Requires="p14">
      <p:transition spd="slow" p14:dur="2500">
        <p14:flip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Corporate Social Responsibility</a:t>
            </a:r>
            <a:endParaRPr lang="en-US" dirty="0"/>
          </a:p>
        </p:txBody>
      </p:sp>
      <p:sp>
        <p:nvSpPr>
          <p:cNvPr id="3" name="Content Placeholder 2"/>
          <p:cNvSpPr>
            <a:spLocks noGrp="1"/>
          </p:cNvSpPr>
          <p:nvPr>
            <p:ph idx="1"/>
          </p:nvPr>
        </p:nvSpPr>
        <p:spPr>
          <a:xfrm>
            <a:off x="677334" y="1633365"/>
            <a:ext cx="8596668" cy="4322592"/>
          </a:xfrm>
        </p:spPr>
        <p:txBody>
          <a:bodyPr>
            <a:normAutofit/>
          </a:bodyPr>
          <a:lstStyle/>
          <a:p>
            <a:r>
              <a:rPr lang="en-US" dirty="0" smtClean="0"/>
              <a:t>Goes beyond financial responsibility to include all aspects of doing business</a:t>
            </a:r>
          </a:p>
          <a:p>
            <a:r>
              <a:rPr lang="en-US" dirty="0" smtClean="0"/>
              <a:t>Respect stakeholders beyond shareholders, this includes:</a:t>
            </a:r>
          </a:p>
          <a:p>
            <a:pPr lvl="1"/>
            <a:r>
              <a:rPr lang="en-US" dirty="0" smtClean="0"/>
              <a:t>Employees</a:t>
            </a:r>
          </a:p>
          <a:p>
            <a:pPr lvl="1"/>
            <a:r>
              <a:rPr lang="en-US" dirty="0" smtClean="0"/>
              <a:t>The communities where business is conducte</a:t>
            </a:r>
            <a:r>
              <a:rPr lang="en-US" dirty="0"/>
              <a:t>d</a:t>
            </a:r>
            <a:endParaRPr lang="en-US" dirty="0" smtClean="0"/>
          </a:p>
          <a:p>
            <a:r>
              <a:rPr lang="en-US" dirty="0" smtClean="0"/>
              <a:t>Respect the environment</a:t>
            </a:r>
          </a:p>
          <a:p>
            <a:pPr lvl="1"/>
            <a:r>
              <a:rPr lang="en-US" dirty="0" smtClean="0"/>
              <a:t>Sustainability practices</a:t>
            </a:r>
          </a:p>
          <a:p>
            <a:pPr lvl="1"/>
            <a:r>
              <a:rPr lang="en-US" dirty="0" smtClean="0"/>
              <a:t>Leaving things better than how you found them</a:t>
            </a:r>
          </a:p>
          <a:p>
            <a:r>
              <a:rPr lang="en-US" dirty="0" smtClean="0"/>
              <a:t>Maintain a standard of human dignity</a:t>
            </a:r>
          </a:p>
          <a:p>
            <a:pPr lvl="1"/>
            <a:r>
              <a:rPr lang="en-US" dirty="0" smtClean="0"/>
              <a:t>Harassment and discrimination prevention</a:t>
            </a:r>
          </a:p>
          <a:p>
            <a:pPr lvl="1"/>
            <a:r>
              <a:rPr lang="en-US" dirty="0" smtClean="0"/>
              <a:t>Inclusion training</a:t>
            </a:r>
            <a:endParaRPr lang="en-US" dirty="0"/>
          </a:p>
        </p:txBody>
      </p:sp>
      <p:sp>
        <p:nvSpPr>
          <p:cNvPr id="4" name="Slide Number Placeholder 3"/>
          <p:cNvSpPr>
            <a:spLocks noGrp="1"/>
          </p:cNvSpPr>
          <p:nvPr>
            <p:ph type="sldNum" sz="quarter" idx="12"/>
          </p:nvPr>
        </p:nvSpPr>
        <p:spPr/>
        <p:txBody>
          <a:bodyPr/>
          <a:lstStyle/>
          <a:p>
            <a:fld id="{519954A3-9DFD-4C44-94BA-B95130A3BA1C}" type="slidenum">
              <a:rPr lang="en-US" smtClean="0"/>
              <a:t>10</a:t>
            </a:fld>
            <a:endParaRPr lang="en-US" dirty="0"/>
          </a:p>
        </p:txBody>
      </p:sp>
    </p:spTree>
    <p:extLst>
      <p:ext uri="{BB962C8B-B14F-4D97-AF65-F5344CB8AC3E}">
        <p14:creationId xmlns:p14="http://schemas.microsoft.com/office/powerpoint/2010/main" val="2381141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Ask yourself…</a:t>
            </a:r>
            <a:endParaRPr lang="en-US" dirty="0"/>
          </a:p>
        </p:txBody>
      </p:sp>
      <p:sp>
        <p:nvSpPr>
          <p:cNvPr id="3" name="Content Placeholder 2"/>
          <p:cNvSpPr>
            <a:spLocks noGrp="1"/>
          </p:cNvSpPr>
          <p:nvPr>
            <p:ph idx="1"/>
          </p:nvPr>
        </p:nvSpPr>
        <p:spPr>
          <a:xfrm>
            <a:off x="677334" y="1641603"/>
            <a:ext cx="8596668" cy="4569727"/>
          </a:xfrm>
        </p:spPr>
        <p:txBody>
          <a:bodyPr>
            <a:normAutofit/>
          </a:bodyPr>
          <a:lstStyle/>
          <a:p>
            <a:r>
              <a:rPr lang="en-US" sz="2000" dirty="0" smtClean="0"/>
              <a:t>Am I complying with the guiding principles of the company?  The code of conduct? Company policies?</a:t>
            </a:r>
          </a:p>
          <a:p>
            <a:r>
              <a:rPr lang="en-US" sz="2000" dirty="0" smtClean="0"/>
              <a:t>Have I been asked to misrepresent information or deviate from normal procedure?</a:t>
            </a:r>
          </a:p>
          <a:p>
            <a:r>
              <a:rPr lang="en-US" sz="2000" dirty="0" smtClean="0"/>
              <a:t>Would I feel comfortable talking about my decision at a staff meeting?</a:t>
            </a:r>
          </a:p>
          <a:p>
            <a:r>
              <a:rPr lang="en-US" sz="2000" dirty="0" smtClean="0"/>
              <a:t>How would I feel if my actions or decisions made the headlines?</a:t>
            </a:r>
          </a:p>
          <a:p>
            <a:r>
              <a:rPr lang="en-US" sz="2000" dirty="0" smtClean="0"/>
              <a:t>Am I being loyal to my family? The company? Myself?</a:t>
            </a:r>
          </a:p>
          <a:p>
            <a:r>
              <a:rPr lang="en-US" sz="2000" dirty="0" smtClean="0"/>
              <a:t>What would I tell my child to do?</a:t>
            </a:r>
          </a:p>
          <a:p>
            <a:r>
              <a:rPr lang="en-US" sz="2000" dirty="0" smtClean="0"/>
              <a:t>Is this the right thing to do?</a:t>
            </a:r>
            <a:endParaRPr lang="en-US" sz="2000" dirty="0"/>
          </a:p>
        </p:txBody>
      </p:sp>
      <p:sp>
        <p:nvSpPr>
          <p:cNvPr id="4" name="Slide Number Placeholder 3"/>
          <p:cNvSpPr>
            <a:spLocks noGrp="1"/>
          </p:cNvSpPr>
          <p:nvPr>
            <p:ph type="sldNum" sz="quarter" idx="12"/>
          </p:nvPr>
        </p:nvSpPr>
        <p:spPr/>
        <p:txBody>
          <a:bodyPr/>
          <a:lstStyle/>
          <a:p>
            <a:fld id="{519954A3-9DFD-4C44-94BA-B95130A3BA1C}" type="slidenum">
              <a:rPr lang="en-US" smtClean="0"/>
              <a:t>11</a:t>
            </a:fld>
            <a:endParaRPr lang="en-US" dirty="0"/>
          </a:p>
        </p:txBody>
      </p:sp>
    </p:spTree>
    <p:extLst>
      <p:ext uri="{BB962C8B-B14F-4D97-AF65-F5344CB8AC3E}">
        <p14:creationId xmlns:p14="http://schemas.microsoft.com/office/powerpoint/2010/main" val="3174153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Segue to the Topic of Harassment</a:t>
            </a:r>
            <a:endParaRPr lang="en-US" dirty="0"/>
          </a:p>
        </p:txBody>
      </p:sp>
      <p:sp>
        <p:nvSpPr>
          <p:cNvPr id="3" name="Content Placeholder 2"/>
          <p:cNvSpPr>
            <a:spLocks noGrp="1"/>
          </p:cNvSpPr>
          <p:nvPr>
            <p:ph idx="1"/>
          </p:nvPr>
        </p:nvSpPr>
        <p:spPr>
          <a:xfrm>
            <a:off x="677334" y="1682793"/>
            <a:ext cx="8596668" cy="3880773"/>
          </a:xfrm>
        </p:spPr>
        <p:txBody>
          <a:bodyPr>
            <a:normAutofit/>
          </a:bodyPr>
          <a:lstStyle/>
          <a:p>
            <a:r>
              <a:rPr lang="en-US" sz="2400" dirty="0" smtClean="0"/>
              <a:t>Harassment and discrimination are just one piece of the ethics equation</a:t>
            </a:r>
          </a:p>
          <a:p>
            <a:pPr marL="0" indent="0">
              <a:buNone/>
            </a:pPr>
            <a:endParaRPr lang="en-US" sz="2400" dirty="0" smtClean="0"/>
          </a:p>
          <a:p>
            <a:r>
              <a:rPr lang="en-US" sz="2400" dirty="0" smtClean="0"/>
              <a:t>Over the past few years with growing awareness and concern for systemic inequality, it is an increasingly important piece</a:t>
            </a:r>
          </a:p>
          <a:p>
            <a:pPr marL="0" indent="0">
              <a:buNone/>
            </a:pPr>
            <a:endParaRPr lang="en-US" sz="2400" dirty="0" smtClean="0"/>
          </a:p>
          <a:p>
            <a:r>
              <a:rPr lang="en-US" sz="2400" dirty="0" smtClean="0"/>
              <a:t>Our next segment will focus specifically on these topics</a:t>
            </a:r>
            <a:endParaRPr lang="en-US" sz="2400" dirty="0"/>
          </a:p>
        </p:txBody>
      </p:sp>
      <p:sp>
        <p:nvSpPr>
          <p:cNvPr id="4" name="Slide Number Placeholder 3"/>
          <p:cNvSpPr>
            <a:spLocks noGrp="1"/>
          </p:cNvSpPr>
          <p:nvPr>
            <p:ph type="sldNum" sz="quarter" idx="12"/>
          </p:nvPr>
        </p:nvSpPr>
        <p:spPr/>
        <p:txBody>
          <a:bodyPr/>
          <a:lstStyle/>
          <a:p>
            <a:fld id="{519954A3-9DFD-4C44-94BA-B95130A3BA1C}" type="slidenum">
              <a:rPr lang="en-US" smtClean="0"/>
              <a:t>12</a:t>
            </a:fld>
            <a:endParaRPr lang="en-US" dirty="0"/>
          </a:p>
        </p:txBody>
      </p:sp>
    </p:spTree>
    <p:extLst>
      <p:ext uri="{BB962C8B-B14F-4D97-AF65-F5344CB8AC3E}">
        <p14:creationId xmlns:p14="http://schemas.microsoft.com/office/powerpoint/2010/main" val="4203019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dirty="0" smtClean="0"/>
              <a:t>Basic Expectations</a:t>
            </a:r>
          </a:p>
        </p:txBody>
      </p:sp>
      <p:sp>
        <p:nvSpPr>
          <p:cNvPr id="7171" name="Content Placeholder 2"/>
          <p:cNvSpPr>
            <a:spLocks noGrp="1"/>
          </p:cNvSpPr>
          <p:nvPr>
            <p:ph idx="1"/>
          </p:nvPr>
        </p:nvSpPr>
        <p:spPr>
          <a:xfrm>
            <a:off x="677334" y="1798469"/>
            <a:ext cx="8596668" cy="3880773"/>
          </a:xfrm>
          <a:prstGeom prst="rect">
            <a:avLst/>
          </a:prstGeom>
        </p:spPr>
        <p:txBody>
          <a:bodyPr/>
          <a:lstStyle/>
          <a:p>
            <a:pPr marL="0" indent="0"/>
            <a:r>
              <a:rPr lang="en-US" altLang="en-US" sz="2400" dirty="0" smtClean="0"/>
              <a:t> All employees must be treated with dignity and respect. </a:t>
            </a:r>
          </a:p>
          <a:p>
            <a:pPr marL="0" indent="0">
              <a:buNone/>
            </a:pPr>
            <a:endParaRPr lang="en-US" altLang="en-US" sz="1000" dirty="0"/>
          </a:p>
          <a:p>
            <a:pPr marL="0" indent="0"/>
            <a:r>
              <a:rPr lang="en-US" altLang="en-US" sz="2400" dirty="0" smtClean="0"/>
              <a:t> Every employee is expected to help maintain a nondiscriminatory workplace. </a:t>
            </a:r>
          </a:p>
          <a:p>
            <a:pPr marL="0" indent="0">
              <a:buNone/>
            </a:pPr>
            <a:endParaRPr lang="en-US" altLang="en-US" sz="1000" dirty="0"/>
          </a:p>
          <a:p>
            <a:pPr marL="0" indent="0"/>
            <a:r>
              <a:rPr lang="en-US" altLang="en-US" sz="2400" dirty="0" smtClean="0"/>
              <a:t> Every employee should avoid and disapprove of behavior, words and actions that contribute to discriminatory or harassing treatment of others. </a:t>
            </a:r>
            <a:endParaRPr lang="en-US" altLang="en-US" sz="2400" dirty="0" smtClean="0">
              <a:solidFill>
                <a:schemeClr val="folHlink"/>
              </a:solidFill>
            </a:endParaRPr>
          </a:p>
          <a:p>
            <a:pPr marL="0" indent="0"/>
            <a:endParaRPr lang="en-US" altLang="en-US" dirty="0" smtClean="0"/>
          </a:p>
        </p:txBody>
      </p:sp>
      <p:sp>
        <p:nvSpPr>
          <p:cNvPr id="2" name="Slide Number Placeholder 1"/>
          <p:cNvSpPr>
            <a:spLocks noGrp="1"/>
          </p:cNvSpPr>
          <p:nvPr>
            <p:ph type="sldNum" sz="quarter" idx="12"/>
          </p:nvPr>
        </p:nvSpPr>
        <p:spPr/>
        <p:txBody>
          <a:bodyPr/>
          <a:lstStyle/>
          <a:p>
            <a:fld id="{37D409AB-2201-4E18-8A34-C31753AD9B06}" type="slidenum">
              <a:rPr smtClean="0"/>
              <a:pPr/>
              <a:t>13</a:t>
            </a:fld>
            <a:endParaRPr dirty="0"/>
          </a:p>
        </p:txBody>
      </p:sp>
    </p:spTree>
    <p:extLst>
      <p:ext uri="{BB962C8B-B14F-4D97-AF65-F5344CB8AC3E}">
        <p14:creationId xmlns:p14="http://schemas.microsoft.com/office/powerpoint/2010/main" val="2136106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dirty="0" smtClean="0"/>
              <a:t>Standard Policy</a:t>
            </a:r>
          </a:p>
        </p:txBody>
      </p:sp>
      <p:sp>
        <p:nvSpPr>
          <p:cNvPr id="19459" name="Rectangle 3"/>
          <p:cNvSpPr>
            <a:spLocks noGrp="1" noChangeArrowheads="1"/>
          </p:cNvSpPr>
          <p:nvPr>
            <p:ph idx="1"/>
          </p:nvPr>
        </p:nvSpPr>
        <p:spPr>
          <a:xfrm>
            <a:off x="677334" y="1651643"/>
            <a:ext cx="8596668" cy="4549981"/>
          </a:xfrm>
          <a:prstGeom prst="rect">
            <a:avLst/>
          </a:prstGeom>
        </p:spPr>
        <p:txBody>
          <a:bodyPr>
            <a:normAutofit/>
          </a:bodyPr>
          <a:lstStyle/>
          <a:p>
            <a:pPr marL="0" indent="0">
              <a:buNone/>
            </a:pPr>
            <a:r>
              <a:rPr lang="en-US" altLang="en-US" sz="2800" b="1" dirty="0" smtClean="0"/>
              <a:t>Key policy provisions:</a:t>
            </a:r>
          </a:p>
          <a:p>
            <a:pPr marL="0" indent="0">
              <a:buNone/>
            </a:pPr>
            <a:endParaRPr lang="en-US" altLang="en-US" sz="1100" b="1" dirty="0" smtClean="0"/>
          </a:p>
          <a:p>
            <a:pPr lvl="1" eaLnBrk="1" hangingPunct="1"/>
            <a:r>
              <a:rPr lang="en-US" altLang="en-US" sz="2200" dirty="0" smtClean="0"/>
              <a:t>Treat others with respect</a:t>
            </a:r>
          </a:p>
          <a:p>
            <a:pPr marL="457223" lvl="1" indent="0">
              <a:buNone/>
            </a:pPr>
            <a:endParaRPr lang="en-US" altLang="en-US" sz="900" dirty="0"/>
          </a:p>
          <a:p>
            <a:pPr lvl="1"/>
            <a:r>
              <a:rPr lang="en-US" altLang="en-US" sz="2200" dirty="0"/>
              <a:t>Report improper conduct</a:t>
            </a:r>
          </a:p>
          <a:p>
            <a:pPr marL="457200" lvl="1" indent="0" eaLnBrk="1" hangingPunct="1">
              <a:buNone/>
            </a:pPr>
            <a:endParaRPr lang="en-US" altLang="en-US" sz="900" dirty="0" smtClean="0"/>
          </a:p>
          <a:p>
            <a:pPr lvl="1" eaLnBrk="1" hangingPunct="1"/>
            <a:r>
              <a:rPr lang="en-US" altLang="en-US" sz="2200" dirty="0" smtClean="0"/>
              <a:t>Violators </a:t>
            </a:r>
            <a:r>
              <a:rPr lang="en-US" altLang="en-US" sz="2200" dirty="0" smtClean="0"/>
              <a:t>will be </a:t>
            </a:r>
            <a:r>
              <a:rPr lang="en-US" altLang="en-US" sz="2200" dirty="0" smtClean="0"/>
              <a:t>disciplined</a:t>
            </a:r>
            <a:endParaRPr lang="en-US" altLang="en-US" sz="900" dirty="0"/>
          </a:p>
          <a:p>
            <a:pPr marL="457223" lvl="1" indent="0">
              <a:buNone/>
            </a:pPr>
            <a:endParaRPr lang="en-US" altLang="en-US" sz="900" dirty="0"/>
          </a:p>
          <a:p>
            <a:pPr lvl="1" eaLnBrk="1" hangingPunct="1"/>
            <a:r>
              <a:rPr lang="en-US" altLang="en-US" sz="2200" dirty="0" smtClean="0"/>
              <a:t>Reports are kept confidential</a:t>
            </a:r>
          </a:p>
          <a:p>
            <a:pPr marL="457223" lvl="1" indent="0">
              <a:buNone/>
            </a:pPr>
            <a:endParaRPr lang="en-US" altLang="en-US" sz="900" dirty="0"/>
          </a:p>
          <a:p>
            <a:pPr lvl="1" eaLnBrk="1" hangingPunct="1"/>
            <a:r>
              <a:rPr lang="en-US" altLang="en-US" sz="2200" dirty="0" smtClean="0"/>
              <a:t>Retaliation is not tolerated</a:t>
            </a:r>
          </a:p>
        </p:txBody>
      </p:sp>
      <p:sp>
        <p:nvSpPr>
          <p:cNvPr id="2" name="Slide Number Placeholder 1"/>
          <p:cNvSpPr>
            <a:spLocks noGrp="1"/>
          </p:cNvSpPr>
          <p:nvPr>
            <p:ph type="sldNum" sz="quarter" idx="12"/>
          </p:nvPr>
        </p:nvSpPr>
        <p:spPr>
          <a:xfrm>
            <a:off x="8862512" y="6024887"/>
            <a:ext cx="683339" cy="365125"/>
          </a:xfrm>
        </p:spPr>
        <p:txBody>
          <a:bodyPr/>
          <a:lstStyle/>
          <a:p>
            <a:pPr algn="l"/>
            <a:fld id="{37D409AB-2201-4E18-8A34-C31753AD9B06}" type="slidenum">
              <a:rPr smtClean="0"/>
              <a:pPr algn="l"/>
              <a:t>14</a:t>
            </a:fld>
            <a:endParaRPr dirty="0"/>
          </a:p>
        </p:txBody>
      </p:sp>
    </p:spTree>
    <p:extLst>
      <p:ext uri="{BB962C8B-B14F-4D97-AF65-F5344CB8AC3E}">
        <p14:creationId xmlns:p14="http://schemas.microsoft.com/office/powerpoint/2010/main" val="19345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dirty="0" smtClean="0"/>
              <a:t>Reasons to Maintain a Nondiscriminatory Workplace</a:t>
            </a:r>
          </a:p>
        </p:txBody>
      </p:sp>
      <p:sp>
        <p:nvSpPr>
          <p:cNvPr id="11267" name="Rectangle 3"/>
          <p:cNvSpPr>
            <a:spLocks noGrp="1" noChangeArrowheads="1"/>
          </p:cNvSpPr>
          <p:nvPr>
            <p:ph idx="1"/>
          </p:nvPr>
        </p:nvSpPr>
        <p:spPr>
          <a:xfrm>
            <a:off x="677334" y="2106271"/>
            <a:ext cx="8596668" cy="3880773"/>
          </a:xfrm>
          <a:prstGeom prst="rect">
            <a:avLst/>
          </a:prstGeom>
        </p:spPr>
        <p:txBody>
          <a:bodyPr/>
          <a:lstStyle/>
          <a:p>
            <a:pPr marL="0" indent="0"/>
            <a:r>
              <a:rPr lang="en-US" altLang="en-US" dirty="0" smtClean="0"/>
              <a:t> Antidiscrimination laws</a:t>
            </a:r>
          </a:p>
          <a:p>
            <a:pPr marL="0" indent="0">
              <a:buNone/>
            </a:pPr>
            <a:endParaRPr lang="en-US" altLang="en-US" sz="533" dirty="0"/>
          </a:p>
          <a:p>
            <a:pPr>
              <a:lnSpc>
                <a:spcPct val="80000"/>
              </a:lnSpc>
            </a:pPr>
            <a:r>
              <a:rPr lang="en-US" altLang="en-US" dirty="0"/>
              <a:t> Workplace issues resulting from </a:t>
            </a:r>
            <a:r>
              <a:rPr lang="en-US" altLang="en-US" dirty="0" smtClean="0"/>
              <a:t>discrimination:</a:t>
            </a:r>
          </a:p>
          <a:p>
            <a:pPr lvl="1">
              <a:lnSpc>
                <a:spcPct val="80000"/>
              </a:lnSpc>
            </a:pPr>
            <a:r>
              <a:rPr lang="en-US" altLang="en-US" dirty="0" smtClean="0"/>
              <a:t>undermines </a:t>
            </a:r>
            <a:r>
              <a:rPr lang="en-US" altLang="en-US" dirty="0"/>
              <a:t>trust </a:t>
            </a:r>
          </a:p>
          <a:p>
            <a:pPr lvl="1">
              <a:lnSpc>
                <a:spcPct val="80000"/>
              </a:lnSpc>
            </a:pPr>
            <a:r>
              <a:rPr lang="en-US" altLang="en-US" dirty="0"/>
              <a:t>impedes teamwork </a:t>
            </a:r>
          </a:p>
          <a:p>
            <a:pPr lvl="1">
              <a:lnSpc>
                <a:spcPct val="80000"/>
              </a:lnSpc>
            </a:pPr>
            <a:r>
              <a:rPr lang="en-US" altLang="en-US" dirty="0" smtClean="0"/>
              <a:t>hinders </a:t>
            </a:r>
            <a:r>
              <a:rPr lang="en-US" altLang="en-US" dirty="0"/>
              <a:t>communication </a:t>
            </a:r>
          </a:p>
          <a:p>
            <a:pPr lvl="1">
              <a:lnSpc>
                <a:spcPct val="80000"/>
              </a:lnSpc>
            </a:pPr>
            <a:r>
              <a:rPr lang="en-US" altLang="en-US" dirty="0"/>
              <a:t>reduces productivity</a:t>
            </a:r>
          </a:p>
          <a:p>
            <a:pPr lvl="1">
              <a:lnSpc>
                <a:spcPct val="80000"/>
              </a:lnSpc>
            </a:pPr>
            <a:r>
              <a:rPr lang="en-US" altLang="en-US" dirty="0" smtClean="0"/>
              <a:t>deprives </a:t>
            </a:r>
            <a:r>
              <a:rPr lang="en-US" altLang="en-US" dirty="0"/>
              <a:t>us of the benefits that come from a diversity of experiences and beliefs </a:t>
            </a:r>
          </a:p>
          <a:p>
            <a:pPr marL="457200" lvl="1" indent="0">
              <a:lnSpc>
                <a:spcPct val="80000"/>
              </a:lnSpc>
              <a:buNone/>
            </a:pPr>
            <a:endParaRPr lang="en-US" altLang="en-US" dirty="0"/>
          </a:p>
          <a:p>
            <a:pPr>
              <a:lnSpc>
                <a:spcPct val="80000"/>
              </a:lnSpc>
            </a:pPr>
            <a:r>
              <a:rPr lang="en-US" altLang="en-US" dirty="0"/>
              <a:t>Most companies strive for a positive work environment; this is not possible if discrimination occurs. </a:t>
            </a:r>
          </a:p>
          <a:p>
            <a:pPr>
              <a:lnSpc>
                <a:spcPct val="80000"/>
              </a:lnSpc>
            </a:pPr>
            <a:endParaRPr lang="en-US" altLang="en-US" dirty="0"/>
          </a:p>
          <a:p>
            <a:pPr marL="0" indent="0"/>
            <a:endParaRPr lang="en-US" altLang="en-US" dirty="0" smtClean="0"/>
          </a:p>
        </p:txBody>
      </p:sp>
      <p:sp>
        <p:nvSpPr>
          <p:cNvPr id="2" name="Slide Number Placeholder 1"/>
          <p:cNvSpPr>
            <a:spLocks noGrp="1"/>
          </p:cNvSpPr>
          <p:nvPr>
            <p:ph type="sldNum" sz="quarter" idx="12"/>
          </p:nvPr>
        </p:nvSpPr>
        <p:spPr>
          <a:xfrm>
            <a:off x="8870749" y="6041362"/>
            <a:ext cx="683339" cy="365125"/>
          </a:xfrm>
        </p:spPr>
        <p:txBody>
          <a:bodyPr/>
          <a:lstStyle/>
          <a:p>
            <a:pPr algn="l"/>
            <a:fld id="{37D409AB-2201-4E18-8A34-C31753AD9B06}" type="slidenum">
              <a:rPr smtClean="0"/>
              <a:pPr algn="l"/>
              <a:t>15</a:t>
            </a:fld>
            <a:endParaRPr dirty="0"/>
          </a:p>
        </p:txBody>
      </p:sp>
    </p:spTree>
    <p:extLst>
      <p:ext uri="{BB962C8B-B14F-4D97-AF65-F5344CB8AC3E}">
        <p14:creationId xmlns:p14="http://schemas.microsoft.com/office/powerpoint/2010/main" val="1686103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dirty="0" smtClean="0"/>
              <a:t>Discrimination Laws</a:t>
            </a:r>
          </a:p>
        </p:txBody>
      </p:sp>
      <p:sp>
        <p:nvSpPr>
          <p:cNvPr id="9219" name="Content Placeholder 3"/>
          <p:cNvSpPr>
            <a:spLocks noGrp="1"/>
          </p:cNvSpPr>
          <p:nvPr>
            <p:ph idx="1"/>
          </p:nvPr>
        </p:nvSpPr>
        <p:spPr>
          <a:xfrm>
            <a:off x="677334" y="1412253"/>
            <a:ext cx="8596668" cy="3880773"/>
          </a:xfrm>
          <a:prstGeom prst="rect">
            <a:avLst/>
          </a:prstGeom>
        </p:spPr>
        <p:txBody>
          <a:bodyPr>
            <a:normAutofit fontScale="85000" lnSpcReduction="20000"/>
          </a:bodyPr>
          <a:lstStyle/>
          <a:p>
            <a:pPr marL="0" indent="0">
              <a:buNone/>
            </a:pPr>
            <a:r>
              <a:rPr lang="en-US" altLang="en-US" sz="2400" u="sng" dirty="0"/>
              <a:t>Federal law</a:t>
            </a:r>
          </a:p>
          <a:p>
            <a:r>
              <a:rPr lang="en-US" altLang="en-US" sz="2200" dirty="0" smtClean="0"/>
              <a:t> </a:t>
            </a:r>
            <a:r>
              <a:rPr lang="en-US" altLang="en-US" sz="2100" dirty="0"/>
              <a:t>race </a:t>
            </a:r>
          </a:p>
          <a:p>
            <a:r>
              <a:rPr lang="en-US" altLang="en-US" sz="2100" dirty="0"/>
              <a:t> religion </a:t>
            </a:r>
          </a:p>
          <a:p>
            <a:r>
              <a:rPr lang="en-US" altLang="en-US" sz="2000" dirty="0" smtClean="0"/>
              <a:t> </a:t>
            </a:r>
            <a:r>
              <a:rPr lang="en-US" altLang="en-US" sz="2100" dirty="0"/>
              <a:t>gender or pregnancy </a:t>
            </a:r>
          </a:p>
          <a:p>
            <a:r>
              <a:rPr lang="en-US" altLang="en-US" sz="2100" dirty="0"/>
              <a:t> national origin </a:t>
            </a:r>
          </a:p>
          <a:p>
            <a:r>
              <a:rPr lang="en-US" altLang="en-US" sz="2100" dirty="0"/>
              <a:t> citizenship </a:t>
            </a:r>
          </a:p>
          <a:p>
            <a:r>
              <a:rPr lang="en-US" altLang="en-US" sz="2100" dirty="0"/>
              <a:t> age</a:t>
            </a:r>
          </a:p>
          <a:p>
            <a:r>
              <a:rPr lang="en-US" altLang="en-US" sz="2100" dirty="0"/>
              <a:t> disability</a:t>
            </a:r>
          </a:p>
          <a:p>
            <a:r>
              <a:rPr lang="en-US" altLang="en-US" sz="2100" dirty="0"/>
              <a:t> veteran status</a:t>
            </a:r>
          </a:p>
          <a:p>
            <a:r>
              <a:rPr lang="en-US" altLang="en-US" sz="2100" dirty="0"/>
              <a:t> membership in a labor organization</a:t>
            </a:r>
          </a:p>
          <a:p>
            <a:r>
              <a:rPr lang="en-US" altLang="en-US" sz="2100" dirty="0"/>
              <a:t> genetic information</a:t>
            </a:r>
          </a:p>
          <a:p>
            <a:pPr marL="0" indent="0"/>
            <a:endParaRPr lang="en-US" altLang="en-US" dirty="0" smtClean="0"/>
          </a:p>
        </p:txBody>
      </p:sp>
      <p:sp>
        <p:nvSpPr>
          <p:cNvPr id="2" name="Slide Number Placeholder 1"/>
          <p:cNvSpPr>
            <a:spLocks noGrp="1"/>
          </p:cNvSpPr>
          <p:nvPr>
            <p:ph type="sldNum" sz="quarter" idx="12"/>
          </p:nvPr>
        </p:nvSpPr>
        <p:spPr>
          <a:xfrm>
            <a:off x="8932332" y="6041362"/>
            <a:ext cx="683339" cy="365125"/>
          </a:xfrm>
        </p:spPr>
        <p:txBody>
          <a:bodyPr/>
          <a:lstStyle/>
          <a:p>
            <a:pPr algn="l"/>
            <a:fld id="{37D409AB-2201-4E18-8A34-C31753AD9B06}" type="slidenum">
              <a:rPr smtClean="0"/>
              <a:pPr algn="l"/>
              <a:t>16</a:t>
            </a:fld>
            <a:endParaRPr dirty="0"/>
          </a:p>
        </p:txBody>
      </p:sp>
      <p:sp>
        <p:nvSpPr>
          <p:cNvPr id="9220" name="Content Placeholder 4"/>
          <p:cNvSpPr>
            <a:spLocks noGrp="1"/>
          </p:cNvSpPr>
          <p:nvPr>
            <p:ph sz="half" idx="4294967295"/>
          </p:nvPr>
        </p:nvSpPr>
        <p:spPr>
          <a:xfrm>
            <a:off x="5081156" y="1475627"/>
            <a:ext cx="4038600" cy="4749800"/>
          </a:xfrm>
          <a:prstGeom prst="rect">
            <a:avLst/>
          </a:prstGeom>
        </p:spPr>
        <p:txBody>
          <a:bodyPr>
            <a:normAutofit fontScale="85000" lnSpcReduction="20000"/>
          </a:bodyPr>
          <a:lstStyle/>
          <a:p>
            <a:pPr marL="0" indent="0">
              <a:buNone/>
            </a:pPr>
            <a:r>
              <a:rPr lang="en-US" altLang="en-US" sz="2400" u="sng" dirty="0"/>
              <a:t>Some state laws </a:t>
            </a:r>
          </a:p>
          <a:p>
            <a:r>
              <a:rPr lang="en-US" altLang="en-US" sz="2000" dirty="0" smtClean="0"/>
              <a:t> </a:t>
            </a:r>
            <a:r>
              <a:rPr lang="en-US" altLang="en-US" sz="2100" dirty="0"/>
              <a:t>sexual preference</a:t>
            </a:r>
          </a:p>
          <a:p>
            <a:r>
              <a:rPr lang="en-US" altLang="en-US" sz="2100" dirty="0"/>
              <a:t> marital or parental status</a:t>
            </a:r>
          </a:p>
          <a:p>
            <a:r>
              <a:rPr lang="en-US" altLang="en-US" sz="2100" dirty="0"/>
              <a:t> caregiving responsibilities</a:t>
            </a:r>
          </a:p>
          <a:p>
            <a:r>
              <a:rPr lang="en-US" altLang="en-US" sz="2100" dirty="0"/>
              <a:t> lawful off-duty activities, like smoking or drinking alcohol </a:t>
            </a:r>
          </a:p>
          <a:p>
            <a:pPr marL="0" indent="0">
              <a:buNone/>
            </a:pPr>
            <a:endParaRPr lang="en-US" altLang="en-US" sz="2400" u="sng" dirty="0"/>
          </a:p>
          <a:p>
            <a:pPr marL="0" indent="0">
              <a:buNone/>
            </a:pPr>
            <a:r>
              <a:rPr lang="en-US" altLang="en-US" sz="2400" u="sng" dirty="0"/>
              <a:t>Emerging protections</a:t>
            </a:r>
          </a:p>
          <a:p>
            <a:r>
              <a:rPr lang="en-US" altLang="en-US" sz="2000" dirty="0" smtClean="0"/>
              <a:t> </a:t>
            </a:r>
            <a:r>
              <a:rPr lang="en-US" altLang="en-US" sz="2100" dirty="0"/>
              <a:t>Unemployed status</a:t>
            </a:r>
          </a:p>
          <a:p>
            <a:r>
              <a:rPr lang="en-US" altLang="en-US" sz="2100" dirty="0"/>
              <a:t> Public assistance</a:t>
            </a:r>
          </a:p>
          <a:p>
            <a:r>
              <a:rPr lang="en-US" altLang="en-US" sz="2100" dirty="0"/>
              <a:t> Homelessness</a:t>
            </a:r>
          </a:p>
          <a:p>
            <a:r>
              <a:rPr lang="en-US" altLang="en-US" sz="2100" dirty="0"/>
              <a:t> Gun ownership</a:t>
            </a:r>
          </a:p>
          <a:p>
            <a:r>
              <a:rPr lang="en-US" altLang="en-US" sz="2100" dirty="0"/>
              <a:t> Status as medical marijuana patient or caregiver</a:t>
            </a:r>
          </a:p>
          <a:p>
            <a:pPr marL="0" indent="0"/>
            <a:endParaRPr lang="en-US" altLang="en-US" dirty="0" smtClean="0"/>
          </a:p>
        </p:txBody>
      </p:sp>
    </p:spTree>
    <p:extLst>
      <p:ext uri="{BB962C8B-B14F-4D97-AF65-F5344CB8AC3E}">
        <p14:creationId xmlns:p14="http://schemas.microsoft.com/office/powerpoint/2010/main" val="42230920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	</a:t>
            </a:r>
            <a:endParaRPr lang="en-US" dirty="0"/>
          </a:p>
        </p:txBody>
      </p:sp>
      <p:sp>
        <p:nvSpPr>
          <p:cNvPr id="3" name="Content Placeholder 2"/>
          <p:cNvSpPr>
            <a:spLocks noGrp="1"/>
          </p:cNvSpPr>
          <p:nvPr>
            <p:ph idx="1"/>
          </p:nvPr>
        </p:nvSpPr>
        <p:spPr>
          <a:xfrm>
            <a:off x="677334" y="2116789"/>
            <a:ext cx="8596668" cy="3880773"/>
          </a:xfrm>
        </p:spPr>
        <p:txBody>
          <a:bodyPr/>
          <a:lstStyle/>
          <a:p>
            <a:pPr marL="0" indent="0">
              <a:buNone/>
            </a:pPr>
            <a:r>
              <a:rPr lang="en-US" dirty="0" smtClean="0"/>
              <a:t>True or False…</a:t>
            </a:r>
          </a:p>
          <a:p>
            <a:r>
              <a:rPr lang="en-US" dirty="0" smtClean="0"/>
              <a:t>Harassment can occur towards a non-employee in the workplace.</a:t>
            </a:r>
          </a:p>
          <a:p>
            <a:pPr marL="0" indent="0">
              <a:buNone/>
            </a:pPr>
            <a:endParaRPr lang="en-US" sz="900" dirty="0" smtClean="0"/>
          </a:p>
          <a:p>
            <a:r>
              <a:rPr lang="en-US" dirty="0" smtClean="0"/>
              <a:t>Verbally teasing a coworker could be harassment.</a:t>
            </a:r>
          </a:p>
          <a:p>
            <a:pPr marL="0" indent="0">
              <a:buNone/>
            </a:pPr>
            <a:endParaRPr lang="en-US" sz="900" dirty="0" smtClean="0"/>
          </a:p>
          <a:p>
            <a:r>
              <a:rPr lang="en-US" dirty="0" smtClean="0"/>
              <a:t>Offensive conduct must be illegal before it would violate a company’s harassment policy.</a:t>
            </a:r>
          </a:p>
          <a:p>
            <a:pPr marL="0" indent="0">
              <a:buNone/>
            </a:pPr>
            <a:endParaRPr lang="en-US" sz="900" dirty="0" smtClean="0"/>
          </a:p>
          <a:p>
            <a:r>
              <a:rPr lang="en-US" dirty="0" smtClean="0"/>
              <a:t>Inappropriate conduct </a:t>
            </a:r>
            <a:r>
              <a:rPr lang="en-US" dirty="0" smtClean="0"/>
              <a:t>offsite </a:t>
            </a:r>
            <a:r>
              <a:rPr lang="en-US" dirty="0" smtClean="0"/>
              <a:t>by an employee could be harassment.</a:t>
            </a:r>
          </a:p>
          <a:p>
            <a:pPr marL="0" indent="0">
              <a:buNone/>
            </a:pPr>
            <a:endParaRPr lang="en-US" sz="900" dirty="0" smtClean="0"/>
          </a:p>
          <a:p>
            <a:r>
              <a:rPr lang="en-US" dirty="0" smtClean="0"/>
              <a:t>An employee can be fired for reporting harassment.</a:t>
            </a:r>
            <a:endParaRPr lang="en-US" dirty="0"/>
          </a:p>
        </p:txBody>
      </p:sp>
      <p:sp>
        <p:nvSpPr>
          <p:cNvPr id="4" name="Slide Number Placeholder 3"/>
          <p:cNvSpPr>
            <a:spLocks noGrp="1"/>
          </p:cNvSpPr>
          <p:nvPr>
            <p:ph type="sldNum" sz="quarter" idx="12"/>
          </p:nvPr>
        </p:nvSpPr>
        <p:spPr/>
        <p:txBody>
          <a:bodyPr/>
          <a:lstStyle/>
          <a:p>
            <a:fld id="{519954A3-9DFD-4C44-94BA-B95130A3BA1C}" type="slidenum">
              <a:rPr lang="en-US" smtClean="0"/>
              <a:t>17</a:t>
            </a:fld>
            <a:endParaRPr lang="en-US" dirty="0"/>
          </a:p>
        </p:txBody>
      </p:sp>
    </p:spTree>
    <p:extLst>
      <p:ext uri="{BB962C8B-B14F-4D97-AF65-F5344CB8AC3E}">
        <p14:creationId xmlns:p14="http://schemas.microsoft.com/office/powerpoint/2010/main" val="1436817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dirty="0" smtClean="0"/>
              <a:t>Discrimination vs. Harassment</a:t>
            </a:r>
          </a:p>
        </p:txBody>
      </p:sp>
      <p:sp>
        <p:nvSpPr>
          <p:cNvPr id="27651" name="Rectangle 3"/>
          <p:cNvSpPr>
            <a:spLocks noGrp="1" noChangeArrowheads="1"/>
          </p:cNvSpPr>
          <p:nvPr>
            <p:ph idx="1"/>
          </p:nvPr>
        </p:nvSpPr>
        <p:spPr>
          <a:xfrm>
            <a:off x="677334" y="1716976"/>
            <a:ext cx="8596668" cy="3880773"/>
          </a:xfrm>
          <a:prstGeom prst="rect">
            <a:avLst/>
          </a:prstGeom>
        </p:spPr>
        <p:txBody>
          <a:bodyPr/>
          <a:lstStyle/>
          <a:p>
            <a:pPr marL="0" indent="0">
              <a:buNone/>
            </a:pPr>
            <a:r>
              <a:rPr lang="en-US" altLang="en-US" sz="2400" dirty="0" smtClean="0"/>
              <a:t>Discriminatory conduct includes harassment. </a:t>
            </a:r>
          </a:p>
          <a:p>
            <a:pPr marL="0" indent="0">
              <a:buNone/>
            </a:pPr>
            <a:endParaRPr lang="en-US" altLang="en-US" sz="2400" dirty="0"/>
          </a:p>
          <a:p>
            <a:pPr marL="0" indent="0">
              <a:buNone/>
            </a:pPr>
            <a:r>
              <a:rPr lang="en-US" altLang="en-US" sz="2400" dirty="0" smtClean="0"/>
              <a:t>Harassment is…</a:t>
            </a:r>
          </a:p>
          <a:p>
            <a:pPr marL="0" indent="0">
              <a:buNone/>
            </a:pPr>
            <a:r>
              <a:rPr lang="en-US" altLang="en-US" sz="2400" dirty="0"/>
              <a:t>	</a:t>
            </a:r>
            <a:r>
              <a:rPr lang="en-US" altLang="en-US" sz="2400" dirty="0" smtClean="0"/>
              <a:t>Unwelcome behavior</a:t>
            </a:r>
          </a:p>
          <a:p>
            <a:pPr marL="0" indent="0">
              <a:buNone/>
            </a:pPr>
            <a:r>
              <a:rPr lang="en-US" altLang="en-US" sz="2400" dirty="0"/>
              <a:t>	</a:t>
            </a:r>
            <a:r>
              <a:rPr lang="en-US" altLang="en-US" sz="2400" dirty="0" smtClean="0"/>
              <a:t>Based on a protected class</a:t>
            </a:r>
          </a:p>
          <a:p>
            <a:pPr marL="0" indent="0">
              <a:buNone/>
            </a:pPr>
            <a:r>
              <a:rPr lang="en-US" altLang="en-US" sz="2400" dirty="0"/>
              <a:t>	</a:t>
            </a:r>
            <a:r>
              <a:rPr lang="en-US" altLang="en-US" sz="2400" dirty="0" smtClean="0"/>
              <a:t>Creates a hostile work environment</a:t>
            </a:r>
          </a:p>
          <a:p>
            <a:pPr marL="0" indent="0">
              <a:buNone/>
            </a:pPr>
            <a:r>
              <a:rPr lang="en-US" altLang="en-US" sz="2400" dirty="0"/>
              <a:t>	</a:t>
            </a:r>
            <a:r>
              <a:rPr lang="en-US" altLang="en-US" sz="2400" dirty="0" smtClean="0"/>
              <a:t>Defined by policy</a:t>
            </a:r>
            <a:endParaRPr lang="en-US" altLang="en-US" dirty="0" smtClean="0"/>
          </a:p>
        </p:txBody>
      </p:sp>
      <p:sp>
        <p:nvSpPr>
          <p:cNvPr id="2" name="Slide Number Placeholder 1"/>
          <p:cNvSpPr>
            <a:spLocks noGrp="1"/>
          </p:cNvSpPr>
          <p:nvPr>
            <p:ph type="sldNum" sz="quarter" idx="12"/>
          </p:nvPr>
        </p:nvSpPr>
        <p:spPr>
          <a:xfrm>
            <a:off x="8854274" y="6041362"/>
            <a:ext cx="683339" cy="365125"/>
          </a:xfrm>
        </p:spPr>
        <p:txBody>
          <a:bodyPr/>
          <a:lstStyle/>
          <a:p>
            <a:pPr algn="l"/>
            <a:fld id="{37D409AB-2201-4E18-8A34-C31753AD9B06}" type="slidenum">
              <a:rPr smtClean="0"/>
              <a:pPr algn="l"/>
              <a:t>18</a:t>
            </a:fld>
            <a:endParaRPr dirty="0"/>
          </a:p>
        </p:txBody>
      </p:sp>
    </p:spTree>
    <p:extLst>
      <p:ext uri="{BB962C8B-B14F-4D97-AF65-F5344CB8AC3E}">
        <p14:creationId xmlns:p14="http://schemas.microsoft.com/office/powerpoint/2010/main" val="7173735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Tangible Employment Action</a:t>
            </a:r>
            <a:endParaRPr lang="en-US" dirty="0"/>
          </a:p>
        </p:txBody>
      </p:sp>
      <p:sp>
        <p:nvSpPr>
          <p:cNvPr id="3" name="Content Placeholder 2"/>
          <p:cNvSpPr>
            <a:spLocks noGrp="1"/>
          </p:cNvSpPr>
          <p:nvPr>
            <p:ph idx="1"/>
          </p:nvPr>
        </p:nvSpPr>
        <p:spPr/>
        <p:txBody>
          <a:bodyPr>
            <a:normAutofit/>
          </a:bodyPr>
          <a:lstStyle/>
          <a:p>
            <a:r>
              <a:rPr lang="en-US" sz="2400" dirty="0" smtClean="0"/>
              <a:t>Usually by a person in authority and usually sexual in nature.</a:t>
            </a:r>
          </a:p>
          <a:p>
            <a:pPr marL="0" indent="0">
              <a:buNone/>
            </a:pPr>
            <a:endParaRPr lang="en-US" sz="2400" dirty="0" smtClean="0"/>
          </a:p>
          <a:p>
            <a:r>
              <a:rPr lang="en-US" sz="2400" dirty="0" smtClean="0"/>
              <a:t>Submission to, or rejection of, unwelcome conduct affects employment such as monetary loss or change of job.</a:t>
            </a:r>
          </a:p>
          <a:p>
            <a:endParaRPr lang="en-US" sz="2400" dirty="0"/>
          </a:p>
          <a:p>
            <a:pPr marL="457200" lvl="1" indent="0">
              <a:buNone/>
            </a:pPr>
            <a:r>
              <a:rPr lang="en-US" sz="2200" dirty="0" smtClean="0"/>
              <a:t>Example: </a:t>
            </a:r>
            <a:r>
              <a:rPr lang="en-US" sz="2000" dirty="0"/>
              <a:t>Mary Jones receives smaller pay increase based on performance than other employees with similar performance because she refused to go out with her supervisor, John Doe.</a:t>
            </a:r>
            <a:endParaRPr lang="en-US" sz="2200" dirty="0"/>
          </a:p>
        </p:txBody>
      </p:sp>
      <p:sp>
        <p:nvSpPr>
          <p:cNvPr id="4" name="Slide Number Placeholder 3"/>
          <p:cNvSpPr>
            <a:spLocks noGrp="1"/>
          </p:cNvSpPr>
          <p:nvPr>
            <p:ph type="sldNum" sz="quarter" idx="12"/>
          </p:nvPr>
        </p:nvSpPr>
        <p:spPr/>
        <p:txBody>
          <a:bodyPr/>
          <a:lstStyle/>
          <a:p>
            <a:fld id="{519954A3-9DFD-4C44-94BA-B95130A3BA1C}" type="slidenum">
              <a:rPr lang="en-US" smtClean="0"/>
              <a:t>19</a:t>
            </a:fld>
            <a:endParaRPr lang="en-US" dirty="0"/>
          </a:p>
        </p:txBody>
      </p:sp>
    </p:spTree>
    <p:extLst>
      <p:ext uri="{BB962C8B-B14F-4D97-AF65-F5344CB8AC3E}">
        <p14:creationId xmlns:p14="http://schemas.microsoft.com/office/powerpoint/2010/main" val="2063174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en-US" dirty="0" smtClean="0"/>
              <a:t>Objectives</a:t>
            </a:r>
          </a:p>
        </p:txBody>
      </p:sp>
      <p:sp>
        <p:nvSpPr>
          <p:cNvPr id="5124" name="Rectangle 3"/>
          <p:cNvSpPr>
            <a:spLocks noGrp="1" noChangeArrowheads="1"/>
          </p:cNvSpPr>
          <p:nvPr>
            <p:ph idx="1"/>
          </p:nvPr>
        </p:nvSpPr>
        <p:spPr>
          <a:xfrm>
            <a:off x="677334" y="1740459"/>
            <a:ext cx="8596668" cy="4041615"/>
          </a:xfrm>
          <a:prstGeom prst="rect">
            <a:avLst/>
          </a:prstGeom>
        </p:spPr>
        <p:txBody>
          <a:bodyPr>
            <a:normAutofit lnSpcReduction="10000"/>
          </a:bodyPr>
          <a:lstStyle/>
          <a:p>
            <a:pPr eaLnBrk="1" hangingPunct="1">
              <a:lnSpc>
                <a:spcPct val="90000"/>
              </a:lnSpc>
              <a:buFontTx/>
              <a:buNone/>
            </a:pPr>
            <a:r>
              <a:rPr lang="en-US" sz="2400" b="1" dirty="0"/>
              <a:t>At the close of this session, you will be able to</a:t>
            </a:r>
            <a:r>
              <a:rPr lang="en-US" sz="2400" b="1" dirty="0" smtClean="0"/>
              <a:t>:</a:t>
            </a:r>
          </a:p>
          <a:p>
            <a:pPr eaLnBrk="1" hangingPunct="1">
              <a:lnSpc>
                <a:spcPct val="90000"/>
              </a:lnSpc>
              <a:buFontTx/>
              <a:buNone/>
            </a:pPr>
            <a:endParaRPr lang="en-US" sz="1000" b="1" dirty="0"/>
          </a:p>
          <a:p>
            <a:pPr eaLnBrk="1" hangingPunct="1">
              <a:lnSpc>
                <a:spcPct val="90000"/>
              </a:lnSpc>
            </a:pPr>
            <a:r>
              <a:rPr lang="en-US" sz="2400" dirty="0" smtClean="0"/>
              <a:t>Understand the importance of ethics in business.</a:t>
            </a:r>
          </a:p>
          <a:p>
            <a:pPr marL="0" indent="0" eaLnBrk="1" hangingPunct="1">
              <a:lnSpc>
                <a:spcPct val="90000"/>
              </a:lnSpc>
              <a:buNone/>
            </a:pPr>
            <a:endParaRPr lang="en-US" sz="900" dirty="0" smtClean="0"/>
          </a:p>
          <a:p>
            <a:pPr eaLnBrk="1" hangingPunct="1">
              <a:lnSpc>
                <a:spcPct val="90000"/>
              </a:lnSpc>
            </a:pPr>
            <a:r>
              <a:rPr lang="en-US" sz="2400" dirty="0" smtClean="0"/>
              <a:t>Describe a typical code of conduct and how it applies to your business practices.</a:t>
            </a:r>
          </a:p>
          <a:p>
            <a:pPr marL="0" indent="0" eaLnBrk="1" hangingPunct="1">
              <a:lnSpc>
                <a:spcPct val="90000"/>
              </a:lnSpc>
              <a:buNone/>
            </a:pPr>
            <a:endParaRPr lang="en-US" sz="900" dirty="0" smtClean="0"/>
          </a:p>
          <a:p>
            <a:pPr eaLnBrk="1" hangingPunct="1">
              <a:lnSpc>
                <a:spcPct val="90000"/>
              </a:lnSpc>
            </a:pPr>
            <a:r>
              <a:rPr lang="en-US" sz="2400" dirty="0" smtClean="0"/>
              <a:t>Describe a respectful workplace and discuss intent vs. impact.</a:t>
            </a:r>
            <a:endParaRPr lang="en-US" sz="2400" dirty="0"/>
          </a:p>
          <a:p>
            <a:pPr eaLnBrk="1" hangingPunct="1">
              <a:lnSpc>
                <a:spcPct val="90000"/>
              </a:lnSpc>
              <a:buNone/>
            </a:pPr>
            <a:endParaRPr lang="en-US" sz="900" dirty="0"/>
          </a:p>
          <a:p>
            <a:pPr eaLnBrk="1" hangingPunct="1">
              <a:lnSpc>
                <a:spcPct val="90000"/>
              </a:lnSpc>
            </a:pPr>
            <a:r>
              <a:rPr lang="en-US" sz="2400" dirty="0" smtClean="0"/>
              <a:t>Identify your role in maintaining a harassment-free workplace.</a:t>
            </a:r>
            <a:endParaRPr lang="en-US" sz="2400" dirty="0"/>
          </a:p>
          <a:p>
            <a:pPr eaLnBrk="1" hangingPunct="1">
              <a:lnSpc>
                <a:spcPct val="90000"/>
              </a:lnSpc>
              <a:buNone/>
            </a:pPr>
            <a:endParaRPr lang="en-US" sz="900" dirty="0"/>
          </a:p>
          <a:p>
            <a:pPr eaLnBrk="1" hangingPunct="1">
              <a:lnSpc>
                <a:spcPct val="90000"/>
              </a:lnSpc>
              <a:buClr>
                <a:schemeClr val="tx1"/>
              </a:buClr>
            </a:pPr>
            <a:endParaRPr lang="en-US" sz="1200" dirty="0"/>
          </a:p>
        </p:txBody>
      </p:sp>
      <p:sp>
        <p:nvSpPr>
          <p:cNvPr id="5122" name="Slide Number Placeholder 3"/>
          <p:cNvSpPr>
            <a:spLocks noGrp="1"/>
          </p:cNvSpPr>
          <p:nvPr>
            <p:ph type="sldNum" sz="quarter" idx="12"/>
          </p:nvPr>
        </p:nvSpPr>
        <p:spPr>
          <a:prstGeom prst="bracketPair">
            <a:avLst>
              <a:gd name="adj" fmla="val 17949"/>
            </a:avLst>
          </a:prstGeom>
          <a:noFill/>
        </p:spPr>
        <p:txBody>
          <a:bodyPr>
            <a:normAutofit/>
          </a:bodyPr>
          <a:lstStyle/>
          <a:p>
            <a:fld id="{4FCF2454-2CF4-4887-9B29-378093A3E4CD}" type="slidenum">
              <a:rPr lang="en-US" smtClean="0"/>
              <a:pPr/>
              <a:t>2</a:t>
            </a:fld>
            <a:endParaRPr lang="en-US" dirty="0" smtClean="0"/>
          </a:p>
        </p:txBody>
      </p:sp>
    </p:spTree>
    <p:extLst>
      <p:ext uri="{BB962C8B-B14F-4D97-AF65-F5344CB8AC3E}">
        <p14:creationId xmlns:p14="http://schemas.microsoft.com/office/powerpoint/2010/main" val="39297060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Hostile Work Environment</a:t>
            </a:r>
            <a:endParaRPr lang="en-US" dirty="0"/>
          </a:p>
        </p:txBody>
      </p:sp>
      <p:sp>
        <p:nvSpPr>
          <p:cNvPr id="3" name="Content Placeholder 2"/>
          <p:cNvSpPr>
            <a:spLocks noGrp="1"/>
          </p:cNvSpPr>
          <p:nvPr>
            <p:ph idx="1"/>
          </p:nvPr>
        </p:nvSpPr>
        <p:spPr>
          <a:xfrm>
            <a:off x="677334" y="1755406"/>
            <a:ext cx="8596668" cy="4420901"/>
          </a:xfrm>
        </p:spPr>
        <p:txBody>
          <a:bodyPr>
            <a:normAutofit/>
          </a:bodyPr>
          <a:lstStyle/>
          <a:p>
            <a:r>
              <a:rPr lang="en-US" sz="2400" dirty="0" smtClean="0"/>
              <a:t>Can be from anyone towards anyone.</a:t>
            </a:r>
            <a:endParaRPr lang="en-US" sz="900" dirty="0" smtClean="0"/>
          </a:p>
          <a:p>
            <a:pPr marL="342900" lvl="1" indent="-342900"/>
            <a:r>
              <a:rPr lang="en-US" sz="2400" dirty="0"/>
              <a:t>Conduct is </a:t>
            </a:r>
            <a:r>
              <a:rPr lang="en-US" sz="2400" dirty="0" smtClean="0"/>
              <a:t>severe </a:t>
            </a:r>
            <a:r>
              <a:rPr lang="en-US" sz="2400" dirty="0"/>
              <a:t>or frequent</a:t>
            </a:r>
          </a:p>
          <a:p>
            <a:pPr marL="342900" lvl="1" indent="-342900"/>
            <a:r>
              <a:rPr lang="en-US" sz="2400" dirty="0"/>
              <a:t>Conduct is unwelcome (based on the perception of the recipient)</a:t>
            </a:r>
          </a:p>
          <a:p>
            <a:pPr marL="342900" lvl="1" indent="-342900"/>
            <a:r>
              <a:rPr lang="en-US" sz="2400" dirty="0"/>
              <a:t>A reasonable person would be </a:t>
            </a:r>
            <a:r>
              <a:rPr lang="en-US" sz="2400" dirty="0" smtClean="0"/>
              <a:t>offended</a:t>
            </a:r>
          </a:p>
          <a:p>
            <a:pPr marL="0" lvl="1" indent="0">
              <a:buNone/>
            </a:pPr>
            <a:endParaRPr lang="en-US" sz="900" dirty="0" smtClean="0"/>
          </a:p>
          <a:p>
            <a:pPr marL="400050" lvl="2" indent="0">
              <a:buNone/>
            </a:pPr>
            <a:r>
              <a:rPr lang="en-US" sz="2000" dirty="0"/>
              <a:t>Example:  Mike Maloney is leering (making elevator eyes) at and intentionally brushing against Sally Davis.</a:t>
            </a:r>
          </a:p>
          <a:p>
            <a:pPr marL="400050" lvl="2" indent="0">
              <a:buNone/>
            </a:pPr>
            <a:r>
              <a:rPr lang="en-US" sz="2000" dirty="0"/>
              <a:t>Example:  Jill Jackson has a 9” x 12”  calendar of scantily clad males on her cubicle wall visible to passersby.</a:t>
            </a:r>
          </a:p>
        </p:txBody>
      </p:sp>
      <p:sp>
        <p:nvSpPr>
          <p:cNvPr id="4" name="Slide Number Placeholder 3"/>
          <p:cNvSpPr>
            <a:spLocks noGrp="1"/>
          </p:cNvSpPr>
          <p:nvPr>
            <p:ph type="sldNum" sz="quarter" idx="12"/>
          </p:nvPr>
        </p:nvSpPr>
        <p:spPr/>
        <p:txBody>
          <a:bodyPr/>
          <a:lstStyle/>
          <a:p>
            <a:fld id="{519954A3-9DFD-4C44-94BA-B95130A3BA1C}" type="slidenum">
              <a:rPr lang="en-US" smtClean="0"/>
              <a:t>20</a:t>
            </a:fld>
            <a:endParaRPr lang="en-US" dirty="0"/>
          </a:p>
        </p:txBody>
      </p:sp>
    </p:spTree>
    <p:extLst>
      <p:ext uri="{BB962C8B-B14F-4D97-AF65-F5344CB8AC3E}">
        <p14:creationId xmlns:p14="http://schemas.microsoft.com/office/powerpoint/2010/main" val="133463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pPr eaLnBrk="1" hangingPunct="1"/>
            <a:r>
              <a:rPr lang="en-US" dirty="0" smtClean="0"/>
              <a:t>Sexual Harassment</a:t>
            </a:r>
          </a:p>
        </p:txBody>
      </p:sp>
      <p:sp>
        <p:nvSpPr>
          <p:cNvPr id="6148" name="Rectangle 3"/>
          <p:cNvSpPr>
            <a:spLocks noGrp="1" noChangeArrowheads="1"/>
          </p:cNvSpPr>
          <p:nvPr>
            <p:ph idx="1"/>
          </p:nvPr>
        </p:nvSpPr>
        <p:spPr>
          <a:xfrm>
            <a:off x="677334" y="1716980"/>
            <a:ext cx="8596668" cy="4203986"/>
          </a:xfrm>
          <a:prstGeom prst="rect">
            <a:avLst/>
          </a:prstGeom>
        </p:spPr>
        <p:txBody>
          <a:bodyPr>
            <a:normAutofit/>
          </a:bodyPr>
          <a:lstStyle/>
          <a:p>
            <a:pPr eaLnBrk="1" hangingPunct="1"/>
            <a:r>
              <a:rPr lang="en-US" sz="2400" dirty="0"/>
              <a:t>Unwelcome sexual advances.</a:t>
            </a:r>
          </a:p>
          <a:p>
            <a:pPr eaLnBrk="1" hangingPunct="1">
              <a:buNone/>
            </a:pPr>
            <a:endParaRPr lang="en-US" sz="750" dirty="0"/>
          </a:p>
          <a:p>
            <a:pPr eaLnBrk="1" hangingPunct="1"/>
            <a:r>
              <a:rPr lang="en-US" sz="2400" dirty="0" smtClean="0"/>
              <a:t>Occurs because of gender or is related to, or about, sexual activity.</a:t>
            </a:r>
            <a:endParaRPr lang="en-US" sz="2400" dirty="0"/>
          </a:p>
          <a:p>
            <a:pPr eaLnBrk="1" hangingPunct="1">
              <a:buNone/>
            </a:pPr>
            <a:endParaRPr lang="en-US" sz="750" dirty="0"/>
          </a:p>
          <a:p>
            <a:pPr eaLnBrk="1" hangingPunct="1"/>
            <a:r>
              <a:rPr lang="en-US" sz="2400" dirty="0"/>
              <a:t>Other verbal or physical conduct of a sexual nature that affects an individual’s employment, unreasonably interferes with his/her work performance</a:t>
            </a:r>
            <a:r>
              <a:rPr lang="en-US" sz="2400" dirty="0" smtClean="0"/>
              <a:t>, </a:t>
            </a:r>
            <a:r>
              <a:rPr lang="en-US" sz="2400" dirty="0"/>
              <a:t>or creates an intimidating, hostile or offensive work environment.</a:t>
            </a:r>
          </a:p>
          <a:p>
            <a:pPr>
              <a:buNone/>
            </a:pPr>
            <a:r>
              <a:rPr lang="en-US" sz="825" i="1" dirty="0">
                <a:solidFill>
                  <a:schemeClr val="bg1">
                    <a:lumMod val="50000"/>
                  </a:schemeClr>
                </a:solidFill>
              </a:rPr>
              <a:t>(Equal Employment Opportunity Commission, Civil Rights Act, Title VII, 1964)</a:t>
            </a:r>
          </a:p>
          <a:p>
            <a:pPr eaLnBrk="1" hangingPunct="1">
              <a:buNone/>
            </a:pPr>
            <a:endParaRPr lang="en-US" dirty="0" smtClean="0"/>
          </a:p>
        </p:txBody>
      </p:sp>
      <p:sp>
        <p:nvSpPr>
          <p:cNvPr id="6146" name="Slide Number Placeholder 3"/>
          <p:cNvSpPr>
            <a:spLocks noGrp="1"/>
          </p:cNvSpPr>
          <p:nvPr>
            <p:ph type="sldNum" sz="quarter" idx="12"/>
          </p:nvPr>
        </p:nvSpPr>
        <p:spPr>
          <a:prstGeom prst="bracketPair">
            <a:avLst>
              <a:gd name="adj" fmla="val 17949"/>
            </a:avLst>
          </a:prstGeom>
          <a:noFill/>
        </p:spPr>
        <p:txBody>
          <a:bodyPr>
            <a:normAutofit/>
          </a:bodyPr>
          <a:lstStyle/>
          <a:p>
            <a:fld id="{11802460-7031-4B8A-967C-476537C156EF}" type="slidenum">
              <a:rPr lang="en-US" smtClean="0"/>
              <a:pPr/>
              <a:t>21</a:t>
            </a:fld>
            <a:endParaRPr lang="en-US" dirty="0" smtClean="0"/>
          </a:p>
        </p:txBody>
      </p:sp>
    </p:spTree>
    <p:extLst>
      <p:ext uri="{BB962C8B-B14F-4D97-AF65-F5344CB8AC3E}">
        <p14:creationId xmlns:p14="http://schemas.microsoft.com/office/powerpoint/2010/main" val="4189614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dirty="0" smtClean="0"/>
              <a:t>Types of Inappropriate Conduct</a:t>
            </a:r>
          </a:p>
        </p:txBody>
      </p:sp>
      <p:sp>
        <p:nvSpPr>
          <p:cNvPr id="31747" name="Rectangle 3"/>
          <p:cNvSpPr>
            <a:spLocks noGrp="1" noChangeArrowheads="1"/>
          </p:cNvSpPr>
          <p:nvPr>
            <p:ph idx="1"/>
          </p:nvPr>
        </p:nvSpPr>
        <p:spPr>
          <a:xfrm>
            <a:off x="1019649" y="1441695"/>
            <a:ext cx="7372910" cy="4741821"/>
          </a:xfrm>
          <a:prstGeom prst="rect">
            <a:avLst/>
          </a:prstGeom>
        </p:spPr>
        <p:txBody>
          <a:bodyPr>
            <a:normAutofit fontScale="92500" lnSpcReduction="10000"/>
          </a:bodyPr>
          <a:lstStyle/>
          <a:p>
            <a:pPr marL="0" indent="0" algn="ctr"/>
            <a:endParaRPr lang="en-US" altLang="en-US" dirty="0" smtClean="0"/>
          </a:p>
          <a:p>
            <a:pPr marL="342900" lvl="1" indent="-342900"/>
            <a:r>
              <a:rPr lang="en-US" altLang="en-US" sz="2800" dirty="0"/>
              <a:t>Verbal abuse</a:t>
            </a:r>
          </a:p>
          <a:p>
            <a:pPr marL="457223" lvl="1" indent="0">
              <a:buFont typeface="Wingdings 3" charset="2"/>
              <a:buNone/>
            </a:pPr>
            <a:endParaRPr lang="en-US" altLang="en-US" sz="1300" dirty="0"/>
          </a:p>
          <a:p>
            <a:pPr marL="342900" lvl="1" indent="-342900"/>
            <a:r>
              <a:rPr lang="en-US" altLang="en-US" sz="2800" dirty="0"/>
              <a:t>Physical conduct</a:t>
            </a:r>
          </a:p>
          <a:p>
            <a:pPr marL="0" lvl="1" indent="0">
              <a:buNone/>
            </a:pPr>
            <a:endParaRPr lang="en-US" altLang="en-US" sz="1100" dirty="0"/>
          </a:p>
          <a:p>
            <a:pPr marL="342900" lvl="1" indent="-342900"/>
            <a:r>
              <a:rPr lang="en-US" altLang="en-US" sz="2800" dirty="0"/>
              <a:t>Refusal to cooperate</a:t>
            </a:r>
          </a:p>
          <a:p>
            <a:pPr marL="0" lvl="1" indent="0">
              <a:buNone/>
            </a:pPr>
            <a:endParaRPr lang="en-US" altLang="en-US" sz="1100" dirty="0"/>
          </a:p>
          <a:p>
            <a:pPr marL="342900" lvl="1" indent="-342900"/>
            <a:r>
              <a:rPr lang="en-US" altLang="en-US" sz="2800" dirty="0"/>
              <a:t>Intimidation</a:t>
            </a:r>
          </a:p>
          <a:p>
            <a:pPr marL="0" lvl="1" indent="0">
              <a:buNone/>
            </a:pPr>
            <a:endParaRPr lang="en-US" altLang="en-US" sz="1000" dirty="0"/>
          </a:p>
          <a:p>
            <a:pPr marL="342900" lvl="1" indent="-342900"/>
            <a:r>
              <a:rPr lang="en-US" altLang="en-US" sz="2800" dirty="0" smtClean="0"/>
              <a:t>Interference with work performance</a:t>
            </a:r>
            <a:endParaRPr lang="en-US" altLang="en-US" sz="2800" dirty="0"/>
          </a:p>
          <a:p>
            <a:pPr marL="0" lvl="1" indent="0">
              <a:buNone/>
            </a:pPr>
            <a:endParaRPr lang="en-US" altLang="en-US" sz="1100" dirty="0"/>
          </a:p>
          <a:p>
            <a:pPr marL="342900" lvl="1" indent="-342900"/>
            <a:r>
              <a:rPr lang="en-US" altLang="en-US" sz="2800" dirty="0" smtClean="0"/>
              <a:t>Offensive objects or pictures</a:t>
            </a:r>
          </a:p>
          <a:p>
            <a:pPr marL="0" lvl="1" indent="0">
              <a:buNone/>
            </a:pPr>
            <a:endParaRPr lang="en-US" altLang="en-US" sz="1200" dirty="0"/>
          </a:p>
          <a:p>
            <a:pPr marL="0" indent="0"/>
            <a:endParaRPr lang="en-US" altLang="en-US" dirty="0" smtClean="0"/>
          </a:p>
        </p:txBody>
      </p:sp>
      <p:sp>
        <p:nvSpPr>
          <p:cNvPr id="2" name="Slide Number Placeholder 1"/>
          <p:cNvSpPr>
            <a:spLocks noGrp="1"/>
          </p:cNvSpPr>
          <p:nvPr>
            <p:ph type="sldNum" sz="quarter" idx="12"/>
          </p:nvPr>
        </p:nvSpPr>
        <p:spPr>
          <a:xfrm>
            <a:off x="8858191" y="6041362"/>
            <a:ext cx="683339" cy="365125"/>
          </a:xfrm>
        </p:spPr>
        <p:txBody>
          <a:bodyPr/>
          <a:lstStyle/>
          <a:p>
            <a:pPr algn="l"/>
            <a:fld id="{37D409AB-2201-4E18-8A34-C31753AD9B06}" type="slidenum">
              <a:rPr smtClean="0"/>
              <a:pPr algn="l"/>
              <a:t>22</a:t>
            </a:fld>
            <a:endParaRPr dirty="0"/>
          </a:p>
        </p:txBody>
      </p:sp>
    </p:spTree>
    <p:extLst>
      <p:ext uri="{BB962C8B-B14F-4D97-AF65-F5344CB8AC3E}">
        <p14:creationId xmlns:p14="http://schemas.microsoft.com/office/powerpoint/2010/main" val="1907828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altLang="en-US" dirty="0" smtClean="0"/>
              <a:t>Bullying</a:t>
            </a:r>
          </a:p>
        </p:txBody>
      </p:sp>
      <p:sp>
        <p:nvSpPr>
          <p:cNvPr id="56323" name="Content Placeholder 2"/>
          <p:cNvSpPr>
            <a:spLocks noGrp="1"/>
          </p:cNvSpPr>
          <p:nvPr>
            <p:ph idx="1"/>
          </p:nvPr>
        </p:nvSpPr>
        <p:spPr>
          <a:xfrm>
            <a:off x="677334" y="1707507"/>
            <a:ext cx="8596668" cy="3880773"/>
          </a:xfrm>
          <a:prstGeom prst="rect">
            <a:avLst/>
          </a:prstGeom>
        </p:spPr>
        <p:txBody>
          <a:bodyPr>
            <a:normAutofit fontScale="92500" lnSpcReduction="10000"/>
          </a:bodyPr>
          <a:lstStyle/>
          <a:p>
            <a:r>
              <a:rPr lang="en-US" altLang="en-US" sz="2400" dirty="0"/>
              <a:t> Verbal abuse, including public humiliation and embarrassment, false accusations, constant criticism, being held to different standards than coworkers</a:t>
            </a:r>
          </a:p>
          <a:p>
            <a:pPr marL="0" indent="0">
              <a:buNone/>
            </a:pPr>
            <a:endParaRPr lang="en-US" altLang="en-US" sz="533" dirty="0"/>
          </a:p>
          <a:p>
            <a:r>
              <a:rPr lang="en-US" altLang="en-US" sz="2400" dirty="0"/>
              <a:t> Offensive conduct or behaviors that are threatening, humiliating, or intimidating </a:t>
            </a:r>
          </a:p>
          <a:p>
            <a:pPr marL="0" indent="0">
              <a:buNone/>
            </a:pPr>
            <a:endParaRPr lang="en-US" altLang="en-US" sz="533" dirty="0"/>
          </a:p>
          <a:p>
            <a:r>
              <a:rPr lang="en-US" altLang="en-US" sz="2400" dirty="0"/>
              <a:t> Work </a:t>
            </a:r>
            <a:r>
              <a:rPr lang="en-US" altLang="en-US" sz="2400" dirty="0" smtClean="0"/>
              <a:t>interference or sabotage that </a:t>
            </a:r>
            <a:r>
              <a:rPr lang="en-US" altLang="en-US" sz="2400" dirty="0"/>
              <a:t>prevents work from getting done</a:t>
            </a:r>
          </a:p>
          <a:p>
            <a:pPr marL="0" indent="0">
              <a:buNone/>
            </a:pPr>
            <a:endParaRPr lang="en-US" altLang="en-US" sz="533" dirty="0"/>
          </a:p>
          <a:p>
            <a:r>
              <a:rPr lang="en-US" altLang="en-US" sz="2400" dirty="0"/>
              <a:t> Excluding or ignoring certain workers’ or their contributions, or taking credit for those workers’ contributions</a:t>
            </a:r>
          </a:p>
          <a:p>
            <a:pPr marL="0" indent="0"/>
            <a:endParaRPr lang="en-US" altLang="en-US" dirty="0" smtClean="0"/>
          </a:p>
        </p:txBody>
      </p:sp>
      <p:sp>
        <p:nvSpPr>
          <p:cNvPr id="2" name="Slide Number Placeholder 1"/>
          <p:cNvSpPr>
            <a:spLocks noGrp="1"/>
          </p:cNvSpPr>
          <p:nvPr>
            <p:ph type="sldNum" sz="quarter" idx="12"/>
          </p:nvPr>
        </p:nvSpPr>
        <p:spPr>
          <a:xfrm>
            <a:off x="8846036" y="6033125"/>
            <a:ext cx="683339" cy="365125"/>
          </a:xfrm>
        </p:spPr>
        <p:txBody>
          <a:bodyPr/>
          <a:lstStyle/>
          <a:p>
            <a:pPr algn="l"/>
            <a:fld id="{37D409AB-2201-4E18-8A34-C31753AD9B06}" type="slidenum">
              <a:rPr smtClean="0"/>
              <a:pPr algn="l"/>
              <a:t>23</a:t>
            </a:fld>
            <a:endParaRPr dirty="0"/>
          </a:p>
        </p:txBody>
      </p:sp>
    </p:spTree>
    <p:extLst>
      <p:ext uri="{BB962C8B-B14F-4D97-AF65-F5344CB8AC3E}">
        <p14:creationId xmlns:p14="http://schemas.microsoft.com/office/powerpoint/2010/main" val="39586663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Does Behavior Cross the Line?</a:t>
            </a:r>
            <a:endParaRPr lang="en-US" dirty="0"/>
          </a:p>
        </p:txBody>
      </p:sp>
      <p:sp>
        <p:nvSpPr>
          <p:cNvPr id="4" name="Slide Number Placeholder 3"/>
          <p:cNvSpPr>
            <a:spLocks noGrp="1"/>
          </p:cNvSpPr>
          <p:nvPr>
            <p:ph type="sldNum" sz="quarter" idx="12"/>
          </p:nvPr>
        </p:nvSpPr>
        <p:spPr/>
        <p:txBody>
          <a:bodyPr/>
          <a:lstStyle/>
          <a:p>
            <a:fld id="{519954A3-9DFD-4C44-94BA-B95130A3BA1C}" type="slidenum">
              <a:rPr lang="en-US" smtClean="0"/>
              <a:t>24</a:t>
            </a:fld>
            <a:endParaRPr lang="en-US" dirty="0"/>
          </a:p>
        </p:txBody>
      </p:sp>
      <p:grpSp>
        <p:nvGrpSpPr>
          <p:cNvPr id="5" name="Group 4"/>
          <p:cNvGrpSpPr/>
          <p:nvPr/>
        </p:nvGrpSpPr>
        <p:grpSpPr>
          <a:xfrm>
            <a:off x="2241484" y="1270000"/>
            <a:ext cx="7577137" cy="4514819"/>
            <a:chOff x="1566863" y="1219200"/>
            <a:chExt cx="7577137" cy="4514819"/>
          </a:xfrm>
        </p:grpSpPr>
        <p:sp>
          <p:nvSpPr>
            <p:cNvPr id="6" name="Line 4"/>
            <p:cNvSpPr>
              <a:spLocks noChangeShapeType="1"/>
            </p:cNvSpPr>
            <p:nvPr/>
          </p:nvSpPr>
          <p:spPr bwMode="auto">
            <a:xfrm flipV="1">
              <a:off x="2925763" y="3414651"/>
              <a:ext cx="5849937"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en-US">
                <a:solidFill>
                  <a:prstClr val="black"/>
                </a:solidFill>
                <a:latin typeface="Arial" charset="0"/>
              </a:endParaRPr>
            </a:p>
          </p:txBody>
        </p:sp>
        <p:sp>
          <p:nvSpPr>
            <p:cNvPr id="7" name="Text Box 5"/>
            <p:cNvSpPr txBox="1">
              <a:spLocks noChangeArrowheads="1"/>
            </p:cNvSpPr>
            <p:nvPr/>
          </p:nvSpPr>
          <p:spPr bwMode="auto">
            <a:xfrm>
              <a:off x="7277100" y="3486088"/>
              <a:ext cx="1604963"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661" tIns="42830" rIns="85661" bIns="4283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spcBef>
                  <a:spcPct val="0"/>
                </a:spcBef>
                <a:spcAft>
                  <a:spcPct val="0"/>
                </a:spcAft>
              </a:pPr>
              <a:r>
                <a:rPr lang="en-US" altLang="en-US" b="1" dirty="0">
                  <a:latin typeface="+mj-lt"/>
                </a:rPr>
                <a:t>Legal Line</a:t>
              </a:r>
            </a:p>
          </p:txBody>
        </p:sp>
        <p:sp>
          <p:nvSpPr>
            <p:cNvPr id="8" name="Line 6"/>
            <p:cNvSpPr>
              <a:spLocks noChangeShapeType="1"/>
            </p:cNvSpPr>
            <p:nvPr/>
          </p:nvSpPr>
          <p:spPr bwMode="auto">
            <a:xfrm flipH="1">
              <a:off x="1600200" y="1219200"/>
              <a:ext cx="5638800" cy="4495800"/>
            </a:xfrm>
            <a:prstGeom prst="line">
              <a:avLst/>
            </a:prstGeom>
            <a:noFill/>
            <a:ln w="38100">
              <a:solidFill>
                <a:schemeClr val="tx1"/>
              </a:solidFill>
              <a:prstDash val="sysDot"/>
              <a:round/>
              <a:headEnd/>
              <a:tailEnd/>
            </a:ln>
            <a:extLst>
              <a:ext uri="{909E8E84-426E-40DD-AFC4-6F175D3DCCD1}">
                <a14:hiddenFill xmlns:a14="http://schemas.microsoft.com/office/drawing/2010/main">
                  <a:noFill/>
                </a14:hiddenFill>
              </a:ext>
            </a:ex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en-US">
                <a:solidFill>
                  <a:prstClr val="black"/>
                </a:solidFill>
                <a:latin typeface="Arial" charset="0"/>
              </a:endParaRPr>
            </a:p>
          </p:txBody>
        </p:sp>
        <p:sp>
          <p:nvSpPr>
            <p:cNvPr id="9" name="Text Box 7"/>
            <p:cNvSpPr txBox="1">
              <a:spLocks noChangeArrowheads="1"/>
            </p:cNvSpPr>
            <p:nvPr/>
          </p:nvSpPr>
          <p:spPr bwMode="auto">
            <a:xfrm>
              <a:off x="2582863" y="5305301"/>
              <a:ext cx="3429000" cy="29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661" tIns="42830" rIns="85661" bIns="4283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lnSpc>
                  <a:spcPct val="75000"/>
                </a:lnSpc>
                <a:spcBef>
                  <a:spcPct val="0"/>
                </a:spcBef>
                <a:spcAft>
                  <a:spcPct val="0"/>
                </a:spcAft>
              </a:pPr>
              <a:r>
                <a:rPr lang="en-US" altLang="en-US" sz="2000" b="1" dirty="0">
                  <a:latin typeface="+mj-lt"/>
                </a:rPr>
                <a:t>Socially Appropriate Behavior</a:t>
              </a:r>
            </a:p>
          </p:txBody>
        </p:sp>
        <p:sp>
          <p:nvSpPr>
            <p:cNvPr id="10" name="Text Box 8"/>
            <p:cNvSpPr txBox="1">
              <a:spLocks noChangeArrowheads="1"/>
            </p:cNvSpPr>
            <p:nvPr/>
          </p:nvSpPr>
          <p:spPr bwMode="auto">
            <a:xfrm>
              <a:off x="4038600" y="3747080"/>
              <a:ext cx="2743200" cy="29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661" tIns="42830" rIns="85661" bIns="4283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spcBef>
                  <a:spcPct val="0"/>
                </a:spcBef>
                <a:spcAft>
                  <a:spcPct val="0"/>
                </a:spcAft>
              </a:pPr>
              <a:r>
                <a:rPr lang="en-US" altLang="en-US" sz="2000" b="1" dirty="0">
                  <a:latin typeface="+mj-lt"/>
                </a:rPr>
                <a:t>Socially Risky Behavior</a:t>
              </a:r>
            </a:p>
          </p:txBody>
        </p:sp>
        <p:sp>
          <p:nvSpPr>
            <p:cNvPr id="11" name="Text Box 9"/>
            <p:cNvSpPr txBox="1">
              <a:spLocks noChangeArrowheads="1"/>
            </p:cNvSpPr>
            <p:nvPr/>
          </p:nvSpPr>
          <p:spPr bwMode="auto">
            <a:xfrm>
              <a:off x="5505450" y="2676401"/>
              <a:ext cx="2286000" cy="52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661" tIns="42830" rIns="85661" bIns="4283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lnSpc>
                  <a:spcPct val="75000"/>
                </a:lnSpc>
                <a:spcBef>
                  <a:spcPct val="0"/>
                </a:spcBef>
                <a:spcAft>
                  <a:spcPct val="0"/>
                </a:spcAft>
              </a:pPr>
              <a:r>
                <a:rPr lang="en-US" altLang="en-US" sz="2000" b="1" dirty="0">
                  <a:latin typeface="+mj-lt"/>
                </a:rPr>
                <a:t>Moderately Harassing Behavior</a:t>
              </a:r>
            </a:p>
          </p:txBody>
        </p:sp>
        <p:sp>
          <p:nvSpPr>
            <p:cNvPr id="12" name="AutoShape 10"/>
            <p:cNvSpPr>
              <a:spLocks noChangeArrowheads="1"/>
            </p:cNvSpPr>
            <p:nvPr/>
          </p:nvSpPr>
          <p:spPr bwMode="auto">
            <a:xfrm>
              <a:off x="5867400" y="1609663"/>
              <a:ext cx="855663" cy="714375"/>
            </a:xfrm>
            <a:prstGeom prst="triangle">
              <a:avLst>
                <a:gd name="adj" fmla="val 50000"/>
              </a:avLst>
            </a:prstGeom>
            <a:solidFill>
              <a:schemeClr val="accent6"/>
            </a:solidFill>
            <a:ln w="9525">
              <a:solidFill>
                <a:srgbClr val="000000"/>
              </a:solidFill>
              <a:miter lim="800000"/>
              <a:headEnd/>
              <a:tailEnd/>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en-US">
                <a:solidFill>
                  <a:prstClr val="black"/>
                </a:solidFill>
                <a:latin typeface="Arial" charset="0"/>
              </a:endParaRPr>
            </a:p>
          </p:txBody>
        </p:sp>
        <p:sp>
          <p:nvSpPr>
            <p:cNvPr id="13" name="Text Box 11"/>
            <p:cNvSpPr txBox="1">
              <a:spLocks noChangeArrowheads="1"/>
            </p:cNvSpPr>
            <p:nvPr/>
          </p:nvSpPr>
          <p:spPr bwMode="auto">
            <a:xfrm>
              <a:off x="6324600" y="1866838"/>
              <a:ext cx="2819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661" tIns="42830" rIns="85661" bIns="4283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lnSpc>
                  <a:spcPct val="75000"/>
                </a:lnSpc>
                <a:spcBef>
                  <a:spcPct val="0"/>
                </a:spcBef>
                <a:spcAft>
                  <a:spcPct val="0"/>
                </a:spcAft>
              </a:pPr>
              <a:r>
                <a:rPr lang="en-US" altLang="en-US" sz="2000" b="1" dirty="0">
                  <a:latin typeface="+mj-lt"/>
                </a:rPr>
                <a:t>Severely Harassing Behavior</a:t>
              </a:r>
            </a:p>
          </p:txBody>
        </p:sp>
        <p:sp>
          <p:nvSpPr>
            <p:cNvPr id="14" name="AutoShape 12"/>
            <p:cNvSpPr>
              <a:spLocks noChangeArrowheads="1"/>
            </p:cNvSpPr>
            <p:nvPr/>
          </p:nvSpPr>
          <p:spPr bwMode="auto">
            <a:xfrm>
              <a:off x="4648200" y="2447863"/>
              <a:ext cx="857250" cy="714375"/>
            </a:xfrm>
            <a:prstGeom prst="triangle">
              <a:avLst>
                <a:gd name="adj" fmla="val 50000"/>
              </a:avLst>
            </a:prstGeom>
            <a:solidFill>
              <a:schemeClr val="accent3"/>
            </a:solidFill>
            <a:ln w="9525">
              <a:solidFill>
                <a:srgbClr val="000000"/>
              </a:solidFill>
              <a:miter lim="800000"/>
              <a:headEnd/>
              <a:tailEnd/>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en-US">
                <a:solidFill>
                  <a:prstClr val="black"/>
                </a:solidFill>
                <a:latin typeface="Arial" charset="0"/>
              </a:endParaRPr>
            </a:p>
          </p:txBody>
        </p:sp>
        <p:sp>
          <p:nvSpPr>
            <p:cNvPr id="15" name="AutoShape 13"/>
            <p:cNvSpPr>
              <a:spLocks noChangeArrowheads="1"/>
            </p:cNvSpPr>
            <p:nvPr/>
          </p:nvSpPr>
          <p:spPr bwMode="auto">
            <a:xfrm>
              <a:off x="3200400" y="3590863"/>
              <a:ext cx="857250" cy="714375"/>
            </a:xfrm>
            <a:prstGeom prst="triangle">
              <a:avLst>
                <a:gd name="adj" fmla="val 50000"/>
              </a:avLst>
            </a:prstGeom>
            <a:solidFill>
              <a:srgbClr val="FFCC00"/>
            </a:solidFill>
            <a:ln w="9525">
              <a:solidFill>
                <a:srgbClr val="000000"/>
              </a:solidFill>
              <a:miter lim="800000"/>
              <a:headEnd/>
              <a:tailEnd/>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en-US">
                <a:solidFill>
                  <a:prstClr val="black"/>
                </a:solidFill>
                <a:latin typeface="Arial" charset="0"/>
              </a:endParaRPr>
            </a:p>
          </p:txBody>
        </p:sp>
        <p:sp>
          <p:nvSpPr>
            <p:cNvPr id="16" name="AutoShape 14"/>
            <p:cNvSpPr>
              <a:spLocks noChangeArrowheads="1"/>
            </p:cNvSpPr>
            <p:nvPr/>
          </p:nvSpPr>
          <p:spPr bwMode="auto">
            <a:xfrm>
              <a:off x="1566863" y="5019644"/>
              <a:ext cx="927100" cy="714375"/>
            </a:xfrm>
            <a:prstGeom prst="triangle">
              <a:avLst>
                <a:gd name="adj" fmla="val 50000"/>
              </a:avLst>
            </a:prstGeom>
            <a:solidFill>
              <a:srgbClr val="63A70A"/>
            </a:solidFill>
            <a:ln w="9525">
              <a:solidFill>
                <a:srgbClr val="000000"/>
              </a:solidFill>
              <a:miter lim="800000"/>
              <a:headEnd/>
              <a:tailEnd/>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en-US">
                <a:solidFill>
                  <a:prstClr val="black"/>
                </a:solidFill>
                <a:latin typeface="Arial" charset="0"/>
              </a:endParaRPr>
            </a:p>
          </p:txBody>
        </p:sp>
        <p:sp>
          <p:nvSpPr>
            <p:cNvPr id="17" name="Line 15"/>
            <p:cNvSpPr>
              <a:spLocks noChangeShapeType="1"/>
            </p:cNvSpPr>
            <p:nvPr/>
          </p:nvSpPr>
          <p:spPr bwMode="auto">
            <a:xfrm flipV="1">
              <a:off x="2854325" y="4557651"/>
              <a:ext cx="5849938" cy="0"/>
            </a:xfrm>
            <a:prstGeom prst="line">
              <a:avLst/>
            </a:prstGeom>
            <a:noFill/>
            <a:ln w="76200">
              <a:solidFill>
                <a:srgbClr val="B01C30"/>
              </a:solidFill>
              <a:prstDash val="sysDot"/>
              <a:round/>
              <a:headEnd/>
              <a:tailEnd/>
            </a:ln>
            <a:extLst>
              <a:ext uri="{909E8E84-426E-40DD-AFC4-6F175D3DCCD1}">
                <a14:hiddenFill xmlns:a14="http://schemas.microsoft.com/office/drawing/2010/main">
                  <a:noFill/>
                </a14:hiddenFill>
              </a:ext>
            </a:ex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pPr>
              <a:endParaRPr lang="en-US">
                <a:solidFill>
                  <a:prstClr val="black"/>
                </a:solidFill>
                <a:latin typeface="Arial" charset="0"/>
              </a:endParaRPr>
            </a:p>
          </p:txBody>
        </p:sp>
        <p:sp>
          <p:nvSpPr>
            <p:cNvPr id="18" name="Text Box 16"/>
            <p:cNvSpPr txBox="1">
              <a:spLocks noChangeArrowheads="1"/>
            </p:cNvSpPr>
            <p:nvPr/>
          </p:nvSpPr>
          <p:spPr bwMode="auto">
            <a:xfrm>
              <a:off x="5992813" y="4629088"/>
              <a:ext cx="3151187" cy="7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5661" tIns="42830" rIns="85661" bIns="4283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lnSpc>
                  <a:spcPct val="75000"/>
                </a:lnSpc>
                <a:spcBef>
                  <a:spcPct val="0"/>
                </a:spcBef>
                <a:spcAft>
                  <a:spcPct val="0"/>
                </a:spcAft>
              </a:pPr>
              <a:r>
                <a:rPr lang="en-US" altLang="en-US" b="1" dirty="0">
                  <a:latin typeface="+mj-lt"/>
                </a:rPr>
                <a:t>Organization’s Expectations</a:t>
              </a:r>
            </a:p>
          </p:txBody>
        </p:sp>
      </p:grpSp>
      <p:sp>
        <p:nvSpPr>
          <p:cNvPr id="19" name="Rectangle 18"/>
          <p:cNvSpPr>
            <a:spLocks noChangeArrowheads="1"/>
          </p:cNvSpPr>
          <p:nvPr/>
        </p:nvSpPr>
        <p:spPr bwMode="auto">
          <a:xfrm>
            <a:off x="510986" y="2585644"/>
            <a:ext cx="2743200" cy="141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5" tIns="46102" rIns="92205" bIns="46102"/>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lnSpc>
                <a:spcPct val="75000"/>
              </a:lnSpc>
              <a:spcAft>
                <a:spcPct val="0"/>
              </a:spcAft>
              <a:buSzPct val="100000"/>
              <a:buFont typeface="Wingdings" pitchFamily="2" charset="2"/>
              <a:buNone/>
            </a:pPr>
            <a:r>
              <a:rPr lang="en-US" altLang="en-US" sz="4000" b="1" dirty="0">
                <a:latin typeface="+mj-lt"/>
              </a:rPr>
              <a:t>The Varying </a:t>
            </a:r>
          </a:p>
          <a:p>
            <a:pPr algn="ctr" fontAlgn="base">
              <a:lnSpc>
                <a:spcPct val="75000"/>
              </a:lnSpc>
              <a:spcAft>
                <a:spcPct val="0"/>
              </a:spcAft>
              <a:buSzPct val="100000"/>
              <a:buFont typeface="Wingdings" pitchFamily="2" charset="2"/>
              <a:buNone/>
            </a:pPr>
            <a:r>
              <a:rPr lang="en-US" altLang="en-US" sz="4000" b="1" dirty="0">
                <a:latin typeface="+mj-lt"/>
              </a:rPr>
              <a:t>Degrees of </a:t>
            </a:r>
          </a:p>
          <a:p>
            <a:pPr algn="ctr" fontAlgn="base">
              <a:lnSpc>
                <a:spcPct val="75000"/>
              </a:lnSpc>
              <a:spcAft>
                <a:spcPct val="0"/>
              </a:spcAft>
              <a:buSzPct val="100000"/>
              <a:buFont typeface="Wingdings" pitchFamily="2" charset="2"/>
              <a:buNone/>
            </a:pPr>
            <a:r>
              <a:rPr lang="en-US" altLang="en-US" sz="4000" b="1" dirty="0">
                <a:latin typeface="+mj-lt"/>
              </a:rPr>
              <a:t>Behavior</a:t>
            </a:r>
            <a:endParaRPr lang="en-US" altLang="en-US" sz="4000" dirty="0">
              <a:latin typeface="+mj-lt"/>
            </a:endParaRPr>
          </a:p>
        </p:txBody>
      </p:sp>
      <p:sp>
        <p:nvSpPr>
          <p:cNvPr id="20" name="TextBox 19"/>
          <p:cNvSpPr txBox="1"/>
          <p:nvPr/>
        </p:nvSpPr>
        <p:spPr>
          <a:xfrm>
            <a:off x="569447" y="6324144"/>
            <a:ext cx="4155866" cy="307777"/>
          </a:xfrm>
          <a:prstGeom prst="rect">
            <a:avLst/>
          </a:prstGeom>
          <a:noFill/>
        </p:spPr>
        <p:txBody>
          <a:bodyPr wrap="square" rtlCol="0">
            <a:spAutoFit/>
          </a:bodyPr>
          <a:lstStyle/>
          <a:p>
            <a:r>
              <a:rPr lang="en-US" sz="1400" i="1" dirty="0" smtClean="0">
                <a:solidFill>
                  <a:schemeClr val="bg2">
                    <a:lumMod val="50000"/>
                  </a:schemeClr>
                </a:solidFill>
              </a:rPr>
              <a:t>Diagram courtesy of MRA - 2020</a:t>
            </a:r>
            <a:endParaRPr lang="en-US" sz="1400" i="1" dirty="0">
              <a:solidFill>
                <a:schemeClr val="bg2">
                  <a:lumMod val="50000"/>
                </a:schemeClr>
              </a:solidFill>
            </a:endParaRPr>
          </a:p>
        </p:txBody>
      </p:sp>
    </p:spTree>
    <p:extLst>
      <p:ext uri="{BB962C8B-B14F-4D97-AF65-F5344CB8AC3E}">
        <p14:creationId xmlns:p14="http://schemas.microsoft.com/office/powerpoint/2010/main" val="2812528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Intent vs. Impact</a:t>
            </a:r>
            <a:endParaRPr lang="en-US" dirty="0"/>
          </a:p>
        </p:txBody>
      </p:sp>
      <p:sp>
        <p:nvSpPr>
          <p:cNvPr id="3" name="Content Placeholder 2"/>
          <p:cNvSpPr>
            <a:spLocks noGrp="1"/>
          </p:cNvSpPr>
          <p:nvPr>
            <p:ph idx="1"/>
          </p:nvPr>
        </p:nvSpPr>
        <p:spPr/>
        <p:txBody>
          <a:bodyPr>
            <a:normAutofit/>
          </a:bodyPr>
          <a:lstStyle/>
          <a:p>
            <a:r>
              <a:rPr lang="en-US" sz="2800" dirty="0" smtClean="0"/>
              <a:t>Workplace harassment can occur without intent to harm.</a:t>
            </a:r>
          </a:p>
          <a:p>
            <a:pPr marL="0" indent="0">
              <a:buNone/>
            </a:pPr>
            <a:endParaRPr lang="en-US" sz="1000" dirty="0" smtClean="0"/>
          </a:p>
          <a:p>
            <a:r>
              <a:rPr lang="en-US" sz="2800" dirty="0" smtClean="0"/>
              <a:t>Intent is judged by the perception of the recipient, even if the person did not intend to violate the law or harassment policy.</a:t>
            </a:r>
            <a:endParaRPr lang="en-US" sz="2800" dirty="0"/>
          </a:p>
        </p:txBody>
      </p:sp>
      <p:sp>
        <p:nvSpPr>
          <p:cNvPr id="4" name="Slide Number Placeholder 3"/>
          <p:cNvSpPr>
            <a:spLocks noGrp="1"/>
          </p:cNvSpPr>
          <p:nvPr>
            <p:ph type="sldNum" sz="quarter" idx="12"/>
          </p:nvPr>
        </p:nvSpPr>
        <p:spPr/>
        <p:txBody>
          <a:bodyPr/>
          <a:lstStyle/>
          <a:p>
            <a:fld id="{519954A3-9DFD-4C44-94BA-B95130A3BA1C}" type="slidenum">
              <a:rPr lang="en-US" smtClean="0"/>
              <a:t>25</a:t>
            </a:fld>
            <a:endParaRPr lang="en-US" dirty="0"/>
          </a:p>
        </p:txBody>
      </p:sp>
    </p:spTree>
    <p:extLst>
      <p:ext uri="{BB962C8B-B14F-4D97-AF65-F5344CB8AC3E}">
        <p14:creationId xmlns:p14="http://schemas.microsoft.com/office/powerpoint/2010/main" val="23567095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n-US" dirty="0" smtClean="0"/>
              <a:t>Discussion Scenario </a:t>
            </a:r>
          </a:p>
        </p:txBody>
      </p:sp>
      <p:sp>
        <p:nvSpPr>
          <p:cNvPr id="41987" name="Rectangle 3"/>
          <p:cNvSpPr>
            <a:spLocks noGrp="1" noChangeArrowheads="1"/>
          </p:cNvSpPr>
          <p:nvPr>
            <p:ph idx="1"/>
          </p:nvPr>
        </p:nvSpPr>
        <p:spPr>
          <a:xfrm>
            <a:off x="677334" y="1689812"/>
            <a:ext cx="8596668" cy="3880773"/>
          </a:xfrm>
          <a:prstGeom prst="rect">
            <a:avLst/>
          </a:prstGeom>
        </p:spPr>
        <p:txBody>
          <a:bodyPr>
            <a:normAutofit fontScale="92500"/>
          </a:bodyPr>
          <a:lstStyle/>
          <a:p>
            <a:pPr marL="0" indent="0">
              <a:lnSpc>
                <a:spcPct val="80000"/>
              </a:lnSpc>
              <a:buNone/>
            </a:pPr>
            <a:r>
              <a:rPr lang="en-US" altLang="en-US" sz="2400" dirty="0"/>
              <a:t>[Scene:  </a:t>
            </a:r>
            <a:r>
              <a:rPr lang="en-US" altLang="en-US" sz="2400" i="1" dirty="0" smtClean="0"/>
              <a:t>Frank </a:t>
            </a:r>
            <a:r>
              <a:rPr lang="en-US" altLang="en-US" sz="2400" i="1" dirty="0"/>
              <a:t>and </a:t>
            </a:r>
            <a:r>
              <a:rPr lang="en-US" altLang="en-US" sz="2400" i="1" dirty="0" smtClean="0"/>
              <a:t>Jonah </a:t>
            </a:r>
            <a:r>
              <a:rPr lang="en-US" altLang="en-US" sz="2400" i="1" dirty="0"/>
              <a:t>are sitting at a lunch counter talking.</a:t>
            </a:r>
            <a:r>
              <a:rPr lang="en-US" altLang="en-US" sz="2400" dirty="0"/>
              <a:t>]</a:t>
            </a:r>
          </a:p>
          <a:p>
            <a:pPr marL="0" indent="0">
              <a:lnSpc>
                <a:spcPct val="80000"/>
              </a:lnSpc>
              <a:buNone/>
            </a:pPr>
            <a:endParaRPr lang="en-US" altLang="en-US" sz="2400" b="1" dirty="0"/>
          </a:p>
          <a:p>
            <a:pPr marL="0" indent="0">
              <a:lnSpc>
                <a:spcPct val="80000"/>
              </a:lnSpc>
              <a:buNone/>
            </a:pPr>
            <a:r>
              <a:rPr lang="en-US" altLang="en-US" sz="2000" b="1" dirty="0" smtClean="0"/>
              <a:t>Frank:</a:t>
            </a:r>
            <a:r>
              <a:rPr lang="en-US" altLang="en-US" sz="2000" dirty="0" smtClean="0"/>
              <a:t>  </a:t>
            </a:r>
            <a:r>
              <a:rPr lang="en-US" altLang="en-US" sz="2000" dirty="0"/>
              <a:t>I finally unpacked the last of my moving boxes. </a:t>
            </a:r>
            <a:r>
              <a:rPr lang="en-US" altLang="en-US" sz="2000" dirty="0" smtClean="0"/>
              <a:t>It’s </a:t>
            </a:r>
            <a:r>
              <a:rPr lang="en-US" altLang="en-US" sz="2000" dirty="0"/>
              <a:t>so hard to move into a new city.</a:t>
            </a:r>
          </a:p>
          <a:p>
            <a:pPr marL="0" indent="0">
              <a:lnSpc>
                <a:spcPct val="80000"/>
              </a:lnSpc>
              <a:buNone/>
            </a:pPr>
            <a:r>
              <a:rPr lang="en-US" altLang="en-US" sz="2000" b="1" dirty="0" smtClean="0"/>
              <a:t>Jonah</a:t>
            </a:r>
            <a:r>
              <a:rPr lang="en-US" altLang="en-US" sz="2000" b="1" dirty="0"/>
              <a:t>:</a:t>
            </a:r>
            <a:r>
              <a:rPr lang="en-US" altLang="en-US" sz="2000" dirty="0"/>
              <a:t>  I know what you mean.  Do you have any family in the area?</a:t>
            </a:r>
          </a:p>
          <a:p>
            <a:pPr marL="0" indent="0">
              <a:lnSpc>
                <a:spcPct val="80000"/>
              </a:lnSpc>
              <a:buNone/>
            </a:pPr>
            <a:r>
              <a:rPr lang="en-US" altLang="en-US" sz="2000" b="1" dirty="0" smtClean="0"/>
              <a:t>Frank:</a:t>
            </a:r>
            <a:r>
              <a:rPr lang="en-US" altLang="en-US" sz="2000" dirty="0" smtClean="0"/>
              <a:t>  </a:t>
            </a:r>
            <a:r>
              <a:rPr lang="en-US" altLang="en-US" sz="2000" dirty="0"/>
              <a:t>No, I don’t know anyone yet, except the people we work with.  I’m going to have to get out and make new friends.</a:t>
            </a:r>
          </a:p>
          <a:p>
            <a:pPr marL="0" indent="0">
              <a:lnSpc>
                <a:spcPct val="80000"/>
              </a:lnSpc>
              <a:buNone/>
            </a:pPr>
            <a:r>
              <a:rPr lang="en-US" altLang="en-US" sz="2000" b="1" dirty="0" smtClean="0"/>
              <a:t>Jonah</a:t>
            </a:r>
            <a:r>
              <a:rPr lang="en-US" altLang="en-US" sz="2000" b="1" dirty="0"/>
              <a:t>:</a:t>
            </a:r>
            <a:r>
              <a:rPr lang="en-US" altLang="en-US" sz="2000" dirty="0"/>
              <a:t>  You’re welcome to join my </a:t>
            </a:r>
            <a:r>
              <a:rPr lang="en-US" altLang="en-US" sz="2000" dirty="0" smtClean="0"/>
              <a:t>wife and </a:t>
            </a:r>
            <a:r>
              <a:rPr lang="en-US" altLang="en-US" sz="2000" dirty="0"/>
              <a:t>me at church on Sunday.  There’s always a social hour after services.  We could introduce you to a lot of nice people.</a:t>
            </a:r>
          </a:p>
          <a:p>
            <a:pPr marL="0" indent="0">
              <a:lnSpc>
                <a:spcPct val="80000"/>
              </a:lnSpc>
              <a:buNone/>
            </a:pPr>
            <a:endParaRPr lang="en-US" altLang="en-US" sz="2000" b="1" dirty="0"/>
          </a:p>
          <a:p>
            <a:pPr marL="0" indent="0">
              <a:lnSpc>
                <a:spcPct val="80000"/>
              </a:lnSpc>
              <a:buNone/>
            </a:pPr>
            <a:r>
              <a:rPr lang="en-US" altLang="en-US" sz="2000" b="1" dirty="0"/>
              <a:t>Was </a:t>
            </a:r>
            <a:r>
              <a:rPr lang="en-US" altLang="en-US" sz="2000" b="1" dirty="0" smtClean="0"/>
              <a:t>Jonah’s </a:t>
            </a:r>
            <a:r>
              <a:rPr lang="en-US" altLang="en-US" sz="2000" b="1" dirty="0"/>
              <a:t>invitation inappropriate?</a:t>
            </a:r>
          </a:p>
        </p:txBody>
      </p:sp>
      <p:sp>
        <p:nvSpPr>
          <p:cNvPr id="2" name="Slide Number Placeholder 1"/>
          <p:cNvSpPr>
            <a:spLocks noGrp="1"/>
          </p:cNvSpPr>
          <p:nvPr>
            <p:ph type="sldNum" sz="quarter" idx="12"/>
          </p:nvPr>
        </p:nvSpPr>
        <p:spPr>
          <a:xfrm>
            <a:off x="8932332" y="6041362"/>
            <a:ext cx="683339" cy="365125"/>
          </a:xfrm>
        </p:spPr>
        <p:txBody>
          <a:bodyPr/>
          <a:lstStyle/>
          <a:p>
            <a:pPr algn="l"/>
            <a:fld id="{37D409AB-2201-4E18-8A34-C31753AD9B06}" type="slidenum">
              <a:rPr smtClean="0"/>
              <a:pPr algn="l"/>
              <a:t>26</a:t>
            </a:fld>
            <a:endParaRPr dirty="0"/>
          </a:p>
        </p:txBody>
      </p:sp>
    </p:spTree>
    <p:extLst>
      <p:ext uri="{BB962C8B-B14F-4D97-AF65-F5344CB8AC3E}">
        <p14:creationId xmlns:p14="http://schemas.microsoft.com/office/powerpoint/2010/main" val="30856446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en-US" dirty="0" smtClean="0"/>
              <a:t>Quick Quiz</a:t>
            </a:r>
          </a:p>
        </p:txBody>
      </p:sp>
      <p:sp>
        <p:nvSpPr>
          <p:cNvPr id="48131" name="Rectangle 3"/>
          <p:cNvSpPr>
            <a:spLocks noGrp="1" noChangeArrowheads="1"/>
          </p:cNvSpPr>
          <p:nvPr>
            <p:ph idx="1"/>
          </p:nvPr>
        </p:nvSpPr>
        <p:spPr>
          <a:xfrm>
            <a:off x="677334" y="1716974"/>
            <a:ext cx="8596668" cy="3880773"/>
          </a:xfrm>
          <a:prstGeom prst="rect">
            <a:avLst/>
          </a:prstGeom>
        </p:spPr>
        <p:txBody>
          <a:bodyPr/>
          <a:lstStyle/>
          <a:p>
            <a:pPr marL="457200" indent="-457200">
              <a:buFont typeface="+mj-lt"/>
              <a:buAutoNum type="arabicPeriod"/>
            </a:pPr>
            <a:r>
              <a:rPr lang="en-US" altLang="en-US" sz="2400" dirty="0" smtClean="0"/>
              <a:t>Harassment is based on the _____________’s point of view.</a:t>
            </a:r>
          </a:p>
          <a:p>
            <a:pPr marL="457200" indent="-457200">
              <a:buFont typeface="+mj-lt"/>
              <a:buAutoNum type="arabicPeriod"/>
            </a:pPr>
            <a:endParaRPr lang="en-US" altLang="en-US" sz="2400" b="1" dirty="0"/>
          </a:p>
          <a:p>
            <a:pPr marL="457200" indent="-457200">
              <a:buFont typeface="+mj-lt"/>
              <a:buAutoNum type="arabicPeriod"/>
            </a:pPr>
            <a:r>
              <a:rPr lang="en-US" altLang="en-US" sz="2400" b="1" dirty="0" smtClean="0"/>
              <a:t>True or False: </a:t>
            </a:r>
            <a:r>
              <a:rPr lang="en-US" altLang="en-US" sz="2400" dirty="0" smtClean="0"/>
              <a:t>Employment-related discrimination does not count if the conduct occurs at your employer-sponsored holiday party.</a:t>
            </a:r>
          </a:p>
        </p:txBody>
      </p:sp>
      <p:sp>
        <p:nvSpPr>
          <p:cNvPr id="2" name="Slide Number Placeholder 1"/>
          <p:cNvSpPr>
            <a:spLocks noGrp="1"/>
          </p:cNvSpPr>
          <p:nvPr>
            <p:ph type="sldNum" sz="quarter" idx="12"/>
          </p:nvPr>
        </p:nvSpPr>
        <p:spPr>
          <a:xfrm>
            <a:off x="8932332" y="6041362"/>
            <a:ext cx="683339" cy="365125"/>
          </a:xfrm>
        </p:spPr>
        <p:txBody>
          <a:bodyPr/>
          <a:lstStyle/>
          <a:p>
            <a:pPr algn="l"/>
            <a:fld id="{37D409AB-2201-4E18-8A34-C31753AD9B06}" type="slidenum">
              <a:rPr smtClean="0"/>
              <a:pPr algn="l"/>
              <a:t>27</a:t>
            </a:fld>
            <a:endParaRPr dirty="0"/>
          </a:p>
        </p:txBody>
      </p:sp>
    </p:spTree>
    <p:extLst>
      <p:ext uri="{BB962C8B-B14F-4D97-AF65-F5344CB8AC3E}">
        <p14:creationId xmlns:p14="http://schemas.microsoft.com/office/powerpoint/2010/main" val="4262010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normAutofit/>
          </a:bodyPr>
          <a:lstStyle/>
          <a:p>
            <a:pPr eaLnBrk="1" hangingPunct="1"/>
            <a:r>
              <a:rPr lang="en-US" dirty="0" smtClean="0"/>
              <a:t>Who can be involved in harassment?</a:t>
            </a:r>
          </a:p>
        </p:txBody>
      </p:sp>
      <p:sp>
        <p:nvSpPr>
          <p:cNvPr id="11268" name="Rectangle 3"/>
          <p:cNvSpPr>
            <a:spLocks noGrp="1" noChangeArrowheads="1"/>
          </p:cNvSpPr>
          <p:nvPr>
            <p:ph idx="1"/>
          </p:nvPr>
        </p:nvSpPr>
        <p:spPr>
          <a:prstGeom prst="rect">
            <a:avLst/>
          </a:prstGeom>
        </p:spPr>
        <p:txBody>
          <a:bodyPr/>
          <a:lstStyle/>
          <a:p>
            <a:pPr eaLnBrk="1" hangingPunct="1"/>
            <a:r>
              <a:rPr lang="en-US" sz="2400" dirty="0"/>
              <a:t>Those who </a:t>
            </a:r>
            <a:r>
              <a:rPr lang="en-US" sz="2400" dirty="0" smtClean="0"/>
              <a:t>commit: employees </a:t>
            </a:r>
            <a:r>
              <a:rPr lang="en-US" sz="2400" dirty="0"/>
              <a:t>at all levels, customers, </a:t>
            </a:r>
            <a:r>
              <a:rPr lang="en-US" sz="2400" dirty="0" smtClean="0"/>
              <a:t>3</a:t>
            </a:r>
            <a:r>
              <a:rPr lang="en-US" sz="2400" baseline="30000" dirty="0" smtClean="0"/>
              <a:t>rd</a:t>
            </a:r>
            <a:r>
              <a:rPr lang="en-US" sz="2400" dirty="0" smtClean="0"/>
              <a:t> party vendors, members </a:t>
            </a:r>
            <a:r>
              <a:rPr lang="en-US" sz="2400" dirty="0"/>
              <a:t>of the same sex.</a:t>
            </a:r>
          </a:p>
          <a:p>
            <a:pPr eaLnBrk="1" hangingPunct="1"/>
            <a:endParaRPr lang="en-US" dirty="0" smtClean="0"/>
          </a:p>
          <a:p>
            <a:pPr eaLnBrk="1" hangingPunct="1"/>
            <a:r>
              <a:rPr lang="en-US" sz="2400" dirty="0"/>
              <a:t>Those who are </a:t>
            </a:r>
            <a:r>
              <a:rPr lang="en-US" sz="2400" dirty="0" smtClean="0"/>
              <a:t>targeted: </a:t>
            </a:r>
            <a:r>
              <a:rPr lang="en-US" sz="2400" dirty="0"/>
              <a:t>victims, bystanders and, in some cases, witnesses who are affected by the harassment.  </a:t>
            </a:r>
            <a:endParaRPr lang="en-US" sz="2400" dirty="0" smtClean="0"/>
          </a:p>
          <a:p>
            <a:pPr marL="0" indent="0" eaLnBrk="1" hangingPunct="1">
              <a:buNone/>
            </a:pPr>
            <a:endParaRPr lang="en-US" sz="1100" dirty="0" smtClean="0"/>
          </a:p>
          <a:p>
            <a:pPr eaLnBrk="1" hangingPunct="1"/>
            <a:r>
              <a:rPr lang="en-US" sz="2400" dirty="0" smtClean="0"/>
              <a:t>Remember, intentions are interpreted based on the recipient’s own filter. </a:t>
            </a:r>
            <a:endParaRPr lang="en-US" sz="2400" dirty="0"/>
          </a:p>
        </p:txBody>
      </p:sp>
      <p:sp>
        <p:nvSpPr>
          <p:cNvPr id="11266" name="Slide Number Placeholder 3"/>
          <p:cNvSpPr>
            <a:spLocks noGrp="1"/>
          </p:cNvSpPr>
          <p:nvPr>
            <p:ph type="sldNum" sz="quarter" idx="12"/>
          </p:nvPr>
        </p:nvSpPr>
        <p:spPr>
          <a:prstGeom prst="bracketPair">
            <a:avLst>
              <a:gd name="adj" fmla="val 17949"/>
            </a:avLst>
          </a:prstGeom>
          <a:noFill/>
        </p:spPr>
        <p:txBody>
          <a:bodyPr>
            <a:normAutofit/>
          </a:bodyPr>
          <a:lstStyle/>
          <a:p>
            <a:fld id="{9D6698F8-240B-4B7C-91CD-BC43D08F1467}" type="slidenum">
              <a:rPr lang="en-US" smtClean="0"/>
              <a:pPr/>
              <a:t>28</a:t>
            </a:fld>
            <a:endParaRPr lang="en-US" dirty="0" smtClean="0"/>
          </a:p>
        </p:txBody>
      </p:sp>
    </p:spTree>
    <p:extLst>
      <p:ext uri="{BB962C8B-B14F-4D97-AF65-F5344CB8AC3E}">
        <p14:creationId xmlns:p14="http://schemas.microsoft.com/office/powerpoint/2010/main" val="714947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US" dirty="0" smtClean="0"/>
              <a:t>When and Where can Harassment Happen?</a:t>
            </a:r>
          </a:p>
        </p:txBody>
      </p:sp>
      <p:sp>
        <p:nvSpPr>
          <p:cNvPr id="12290" name="Slide Number Placeholder 3"/>
          <p:cNvSpPr>
            <a:spLocks noGrp="1"/>
          </p:cNvSpPr>
          <p:nvPr>
            <p:ph type="sldNum" sz="quarter" idx="12"/>
          </p:nvPr>
        </p:nvSpPr>
        <p:spPr>
          <a:prstGeom prst="bracketPair">
            <a:avLst>
              <a:gd name="adj" fmla="val 17949"/>
            </a:avLst>
          </a:prstGeom>
          <a:noFill/>
        </p:spPr>
        <p:txBody>
          <a:bodyPr>
            <a:normAutofit/>
          </a:bodyPr>
          <a:lstStyle/>
          <a:p>
            <a:fld id="{61C986EB-6DED-4D51-9AB0-C3C09D7E99DD}" type="slidenum">
              <a:rPr lang="en-US" smtClean="0"/>
              <a:pPr/>
              <a:t>29</a:t>
            </a:fld>
            <a:endParaRPr lang="en-US" dirty="0" smtClean="0"/>
          </a:p>
        </p:txBody>
      </p:sp>
      <p:sp>
        <p:nvSpPr>
          <p:cNvPr id="5" name="Rectangle 3"/>
          <p:cNvSpPr txBox="1">
            <a:spLocks noChangeArrowheads="1"/>
          </p:cNvSpPr>
          <p:nvPr/>
        </p:nvSpPr>
        <p:spPr>
          <a:xfrm>
            <a:off x="677334" y="2160589"/>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dirty="0" smtClean="0"/>
              <a:t>Anywhere or anytime an employee is considered to be working.</a:t>
            </a:r>
          </a:p>
          <a:p>
            <a:endParaRPr lang="en-US" dirty="0" smtClean="0"/>
          </a:p>
          <a:p>
            <a:r>
              <a:rPr lang="en-US" sz="2400" dirty="0" smtClean="0"/>
              <a:t>Or, off duty if the employee’s behavior impacts the workplace.  </a:t>
            </a:r>
          </a:p>
          <a:p>
            <a:pPr marL="0" indent="0">
              <a:buFont typeface="Wingdings 3" charset="2"/>
              <a:buNone/>
            </a:pPr>
            <a:endParaRPr lang="en-US" sz="1100" dirty="0" smtClean="0"/>
          </a:p>
          <a:p>
            <a:r>
              <a:rPr lang="en-US" sz="2400" dirty="0" smtClean="0"/>
              <a:t>Behavior can include text messages and social media posts. </a:t>
            </a:r>
            <a:endParaRPr lang="en-US" sz="2400" dirty="0"/>
          </a:p>
        </p:txBody>
      </p:sp>
    </p:spTree>
    <p:extLst>
      <p:ext uri="{BB962C8B-B14F-4D97-AF65-F5344CB8AC3E}">
        <p14:creationId xmlns:p14="http://schemas.microsoft.com/office/powerpoint/2010/main" val="3086945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Basics</a:t>
            </a:r>
            <a:endParaRPr lang="en-US" dirty="0"/>
          </a:p>
        </p:txBody>
      </p:sp>
      <p:sp>
        <p:nvSpPr>
          <p:cNvPr id="3" name="Content Placeholder 2"/>
          <p:cNvSpPr>
            <a:spLocks noGrp="1"/>
          </p:cNvSpPr>
          <p:nvPr>
            <p:ph idx="1"/>
          </p:nvPr>
        </p:nvSpPr>
        <p:spPr>
          <a:xfrm>
            <a:off x="677333" y="1723982"/>
            <a:ext cx="9061889" cy="3880773"/>
          </a:xfrm>
        </p:spPr>
        <p:txBody>
          <a:bodyPr>
            <a:normAutofit/>
          </a:bodyPr>
          <a:lstStyle/>
          <a:p>
            <a:r>
              <a:rPr lang="en-US" sz="2200" dirty="0" smtClean="0"/>
              <a:t>Don’t lie</a:t>
            </a:r>
          </a:p>
          <a:p>
            <a:r>
              <a:rPr lang="en-US" sz="2200" dirty="0" smtClean="0"/>
              <a:t>Don’t steal</a:t>
            </a:r>
          </a:p>
          <a:p>
            <a:r>
              <a:rPr lang="en-US" sz="2200" dirty="0" smtClean="0"/>
              <a:t>Follow the Golden Rule</a:t>
            </a:r>
          </a:p>
          <a:p>
            <a:r>
              <a:rPr lang="en-US" sz="2200" dirty="0" smtClean="0"/>
              <a:t>Companies have a responsibility to all stakeholders (not just shareholders)</a:t>
            </a:r>
          </a:p>
          <a:p>
            <a:r>
              <a:rPr lang="en-US" sz="2200" dirty="0" smtClean="0"/>
              <a:t>Employees have a responsibility to the company</a:t>
            </a:r>
          </a:p>
          <a:p>
            <a:endParaRPr lang="en-US" sz="2200" dirty="0"/>
          </a:p>
          <a:p>
            <a:r>
              <a:rPr lang="en-US" sz="2200" dirty="0" smtClean="0"/>
              <a:t>Isn’t this all common sense?</a:t>
            </a:r>
            <a:endParaRPr lang="en-US" sz="2200" dirty="0"/>
          </a:p>
        </p:txBody>
      </p:sp>
      <p:sp>
        <p:nvSpPr>
          <p:cNvPr id="4" name="Slide Number Placeholder 3"/>
          <p:cNvSpPr>
            <a:spLocks noGrp="1"/>
          </p:cNvSpPr>
          <p:nvPr>
            <p:ph type="sldNum" sz="quarter" idx="12"/>
          </p:nvPr>
        </p:nvSpPr>
        <p:spPr/>
        <p:txBody>
          <a:bodyPr/>
          <a:lstStyle/>
          <a:p>
            <a:fld id="{519954A3-9DFD-4C44-94BA-B95130A3BA1C}" type="slidenum">
              <a:rPr lang="en-US" smtClean="0"/>
              <a:t>3</a:t>
            </a:fld>
            <a:endParaRPr lang="en-US" dirty="0"/>
          </a:p>
        </p:txBody>
      </p:sp>
    </p:spTree>
    <p:extLst>
      <p:ext uri="{BB962C8B-B14F-4D97-AF65-F5344CB8AC3E}">
        <p14:creationId xmlns:p14="http://schemas.microsoft.com/office/powerpoint/2010/main" val="26720916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Stopping Unwelcome Behavior</a:t>
            </a:r>
            <a:endParaRPr lang="en-US" dirty="0"/>
          </a:p>
        </p:txBody>
      </p:sp>
      <p:sp>
        <p:nvSpPr>
          <p:cNvPr id="3" name="Content Placeholder 2"/>
          <p:cNvSpPr>
            <a:spLocks noGrp="1"/>
          </p:cNvSpPr>
          <p:nvPr>
            <p:ph idx="1"/>
          </p:nvPr>
        </p:nvSpPr>
        <p:spPr/>
        <p:txBody>
          <a:bodyPr>
            <a:normAutofit/>
          </a:bodyPr>
          <a:lstStyle/>
          <a:p>
            <a:r>
              <a:rPr lang="en-US" sz="2400" dirty="0" smtClean="0"/>
              <a:t>Determine what specific behavior is unwelcome</a:t>
            </a:r>
          </a:p>
          <a:p>
            <a:pPr marL="0" indent="0">
              <a:buNone/>
            </a:pPr>
            <a:endParaRPr lang="en-US" sz="1100" dirty="0" smtClean="0"/>
          </a:p>
          <a:p>
            <a:r>
              <a:rPr lang="en-US" sz="2400" dirty="0" smtClean="0"/>
              <a:t>State and restate that it is unwelcome</a:t>
            </a:r>
          </a:p>
          <a:p>
            <a:pPr marL="0" indent="0">
              <a:buNone/>
            </a:pPr>
            <a:endParaRPr lang="en-US" sz="1100" dirty="0" smtClean="0"/>
          </a:p>
          <a:p>
            <a:r>
              <a:rPr lang="en-US" sz="2400" dirty="0" smtClean="0"/>
              <a:t>Describe how you want to be treated</a:t>
            </a:r>
          </a:p>
          <a:p>
            <a:pPr marL="0" indent="0">
              <a:buNone/>
            </a:pPr>
            <a:endParaRPr lang="en-US" sz="1100" dirty="0" smtClean="0"/>
          </a:p>
          <a:p>
            <a:r>
              <a:rPr lang="en-US" sz="2400" dirty="0" smtClean="0"/>
              <a:t>Take action – document and report</a:t>
            </a:r>
            <a:endParaRPr lang="en-US" sz="2400" dirty="0"/>
          </a:p>
        </p:txBody>
      </p:sp>
      <p:sp>
        <p:nvSpPr>
          <p:cNvPr id="4" name="Slide Number Placeholder 3"/>
          <p:cNvSpPr>
            <a:spLocks noGrp="1"/>
          </p:cNvSpPr>
          <p:nvPr>
            <p:ph type="sldNum" sz="quarter" idx="12"/>
          </p:nvPr>
        </p:nvSpPr>
        <p:spPr/>
        <p:txBody>
          <a:bodyPr/>
          <a:lstStyle/>
          <a:p>
            <a:fld id="{519954A3-9DFD-4C44-94BA-B95130A3BA1C}" type="slidenum">
              <a:rPr lang="en-US" smtClean="0"/>
              <a:t>30</a:t>
            </a:fld>
            <a:endParaRPr lang="en-US" dirty="0"/>
          </a:p>
        </p:txBody>
      </p:sp>
    </p:spTree>
    <p:extLst>
      <p:ext uri="{BB962C8B-B14F-4D97-AF65-F5344CB8AC3E}">
        <p14:creationId xmlns:p14="http://schemas.microsoft.com/office/powerpoint/2010/main" val="29615817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pPr eaLnBrk="1" hangingPunct="1"/>
            <a:r>
              <a:rPr lang="en-US" dirty="0" smtClean="0"/>
              <a:t>Your Responsibilities</a:t>
            </a:r>
          </a:p>
        </p:txBody>
      </p:sp>
      <p:sp>
        <p:nvSpPr>
          <p:cNvPr id="17412" name="Rectangle 3"/>
          <p:cNvSpPr>
            <a:spLocks noGrp="1" noChangeArrowheads="1"/>
          </p:cNvSpPr>
          <p:nvPr>
            <p:ph idx="1"/>
          </p:nvPr>
        </p:nvSpPr>
        <p:spPr>
          <a:xfrm>
            <a:off x="677334" y="2030153"/>
            <a:ext cx="8596668" cy="3880773"/>
          </a:xfrm>
          <a:prstGeom prst="rect">
            <a:avLst/>
          </a:prstGeom>
        </p:spPr>
        <p:txBody>
          <a:bodyPr>
            <a:normAutofit/>
          </a:bodyPr>
          <a:lstStyle/>
          <a:p>
            <a:pPr eaLnBrk="1" hangingPunct="1"/>
            <a:r>
              <a:rPr lang="en-US" sz="2400" dirty="0" smtClean="0"/>
              <a:t>Know and comply with your company’s policy and procedure.</a:t>
            </a:r>
          </a:p>
          <a:p>
            <a:pPr eaLnBrk="1" hangingPunct="1"/>
            <a:endParaRPr lang="en-US" sz="900" dirty="0"/>
          </a:p>
          <a:p>
            <a:pPr eaLnBrk="1" hangingPunct="1"/>
            <a:r>
              <a:rPr lang="en-US" sz="2400" dirty="0" smtClean="0"/>
              <a:t>Report incidents that you experience directly or witness to a supervisor, manager or Human Resources.</a:t>
            </a:r>
          </a:p>
          <a:p>
            <a:pPr eaLnBrk="1" hangingPunct="1"/>
            <a:endParaRPr lang="en-US" sz="900" dirty="0"/>
          </a:p>
          <a:p>
            <a:pPr eaLnBrk="1" hangingPunct="1"/>
            <a:r>
              <a:rPr lang="en-US" sz="2400" dirty="0" smtClean="0"/>
              <a:t>Cooperate with investigations.</a:t>
            </a:r>
          </a:p>
          <a:p>
            <a:pPr eaLnBrk="1" hangingPunct="1"/>
            <a:endParaRPr lang="en-US" sz="900" dirty="0"/>
          </a:p>
          <a:p>
            <a:pPr eaLnBrk="1" hangingPunct="1"/>
            <a:endParaRPr lang="en-US" dirty="0" smtClean="0"/>
          </a:p>
        </p:txBody>
      </p:sp>
      <p:sp>
        <p:nvSpPr>
          <p:cNvPr id="17410" name="Slide Number Placeholder 3"/>
          <p:cNvSpPr>
            <a:spLocks noGrp="1"/>
          </p:cNvSpPr>
          <p:nvPr>
            <p:ph type="sldNum" sz="quarter" idx="12"/>
          </p:nvPr>
        </p:nvSpPr>
        <p:spPr>
          <a:prstGeom prst="bracketPair">
            <a:avLst>
              <a:gd name="adj" fmla="val 17949"/>
            </a:avLst>
          </a:prstGeom>
          <a:noFill/>
        </p:spPr>
        <p:txBody>
          <a:bodyPr>
            <a:normAutofit/>
          </a:bodyPr>
          <a:lstStyle/>
          <a:p>
            <a:fld id="{FAF97DD8-659B-47BE-8C7B-9E3A406D3DE6}" type="slidenum">
              <a:rPr lang="en-US" smtClean="0"/>
              <a:pPr/>
              <a:t>31</a:t>
            </a:fld>
            <a:endParaRPr lang="en-US" dirty="0" smtClean="0"/>
          </a:p>
        </p:txBody>
      </p:sp>
    </p:spTree>
    <p:extLst>
      <p:ext uri="{BB962C8B-B14F-4D97-AF65-F5344CB8AC3E}">
        <p14:creationId xmlns:p14="http://schemas.microsoft.com/office/powerpoint/2010/main" val="1420017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en-US" altLang="en-US" dirty="0" smtClean="0"/>
              <a:t>WSLS Resources </a:t>
            </a:r>
          </a:p>
        </p:txBody>
      </p:sp>
      <p:sp>
        <p:nvSpPr>
          <p:cNvPr id="80899" name="Rectangle 3"/>
          <p:cNvSpPr>
            <a:spLocks noGrp="1" noChangeArrowheads="1"/>
          </p:cNvSpPr>
          <p:nvPr>
            <p:ph idx="1"/>
          </p:nvPr>
        </p:nvSpPr>
        <p:spPr>
          <a:xfrm>
            <a:off x="413896" y="1402707"/>
            <a:ext cx="8596668" cy="3880773"/>
          </a:xfrm>
          <a:prstGeom prst="rect">
            <a:avLst/>
          </a:prstGeom>
        </p:spPr>
        <p:txBody>
          <a:bodyPr/>
          <a:lstStyle/>
          <a:p>
            <a:pPr marL="1089080" lvl="1" indent="-457223"/>
            <a:endParaRPr lang="en-US" altLang="en-US" sz="3200" dirty="0"/>
          </a:p>
          <a:p>
            <a:pPr marL="1089080" lvl="1" indent="-457223"/>
            <a:r>
              <a:rPr lang="en-US" sz="2400" dirty="0" smtClean="0"/>
              <a:t>WSLS </a:t>
            </a:r>
            <a:r>
              <a:rPr lang="en-US" sz="2400" dirty="0"/>
              <a:t>Ethics </a:t>
            </a:r>
            <a:r>
              <a:rPr lang="en-US" sz="2400" dirty="0" smtClean="0"/>
              <a:t>Committee</a:t>
            </a:r>
          </a:p>
          <a:p>
            <a:pPr marL="631857" lvl="1" indent="0">
              <a:buNone/>
            </a:pPr>
            <a:endParaRPr lang="en-US" sz="2400" dirty="0" smtClean="0"/>
          </a:p>
          <a:p>
            <a:pPr marL="1089080" lvl="1" indent="-457223"/>
            <a:r>
              <a:rPr lang="en-US" sz="2400" dirty="0" smtClean="0"/>
              <a:t>Code of Professional and Ethical Conduct</a:t>
            </a:r>
          </a:p>
          <a:p>
            <a:pPr marL="631857" lvl="1" indent="0">
              <a:buNone/>
            </a:pPr>
            <a:endParaRPr lang="en-US" sz="2400" dirty="0" smtClean="0"/>
          </a:p>
          <a:p>
            <a:pPr marL="1089080" lvl="1" indent="-457223"/>
            <a:r>
              <a:rPr lang="en-US" sz="2400" dirty="0" smtClean="0"/>
              <a:t>Wisconsin Department of Safety and Professional Services (DSPS) </a:t>
            </a:r>
            <a:r>
              <a:rPr lang="en-US" sz="2400" dirty="0"/>
              <a:t>A-E 8 Professional Conduct covers surveyors as well as others.</a:t>
            </a:r>
            <a:endParaRPr lang="en-US" altLang="en-US" sz="2400" dirty="0"/>
          </a:p>
        </p:txBody>
      </p:sp>
      <p:sp>
        <p:nvSpPr>
          <p:cNvPr id="2" name="Slide Number Placeholder 1"/>
          <p:cNvSpPr>
            <a:spLocks noGrp="1"/>
          </p:cNvSpPr>
          <p:nvPr>
            <p:ph type="sldNum" sz="quarter" idx="12"/>
          </p:nvPr>
        </p:nvSpPr>
        <p:spPr>
          <a:xfrm>
            <a:off x="8932332" y="6041361"/>
            <a:ext cx="683339" cy="365125"/>
          </a:xfrm>
        </p:spPr>
        <p:txBody>
          <a:bodyPr/>
          <a:lstStyle/>
          <a:p>
            <a:pPr algn="l"/>
            <a:fld id="{37D409AB-2201-4E18-8A34-C31753AD9B06}" type="slidenum">
              <a:rPr smtClean="0"/>
              <a:pPr algn="l"/>
              <a:t>32</a:t>
            </a:fld>
            <a:endParaRPr dirty="0"/>
          </a:p>
        </p:txBody>
      </p:sp>
    </p:spTree>
    <p:extLst>
      <p:ext uri="{BB962C8B-B14F-4D97-AF65-F5344CB8AC3E}">
        <p14:creationId xmlns:p14="http://schemas.microsoft.com/office/powerpoint/2010/main" val="30379697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EEOC – Filing a Complaint</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a:t>The United States Equal Employment Opportunity Commission (EEOC) is responsible for enforcing Title VII of the Civil Rights Act of 1964, the federal law that </a:t>
            </a:r>
            <a:r>
              <a:rPr lang="en-US" sz="2000" dirty="0" smtClean="0"/>
              <a:t>makes </a:t>
            </a:r>
            <a:r>
              <a:rPr lang="en-US" sz="2000" dirty="0"/>
              <a:t>it illegal to engage in sexual harassment or retaliation</a:t>
            </a:r>
            <a:r>
              <a:rPr lang="en-US" sz="2000" dirty="0" smtClean="0"/>
              <a:t>.</a:t>
            </a:r>
          </a:p>
          <a:p>
            <a:pPr marL="0" indent="0">
              <a:buNone/>
            </a:pPr>
            <a:endParaRPr lang="en-US" sz="1200" dirty="0"/>
          </a:p>
          <a:p>
            <a:r>
              <a:rPr lang="en-US" sz="2000" dirty="0"/>
              <a:t>Complainants (victims of sexual harassment) may file a charge at any time within 300 days of the incident(s).</a:t>
            </a:r>
          </a:p>
          <a:p>
            <a:r>
              <a:rPr lang="en-US" sz="2000" dirty="0"/>
              <a:t>The EEOC has jurisdiction (authority) to investigate employers who have 15 or more employees.</a:t>
            </a:r>
          </a:p>
          <a:p>
            <a:r>
              <a:rPr lang="en-US" sz="2000" dirty="0"/>
              <a:t>To start the process, call the EEOC or visit their website.</a:t>
            </a:r>
          </a:p>
        </p:txBody>
      </p:sp>
      <p:sp>
        <p:nvSpPr>
          <p:cNvPr id="4" name="Slide Number Placeholder 3"/>
          <p:cNvSpPr>
            <a:spLocks noGrp="1"/>
          </p:cNvSpPr>
          <p:nvPr>
            <p:ph type="sldNum" sz="quarter" idx="12"/>
          </p:nvPr>
        </p:nvSpPr>
        <p:spPr/>
        <p:txBody>
          <a:bodyPr/>
          <a:lstStyle/>
          <a:p>
            <a:fld id="{519954A3-9DFD-4C44-94BA-B95130A3BA1C}" type="slidenum">
              <a:rPr lang="en-US" smtClean="0"/>
              <a:t>33</a:t>
            </a:fld>
            <a:endParaRPr lang="en-US" dirty="0"/>
          </a:p>
        </p:txBody>
      </p:sp>
    </p:spTree>
    <p:extLst>
      <p:ext uri="{BB962C8B-B14F-4D97-AF65-F5344CB8AC3E}">
        <p14:creationId xmlns:p14="http://schemas.microsoft.com/office/powerpoint/2010/main" val="17001036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Retaliation is Against the Law</a:t>
            </a:r>
            <a:endParaRPr lang="en-US" dirty="0"/>
          </a:p>
        </p:txBody>
      </p:sp>
      <p:sp>
        <p:nvSpPr>
          <p:cNvPr id="3" name="Content Placeholder 2"/>
          <p:cNvSpPr>
            <a:spLocks noGrp="1"/>
          </p:cNvSpPr>
          <p:nvPr>
            <p:ph idx="1"/>
          </p:nvPr>
        </p:nvSpPr>
        <p:spPr/>
        <p:txBody>
          <a:bodyPr/>
          <a:lstStyle/>
          <a:p>
            <a:pPr marL="0" indent="0">
              <a:buNone/>
            </a:pPr>
            <a:r>
              <a:rPr lang="en-US" sz="2800" dirty="0" smtClean="0"/>
              <a:t>Retaliation is negative or adverse treatment of a person because they:</a:t>
            </a:r>
          </a:p>
          <a:p>
            <a:pPr marL="0" indent="0">
              <a:buNone/>
            </a:pPr>
            <a:endParaRPr lang="en-US" sz="1100" dirty="0" smtClean="0"/>
          </a:p>
          <a:p>
            <a:pPr lvl="1"/>
            <a:r>
              <a:rPr lang="en-US" sz="2000" dirty="0" smtClean="0"/>
              <a:t>Opposed unlawful discrimination (i.e., spoke up)</a:t>
            </a:r>
          </a:p>
          <a:p>
            <a:pPr lvl="1"/>
            <a:r>
              <a:rPr lang="en-US" sz="2000" dirty="0" smtClean="0"/>
              <a:t>Filed a charge of discrimination or harassment</a:t>
            </a:r>
          </a:p>
          <a:p>
            <a:pPr lvl="1"/>
            <a:r>
              <a:rPr lang="en-US" sz="2000" dirty="0" smtClean="0"/>
              <a:t>Filed or made a claim of unlawful employment practices</a:t>
            </a:r>
          </a:p>
          <a:p>
            <a:pPr lvl="1"/>
            <a:r>
              <a:rPr lang="en-US" sz="2000" dirty="0" smtClean="0"/>
              <a:t>Testified, assisted or participated in an investigation, proceeding or hearing</a:t>
            </a:r>
            <a:endParaRPr lang="en-US" sz="2000" dirty="0"/>
          </a:p>
        </p:txBody>
      </p:sp>
      <p:sp>
        <p:nvSpPr>
          <p:cNvPr id="4" name="Slide Number Placeholder 3"/>
          <p:cNvSpPr>
            <a:spLocks noGrp="1"/>
          </p:cNvSpPr>
          <p:nvPr>
            <p:ph type="sldNum" sz="quarter" idx="12"/>
          </p:nvPr>
        </p:nvSpPr>
        <p:spPr/>
        <p:txBody>
          <a:bodyPr/>
          <a:lstStyle/>
          <a:p>
            <a:fld id="{519954A3-9DFD-4C44-94BA-B95130A3BA1C}" type="slidenum">
              <a:rPr lang="en-US" smtClean="0"/>
              <a:t>34</a:t>
            </a:fld>
            <a:endParaRPr lang="en-US" dirty="0"/>
          </a:p>
        </p:txBody>
      </p:sp>
    </p:spTree>
    <p:extLst>
      <p:ext uri="{BB962C8B-B14F-4D97-AF65-F5344CB8AC3E}">
        <p14:creationId xmlns:p14="http://schemas.microsoft.com/office/powerpoint/2010/main" val="28872042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77334" y="226323"/>
            <a:ext cx="8596668" cy="1320800"/>
          </a:xfrm>
        </p:spPr>
        <p:txBody>
          <a:bodyPr/>
          <a:lstStyle/>
          <a:p>
            <a:pPr eaLnBrk="1" hangingPunct="1"/>
            <a:r>
              <a:rPr lang="en-US" altLang="en-US" dirty="0" smtClean="0"/>
              <a:t>A Respectful Workplace Starts With You. Ask yourself . . . </a:t>
            </a:r>
          </a:p>
        </p:txBody>
      </p:sp>
      <p:sp>
        <p:nvSpPr>
          <p:cNvPr id="30723" name="Rectangle 3"/>
          <p:cNvSpPr>
            <a:spLocks noGrp="1" noChangeArrowheads="1"/>
          </p:cNvSpPr>
          <p:nvPr>
            <p:ph idx="1"/>
          </p:nvPr>
        </p:nvSpPr>
        <p:spPr>
          <a:xfrm>
            <a:off x="224666" y="1572117"/>
            <a:ext cx="8596668" cy="4757502"/>
          </a:xfrm>
          <a:prstGeom prst="rect">
            <a:avLst/>
          </a:prstGeom>
        </p:spPr>
        <p:txBody>
          <a:bodyPr>
            <a:normAutofit fontScale="92500" lnSpcReduction="10000"/>
          </a:bodyPr>
          <a:lstStyle/>
          <a:p>
            <a:pPr marL="1089080" lvl="1" indent="-457223">
              <a:defRPr/>
            </a:pPr>
            <a:r>
              <a:rPr lang="en-US" sz="2000" dirty="0"/>
              <a:t>Would you want the same thing said or done in front of your spouse, sibling, child or parent</a:t>
            </a:r>
            <a:r>
              <a:rPr lang="en-US" sz="2000" dirty="0" smtClean="0"/>
              <a:t>?</a:t>
            </a:r>
          </a:p>
          <a:p>
            <a:pPr marL="631857" lvl="1" indent="0">
              <a:buNone/>
              <a:defRPr/>
            </a:pPr>
            <a:endParaRPr lang="en-US" sz="533" dirty="0"/>
          </a:p>
          <a:p>
            <a:pPr marL="1089080" lvl="1" indent="-457223">
              <a:defRPr/>
            </a:pPr>
            <a:r>
              <a:rPr lang="en-US" sz="2000" dirty="0"/>
              <a:t>Would you normally say or do the same thing to a member of your own sex? Age? Race? Religion? Heritage?</a:t>
            </a:r>
            <a:r>
              <a:rPr lang="en-US" dirty="0"/>
              <a:t> </a:t>
            </a:r>
            <a:endParaRPr lang="en-US" dirty="0" smtClean="0"/>
          </a:p>
          <a:p>
            <a:pPr marL="631857" lvl="1" indent="0">
              <a:buNone/>
              <a:defRPr/>
            </a:pPr>
            <a:endParaRPr lang="en-US" sz="533" dirty="0"/>
          </a:p>
          <a:p>
            <a:pPr marL="1089080" lvl="1" indent="-457223">
              <a:defRPr/>
            </a:pPr>
            <a:r>
              <a:rPr lang="en-US" sz="2000" dirty="0"/>
              <a:t>Does it need to be said or done at all</a:t>
            </a:r>
            <a:r>
              <a:rPr lang="en-US" sz="2000" dirty="0" smtClean="0"/>
              <a:t>?</a:t>
            </a:r>
          </a:p>
          <a:p>
            <a:pPr marL="631857" lvl="1" indent="0">
              <a:buNone/>
              <a:defRPr/>
            </a:pPr>
            <a:endParaRPr lang="en-US" sz="900" dirty="0" smtClean="0"/>
          </a:p>
          <a:p>
            <a:pPr marL="1089080" lvl="1" indent="-457223">
              <a:defRPr/>
            </a:pPr>
            <a:r>
              <a:rPr lang="en-US" sz="2000" dirty="0" smtClean="0"/>
              <a:t>Is the behavior at someone else’s expense?</a:t>
            </a:r>
          </a:p>
          <a:p>
            <a:pPr marL="631857" lvl="1" indent="0">
              <a:buNone/>
              <a:defRPr/>
            </a:pPr>
            <a:endParaRPr lang="en-US" sz="900" dirty="0" smtClean="0"/>
          </a:p>
          <a:p>
            <a:pPr marL="1089080" lvl="1" indent="-457223">
              <a:defRPr/>
            </a:pPr>
            <a:r>
              <a:rPr lang="en-US" sz="2000" dirty="0" smtClean="0"/>
              <a:t>Is there equal power and participation between the people involved?</a:t>
            </a:r>
          </a:p>
          <a:p>
            <a:pPr marL="631857" lvl="1" indent="0">
              <a:buNone/>
              <a:defRPr/>
            </a:pPr>
            <a:endParaRPr lang="en-US" sz="533" dirty="0"/>
          </a:p>
          <a:p>
            <a:pPr marL="1089080" lvl="1" indent="-457223">
              <a:defRPr/>
            </a:pPr>
            <a:r>
              <a:rPr lang="en-US" sz="2000" dirty="0"/>
              <a:t>Does it serve any useful business purpose? Is it job-related</a:t>
            </a:r>
            <a:r>
              <a:rPr lang="en-US" sz="2000" dirty="0" smtClean="0"/>
              <a:t>?</a:t>
            </a:r>
          </a:p>
          <a:p>
            <a:pPr marL="631857" lvl="1" indent="0">
              <a:buNone/>
              <a:defRPr/>
            </a:pPr>
            <a:endParaRPr lang="en-US" sz="533" dirty="0"/>
          </a:p>
          <a:p>
            <a:pPr marL="1089080" lvl="1" indent="-457223">
              <a:defRPr/>
            </a:pPr>
            <a:r>
              <a:rPr lang="en-US" sz="2000" dirty="0"/>
              <a:t>Would you want to be seen on the news saying or doing it?</a:t>
            </a:r>
          </a:p>
          <a:p>
            <a:pPr marL="631857" lvl="1" indent="0">
              <a:buNone/>
              <a:defRPr/>
            </a:pPr>
            <a:endParaRPr lang="en-US" dirty="0"/>
          </a:p>
        </p:txBody>
      </p:sp>
      <p:sp>
        <p:nvSpPr>
          <p:cNvPr id="2" name="Slide Number Placeholder 1"/>
          <p:cNvSpPr>
            <a:spLocks noGrp="1"/>
          </p:cNvSpPr>
          <p:nvPr>
            <p:ph type="sldNum" sz="quarter" idx="12"/>
          </p:nvPr>
        </p:nvSpPr>
        <p:spPr>
          <a:xfrm>
            <a:off x="8854273" y="6041362"/>
            <a:ext cx="683339" cy="365125"/>
          </a:xfrm>
        </p:spPr>
        <p:txBody>
          <a:bodyPr/>
          <a:lstStyle/>
          <a:p>
            <a:pPr algn="l"/>
            <a:fld id="{37D409AB-2201-4E18-8A34-C31753AD9B06}" type="slidenum">
              <a:rPr smtClean="0"/>
              <a:pPr algn="l"/>
              <a:t>35</a:t>
            </a:fld>
            <a:endParaRPr dirty="0"/>
          </a:p>
        </p:txBody>
      </p:sp>
    </p:spTree>
    <p:extLst>
      <p:ext uri="{BB962C8B-B14F-4D97-AF65-F5344CB8AC3E}">
        <p14:creationId xmlns:p14="http://schemas.microsoft.com/office/powerpoint/2010/main" val="5812878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Takeaways</a:t>
            </a:r>
            <a:endParaRPr lang="en-US" dirty="0"/>
          </a:p>
        </p:txBody>
      </p:sp>
      <p:sp>
        <p:nvSpPr>
          <p:cNvPr id="3" name="Content Placeholder 2"/>
          <p:cNvSpPr>
            <a:spLocks noGrp="1"/>
          </p:cNvSpPr>
          <p:nvPr>
            <p:ph idx="1"/>
          </p:nvPr>
        </p:nvSpPr>
        <p:spPr/>
        <p:txBody>
          <a:bodyPr>
            <a:normAutofit/>
          </a:bodyPr>
          <a:lstStyle/>
          <a:p>
            <a:r>
              <a:rPr lang="en-US" sz="2400" dirty="0" smtClean="0"/>
              <a:t>We are all responsible for creating and maintaining a respectful workplace.</a:t>
            </a:r>
          </a:p>
          <a:p>
            <a:pPr marL="0" indent="0">
              <a:buNone/>
            </a:pPr>
            <a:endParaRPr lang="en-US" sz="1200" dirty="0" smtClean="0"/>
          </a:p>
          <a:p>
            <a:r>
              <a:rPr lang="en-US" sz="2400" dirty="0" smtClean="0"/>
              <a:t>Know and follow your company policies.</a:t>
            </a:r>
          </a:p>
          <a:p>
            <a:pPr marL="0" indent="0">
              <a:buNone/>
            </a:pPr>
            <a:endParaRPr lang="en-US" sz="1200" dirty="0" smtClean="0"/>
          </a:p>
          <a:p>
            <a:r>
              <a:rPr lang="en-US" sz="2400" dirty="0" smtClean="0"/>
              <a:t>It’s the impact that matters, not the intent.</a:t>
            </a:r>
          </a:p>
          <a:p>
            <a:pPr marL="0" indent="0">
              <a:buNone/>
            </a:pPr>
            <a:endParaRPr lang="en-US" sz="1200" dirty="0" smtClean="0"/>
          </a:p>
          <a:p>
            <a:r>
              <a:rPr lang="en-US" sz="2400" dirty="0" smtClean="0"/>
              <a:t>If you see something – say something.</a:t>
            </a:r>
            <a:endParaRPr lang="en-US" sz="2400" dirty="0"/>
          </a:p>
        </p:txBody>
      </p:sp>
      <p:sp>
        <p:nvSpPr>
          <p:cNvPr id="4" name="Slide Number Placeholder 3"/>
          <p:cNvSpPr>
            <a:spLocks noGrp="1"/>
          </p:cNvSpPr>
          <p:nvPr>
            <p:ph type="sldNum" sz="quarter" idx="12"/>
          </p:nvPr>
        </p:nvSpPr>
        <p:spPr/>
        <p:txBody>
          <a:bodyPr/>
          <a:lstStyle/>
          <a:p>
            <a:fld id="{519954A3-9DFD-4C44-94BA-B95130A3BA1C}" type="slidenum">
              <a:rPr lang="en-US" smtClean="0"/>
              <a:t>36</a:t>
            </a:fld>
            <a:endParaRPr lang="en-US" dirty="0"/>
          </a:p>
        </p:txBody>
      </p:sp>
    </p:spTree>
    <p:extLst>
      <p:ext uri="{BB962C8B-B14F-4D97-AF65-F5344CB8AC3E}">
        <p14:creationId xmlns:p14="http://schemas.microsoft.com/office/powerpoint/2010/main" val="36540475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5168"/>
          </a:xfrm>
        </p:spPr>
        <p:txBody>
          <a:bodyPr/>
          <a:lstStyle/>
          <a:p>
            <a:r>
              <a:rPr lang="en-US" dirty="0" smtClean="0"/>
              <a:t>Quick Review	</a:t>
            </a:r>
            <a:endParaRPr lang="en-US" dirty="0"/>
          </a:p>
        </p:txBody>
      </p:sp>
      <p:sp>
        <p:nvSpPr>
          <p:cNvPr id="3" name="Content Placeholder 2"/>
          <p:cNvSpPr>
            <a:spLocks noGrp="1"/>
          </p:cNvSpPr>
          <p:nvPr>
            <p:ph idx="1"/>
          </p:nvPr>
        </p:nvSpPr>
        <p:spPr>
          <a:xfrm>
            <a:off x="677334" y="1689815"/>
            <a:ext cx="8596668" cy="3880773"/>
          </a:xfrm>
        </p:spPr>
        <p:txBody>
          <a:bodyPr/>
          <a:lstStyle/>
          <a:p>
            <a:r>
              <a:rPr lang="en-US" b="1" dirty="0"/>
              <a:t>True or False:</a:t>
            </a:r>
            <a:r>
              <a:rPr lang="en-US" dirty="0"/>
              <a:t>  An employer may set higher standards of behavior for its employees than the law requires</a:t>
            </a:r>
            <a:r>
              <a:rPr lang="en-US" dirty="0" smtClean="0"/>
              <a:t>.</a:t>
            </a:r>
          </a:p>
          <a:p>
            <a:pPr marL="0" indent="0">
              <a:buNone/>
            </a:pPr>
            <a:endParaRPr lang="en-US" sz="800" dirty="0" smtClean="0"/>
          </a:p>
          <a:p>
            <a:r>
              <a:rPr lang="en-US" b="1" dirty="0"/>
              <a:t>True or False:</a:t>
            </a:r>
            <a:r>
              <a:rPr lang="en-US" dirty="0"/>
              <a:t>  Your employer can’t stop you from stating your religious beliefs in the workplace</a:t>
            </a:r>
            <a:r>
              <a:rPr lang="en-US" dirty="0" smtClean="0"/>
              <a:t>.</a:t>
            </a:r>
          </a:p>
          <a:p>
            <a:pPr marL="0" indent="0">
              <a:buNone/>
            </a:pPr>
            <a:endParaRPr lang="en-US" sz="800" dirty="0" smtClean="0"/>
          </a:p>
          <a:p>
            <a:r>
              <a:rPr lang="en-US" b="1" dirty="0"/>
              <a:t>True or false</a:t>
            </a:r>
            <a:r>
              <a:rPr lang="en-US" i="1" dirty="0"/>
              <a:t>:</a:t>
            </a:r>
            <a:r>
              <a:rPr lang="en-US" dirty="0"/>
              <a:t>  If you report discriminatory or inappropriate conduct, it will become public knowledge</a:t>
            </a:r>
            <a:r>
              <a:rPr lang="en-US" dirty="0" smtClean="0"/>
              <a:t>.</a:t>
            </a:r>
          </a:p>
          <a:p>
            <a:pPr marL="0" indent="0">
              <a:buNone/>
            </a:pPr>
            <a:endParaRPr lang="en-US" sz="800" dirty="0" smtClean="0"/>
          </a:p>
          <a:p>
            <a:r>
              <a:rPr lang="en-US" b="1" dirty="0"/>
              <a:t>True or false:</a:t>
            </a:r>
            <a:r>
              <a:rPr lang="en-US" dirty="0"/>
              <a:t>  If you act in good faith to report inappropriate conduct and an investigation reveals that no inappropriate conduct occurred, you may be disciplined for making a false report. </a:t>
            </a:r>
          </a:p>
        </p:txBody>
      </p:sp>
      <p:sp>
        <p:nvSpPr>
          <p:cNvPr id="4" name="Slide Number Placeholder 3"/>
          <p:cNvSpPr>
            <a:spLocks noGrp="1"/>
          </p:cNvSpPr>
          <p:nvPr>
            <p:ph type="sldNum" sz="quarter" idx="12"/>
          </p:nvPr>
        </p:nvSpPr>
        <p:spPr/>
        <p:txBody>
          <a:bodyPr/>
          <a:lstStyle/>
          <a:p>
            <a:fld id="{519954A3-9DFD-4C44-94BA-B95130A3BA1C}" type="slidenum">
              <a:rPr lang="en-US" smtClean="0"/>
              <a:t>37</a:t>
            </a:fld>
            <a:endParaRPr lang="en-US" dirty="0"/>
          </a:p>
        </p:txBody>
      </p:sp>
    </p:spTree>
    <p:extLst>
      <p:ext uri="{BB962C8B-B14F-4D97-AF65-F5344CB8AC3E}">
        <p14:creationId xmlns:p14="http://schemas.microsoft.com/office/powerpoint/2010/main" val="3415551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r>
              <a:rPr lang="en-US" altLang="en-US" dirty="0" smtClean="0"/>
              <a:t>Thank you!</a:t>
            </a:r>
          </a:p>
        </p:txBody>
      </p:sp>
      <p:sp>
        <p:nvSpPr>
          <p:cNvPr id="91139" name="Rectangle 3"/>
          <p:cNvSpPr>
            <a:spLocks noGrp="1" noChangeArrowheads="1"/>
          </p:cNvSpPr>
          <p:nvPr>
            <p:ph idx="1"/>
          </p:nvPr>
        </p:nvSpPr>
        <p:spPr>
          <a:xfrm>
            <a:off x="677334" y="1952362"/>
            <a:ext cx="8596668" cy="3880773"/>
          </a:xfrm>
          <a:prstGeom prst="rect">
            <a:avLst/>
          </a:prstGeom>
        </p:spPr>
        <p:txBody>
          <a:bodyPr/>
          <a:lstStyle/>
          <a:p>
            <a:pPr marL="0" indent="0" algn="ctr">
              <a:lnSpc>
                <a:spcPct val="80000"/>
              </a:lnSpc>
              <a:buNone/>
            </a:pPr>
            <a:r>
              <a:rPr lang="en-US" altLang="en-US" sz="3600" b="1" dirty="0"/>
              <a:t>Any questions?</a:t>
            </a:r>
          </a:p>
          <a:p>
            <a:pPr marL="0" indent="0" algn="ctr">
              <a:lnSpc>
                <a:spcPct val="80000"/>
              </a:lnSpc>
              <a:buNone/>
            </a:pPr>
            <a:endParaRPr lang="en-US" altLang="en-US" sz="3600" b="1" dirty="0"/>
          </a:p>
          <a:p>
            <a:pPr marL="0" indent="0" algn="ctr">
              <a:lnSpc>
                <a:spcPct val="80000"/>
              </a:lnSpc>
              <a:buNone/>
            </a:pPr>
            <a:r>
              <a:rPr lang="en-US" altLang="en-US" sz="3600" b="1" dirty="0"/>
              <a:t>Thank you for your attention and participation.</a:t>
            </a:r>
          </a:p>
          <a:p>
            <a:pPr marL="0" indent="0" algn="ctr">
              <a:lnSpc>
                <a:spcPct val="80000"/>
              </a:lnSpc>
              <a:buNone/>
            </a:pPr>
            <a:endParaRPr lang="en-US" altLang="en-US" b="1" dirty="0"/>
          </a:p>
          <a:p>
            <a:pPr marL="0" indent="0">
              <a:lnSpc>
                <a:spcPct val="80000"/>
              </a:lnSpc>
              <a:buNone/>
            </a:pPr>
            <a:endParaRPr lang="en-US" altLang="en-US" b="1" dirty="0"/>
          </a:p>
        </p:txBody>
      </p:sp>
      <p:sp>
        <p:nvSpPr>
          <p:cNvPr id="2" name="Slide Number Placeholder 1"/>
          <p:cNvSpPr>
            <a:spLocks noGrp="1"/>
          </p:cNvSpPr>
          <p:nvPr>
            <p:ph type="sldNum" sz="quarter" idx="12"/>
          </p:nvPr>
        </p:nvSpPr>
        <p:spPr>
          <a:xfrm>
            <a:off x="8932332" y="6041362"/>
            <a:ext cx="683339" cy="365125"/>
          </a:xfrm>
        </p:spPr>
        <p:txBody>
          <a:bodyPr/>
          <a:lstStyle/>
          <a:p>
            <a:pPr algn="l"/>
            <a:fld id="{37D409AB-2201-4E18-8A34-C31753AD9B06}" type="slidenum">
              <a:rPr smtClean="0"/>
              <a:pPr algn="l"/>
              <a:t>38</a:t>
            </a:fld>
            <a:endParaRPr dirty="0"/>
          </a:p>
        </p:txBody>
      </p:sp>
    </p:spTree>
    <p:extLst>
      <p:ext uri="{BB962C8B-B14F-4D97-AF65-F5344CB8AC3E}">
        <p14:creationId xmlns:p14="http://schemas.microsoft.com/office/powerpoint/2010/main" val="20118072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in Business</a:t>
            </a:r>
            <a:endParaRPr lang="en-US" dirty="0"/>
          </a:p>
        </p:txBody>
      </p:sp>
      <p:sp>
        <p:nvSpPr>
          <p:cNvPr id="3" name="Content Placeholder 2"/>
          <p:cNvSpPr>
            <a:spLocks noGrp="1"/>
          </p:cNvSpPr>
          <p:nvPr>
            <p:ph idx="1"/>
          </p:nvPr>
        </p:nvSpPr>
        <p:spPr>
          <a:xfrm>
            <a:off x="591070" y="1703389"/>
            <a:ext cx="8975624" cy="3880773"/>
          </a:xfrm>
        </p:spPr>
        <p:txBody>
          <a:bodyPr>
            <a:normAutofit/>
          </a:bodyPr>
          <a:lstStyle/>
          <a:p>
            <a:r>
              <a:rPr lang="en-US" dirty="0" smtClean="0"/>
              <a:t>Bad ethics = Bad business</a:t>
            </a:r>
          </a:p>
          <a:p>
            <a:pPr lvl="1"/>
            <a:r>
              <a:rPr lang="en-US" sz="1800" dirty="0" smtClean="0"/>
              <a:t>Over 50% of the largest corporate bankruptcies have occurred as a result of unethical practices</a:t>
            </a:r>
          </a:p>
          <a:p>
            <a:pPr lvl="2"/>
            <a:r>
              <a:rPr lang="en-US" sz="1800" dirty="0">
                <a:hlinkClick r:id="rId3"/>
              </a:rPr>
              <a:t>https://www.forbes.com/sites/investopedia/2013/02/05/5-most-publicized-ethics-violations-by-ceos/#</a:t>
            </a:r>
            <a:r>
              <a:rPr lang="en-US" sz="1800" dirty="0" smtClean="0">
                <a:hlinkClick r:id="rId3"/>
              </a:rPr>
              <a:t>4b04be0c4bbc</a:t>
            </a:r>
            <a:endParaRPr lang="en-US" sz="1800" dirty="0" smtClean="0"/>
          </a:p>
          <a:p>
            <a:endParaRPr lang="en-US" dirty="0" smtClean="0"/>
          </a:p>
          <a:p>
            <a:r>
              <a:rPr lang="en-US" dirty="0" smtClean="0"/>
              <a:t>Ethical business practices are good for everyone</a:t>
            </a:r>
          </a:p>
          <a:p>
            <a:pPr lvl="1"/>
            <a:r>
              <a:rPr lang="en-US" sz="1800" dirty="0" smtClean="0"/>
              <a:t>Adhering to a solid and clear code of ethics increases company credibility leading to improved stakeholder relationships and continued business success</a:t>
            </a:r>
            <a:endParaRPr lang="en-US" sz="1800" dirty="0"/>
          </a:p>
        </p:txBody>
      </p:sp>
      <p:sp>
        <p:nvSpPr>
          <p:cNvPr id="4" name="Slide Number Placeholder 3"/>
          <p:cNvSpPr>
            <a:spLocks noGrp="1"/>
          </p:cNvSpPr>
          <p:nvPr>
            <p:ph type="sldNum" sz="quarter" idx="12"/>
          </p:nvPr>
        </p:nvSpPr>
        <p:spPr/>
        <p:txBody>
          <a:bodyPr/>
          <a:lstStyle/>
          <a:p>
            <a:fld id="{519954A3-9DFD-4C44-94BA-B95130A3BA1C}" type="slidenum">
              <a:rPr lang="en-US" smtClean="0"/>
              <a:t>4</a:t>
            </a:fld>
            <a:endParaRPr lang="en-US" dirty="0"/>
          </a:p>
        </p:txBody>
      </p:sp>
    </p:spTree>
    <p:extLst>
      <p:ext uri="{BB962C8B-B14F-4D97-AF65-F5344CB8AC3E}">
        <p14:creationId xmlns:p14="http://schemas.microsoft.com/office/powerpoint/2010/main" val="1671495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Ethics a Part of Company Culture</a:t>
            </a:r>
            <a:endParaRPr lang="en-US" dirty="0"/>
          </a:p>
        </p:txBody>
      </p:sp>
      <p:sp>
        <p:nvSpPr>
          <p:cNvPr id="3" name="Content Placeholder 2"/>
          <p:cNvSpPr>
            <a:spLocks noGrp="1"/>
          </p:cNvSpPr>
          <p:nvPr>
            <p:ph idx="1"/>
          </p:nvPr>
        </p:nvSpPr>
        <p:spPr>
          <a:xfrm>
            <a:off x="677333" y="1691030"/>
            <a:ext cx="9182659" cy="3880773"/>
          </a:xfrm>
        </p:spPr>
        <p:txBody>
          <a:bodyPr>
            <a:normAutofit/>
          </a:bodyPr>
          <a:lstStyle/>
          <a:p>
            <a:r>
              <a:rPr lang="en-US" sz="2000" dirty="0" smtClean="0"/>
              <a:t>Creating and maintaining and ethical corporate culture doesn’t just happen, it takes:</a:t>
            </a:r>
          </a:p>
          <a:p>
            <a:pPr lvl="1"/>
            <a:r>
              <a:rPr lang="en-US" sz="2000" dirty="0" smtClean="0"/>
              <a:t>A written code of conduct or ethics that is shared with all employees</a:t>
            </a:r>
          </a:p>
          <a:p>
            <a:pPr lvl="1"/>
            <a:r>
              <a:rPr lang="en-US" sz="2000" dirty="0" smtClean="0"/>
              <a:t>Clear and direct communication of behavioral expectations</a:t>
            </a:r>
          </a:p>
          <a:p>
            <a:pPr lvl="1"/>
            <a:r>
              <a:rPr lang="en-US" sz="2000" dirty="0" smtClean="0"/>
              <a:t>Communication of these expectations is an ongoing process</a:t>
            </a:r>
          </a:p>
          <a:p>
            <a:pPr lvl="1"/>
            <a:r>
              <a:rPr lang="en-US" sz="2000" dirty="0" smtClean="0"/>
              <a:t>Ethical behavior consistently modeled and demonstrated by top leaders</a:t>
            </a:r>
          </a:p>
          <a:p>
            <a:pPr lvl="1"/>
            <a:endParaRPr lang="en-US" sz="2000" dirty="0"/>
          </a:p>
          <a:p>
            <a:r>
              <a:rPr lang="en-US" sz="2000" dirty="0" smtClean="0"/>
              <a:t>In the end, our actions are what matter</a:t>
            </a:r>
          </a:p>
        </p:txBody>
      </p:sp>
      <p:sp>
        <p:nvSpPr>
          <p:cNvPr id="4" name="Slide Number Placeholder 3"/>
          <p:cNvSpPr>
            <a:spLocks noGrp="1"/>
          </p:cNvSpPr>
          <p:nvPr>
            <p:ph type="sldNum" sz="quarter" idx="12"/>
          </p:nvPr>
        </p:nvSpPr>
        <p:spPr/>
        <p:txBody>
          <a:bodyPr/>
          <a:lstStyle/>
          <a:p>
            <a:fld id="{519954A3-9DFD-4C44-94BA-B95130A3BA1C}" type="slidenum">
              <a:rPr lang="en-US" smtClean="0"/>
              <a:t>5</a:t>
            </a:fld>
            <a:endParaRPr lang="en-US" dirty="0"/>
          </a:p>
        </p:txBody>
      </p:sp>
    </p:spTree>
    <p:extLst>
      <p:ext uri="{BB962C8B-B14F-4D97-AF65-F5344CB8AC3E}">
        <p14:creationId xmlns:p14="http://schemas.microsoft.com/office/powerpoint/2010/main" val="3075944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of Conduct</a:t>
            </a:r>
            <a:endParaRPr lang="en-US" dirty="0"/>
          </a:p>
        </p:txBody>
      </p:sp>
      <p:sp>
        <p:nvSpPr>
          <p:cNvPr id="4" name="Slide Number Placeholder 3"/>
          <p:cNvSpPr>
            <a:spLocks noGrp="1"/>
          </p:cNvSpPr>
          <p:nvPr>
            <p:ph type="sldNum" sz="quarter" idx="12"/>
          </p:nvPr>
        </p:nvSpPr>
        <p:spPr/>
        <p:txBody>
          <a:bodyPr/>
          <a:lstStyle/>
          <a:p>
            <a:fld id="{519954A3-9DFD-4C44-94BA-B95130A3BA1C}" type="slidenum">
              <a:rPr lang="en-US" smtClean="0"/>
              <a:t>6</a:t>
            </a:fld>
            <a:endParaRPr lang="en-US" dirty="0"/>
          </a:p>
        </p:txBody>
      </p:sp>
      <p:sp>
        <p:nvSpPr>
          <p:cNvPr id="5" name="Content Placeholder 2"/>
          <p:cNvSpPr>
            <a:spLocks noGrp="1"/>
          </p:cNvSpPr>
          <p:nvPr>
            <p:ph idx="1"/>
          </p:nvPr>
        </p:nvSpPr>
        <p:spPr>
          <a:xfrm>
            <a:off x="677334" y="1745798"/>
            <a:ext cx="9182659" cy="4660484"/>
          </a:xfrm>
        </p:spPr>
        <p:txBody>
          <a:bodyPr>
            <a:normAutofit/>
          </a:bodyPr>
          <a:lstStyle/>
          <a:p>
            <a:r>
              <a:rPr lang="en-US" sz="2000" dirty="0" smtClean="0"/>
              <a:t>A company’s code of conduct is a written collection of:</a:t>
            </a:r>
          </a:p>
          <a:p>
            <a:pPr lvl="1"/>
            <a:r>
              <a:rPr lang="en-US" sz="2000" dirty="0" smtClean="0"/>
              <a:t>Rules</a:t>
            </a:r>
          </a:p>
          <a:p>
            <a:pPr lvl="1"/>
            <a:r>
              <a:rPr lang="en-US" sz="2000" dirty="0" smtClean="0"/>
              <a:t>Principles</a:t>
            </a:r>
          </a:p>
          <a:p>
            <a:pPr lvl="1"/>
            <a:r>
              <a:rPr lang="en-US" sz="2000" dirty="0" smtClean="0"/>
              <a:t>Values</a:t>
            </a:r>
          </a:p>
          <a:p>
            <a:pPr lvl="1"/>
            <a:r>
              <a:rPr lang="en-US" sz="2000" dirty="0" smtClean="0"/>
              <a:t>Expectations and behaviors that the company considers significant and fundamental to its success.</a:t>
            </a:r>
            <a:endParaRPr lang="en-US" sz="2000" dirty="0"/>
          </a:p>
          <a:p>
            <a:r>
              <a:rPr lang="en-US" sz="2000" dirty="0" smtClean="0"/>
              <a:t>Training around the code of conduct is extremely important and should illustrate how to act when faced with an ethical issue.</a:t>
            </a:r>
          </a:p>
          <a:p>
            <a:pPr lvl="1"/>
            <a:r>
              <a:rPr lang="en-US" sz="1800" dirty="0" smtClean="0"/>
              <a:t>What if a company’s ethics conflict with getting the job done on time or on budget?</a:t>
            </a:r>
          </a:p>
          <a:p>
            <a:pPr lvl="1"/>
            <a:r>
              <a:rPr lang="en-US" sz="1800" dirty="0" smtClean="0"/>
              <a:t>What resources are available to employees when faced with an ethical dilemma?</a:t>
            </a:r>
          </a:p>
        </p:txBody>
      </p:sp>
    </p:spTree>
    <p:extLst>
      <p:ext uri="{BB962C8B-B14F-4D97-AF65-F5344CB8AC3E}">
        <p14:creationId xmlns:p14="http://schemas.microsoft.com/office/powerpoint/2010/main" val="1927135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Ethical Issues</a:t>
            </a:r>
            <a:endParaRPr lang="en-US" dirty="0"/>
          </a:p>
        </p:txBody>
      </p:sp>
      <p:sp>
        <p:nvSpPr>
          <p:cNvPr id="3" name="Content Placeholder 2"/>
          <p:cNvSpPr>
            <a:spLocks noGrp="1"/>
          </p:cNvSpPr>
          <p:nvPr>
            <p:ph idx="1"/>
          </p:nvPr>
        </p:nvSpPr>
        <p:spPr>
          <a:xfrm>
            <a:off x="677334" y="1600416"/>
            <a:ext cx="8596668" cy="3880773"/>
          </a:xfrm>
        </p:spPr>
        <p:txBody>
          <a:bodyPr/>
          <a:lstStyle/>
          <a:p>
            <a:r>
              <a:rPr lang="en-US" dirty="0" smtClean="0"/>
              <a:t>Privacy in the workplace – companies have an obligation to respect employee privacy</a:t>
            </a:r>
          </a:p>
          <a:p>
            <a:r>
              <a:rPr lang="en-US" dirty="0" smtClean="0"/>
              <a:t>Protecting confidential and proprietary information – both company and client information</a:t>
            </a:r>
          </a:p>
          <a:p>
            <a:r>
              <a:rPr lang="en-US" dirty="0" smtClean="0"/>
              <a:t>Health and safety – companies </a:t>
            </a:r>
            <a:r>
              <a:rPr lang="en-US" smtClean="0"/>
              <a:t>should have, and follow, </a:t>
            </a:r>
            <a:r>
              <a:rPr lang="en-US" dirty="0" smtClean="0"/>
              <a:t>an established safety plan</a:t>
            </a:r>
          </a:p>
          <a:p>
            <a:r>
              <a:rPr lang="en-US" dirty="0" smtClean="0"/>
              <a:t>Receipt and distribution of gifts – especially when gifts may exert influence over business decisions</a:t>
            </a:r>
          </a:p>
          <a:p>
            <a:r>
              <a:rPr lang="en-US" dirty="0" smtClean="0"/>
              <a:t>Corporate record keeping – must be compliant with laws and regulations</a:t>
            </a:r>
          </a:p>
          <a:p>
            <a:r>
              <a:rPr lang="en-US" dirty="0" smtClean="0"/>
              <a:t>Use of company resources – primarily for business purposes</a:t>
            </a:r>
            <a:endParaRPr lang="en-US" dirty="0"/>
          </a:p>
        </p:txBody>
      </p:sp>
      <p:sp>
        <p:nvSpPr>
          <p:cNvPr id="4" name="Slide Number Placeholder 3"/>
          <p:cNvSpPr>
            <a:spLocks noGrp="1"/>
          </p:cNvSpPr>
          <p:nvPr>
            <p:ph type="sldNum" sz="quarter" idx="12"/>
          </p:nvPr>
        </p:nvSpPr>
        <p:spPr/>
        <p:txBody>
          <a:bodyPr/>
          <a:lstStyle/>
          <a:p>
            <a:fld id="{519954A3-9DFD-4C44-94BA-B95130A3BA1C}" type="slidenum">
              <a:rPr lang="en-US" smtClean="0"/>
              <a:t>7</a:t>
            </a:fld>
            <a:endParaRPr lang="en-US" dirty="0"/>
          </a:p>
        </p:txBody>
      </p:sp>
    </p:spTree>
    <p:extLst>
      <p:ext uri="{BB962C8B-B14F-4D97-AF65-F5344CB8AC3E}">
        <p14:creationId xmlns:p14="http://schemas.microsoft.com/office/powerpoint/2010/main" val="122777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Conflicts of Interest</a:t>
            </a:r>
            <a:endParaRPr lang="en-US" dirty="0"/>
          </a:p>
        </p:txBody>
      </p:sp>
      <p:sp>
        <p:nvSpPr>
          <p:cNvPr id="3" name="Content Placeholder 2"/>
          <p:cNvSpPr>
            <a:spLocks noGrp="1"/>
          </p:cNvSpPr>
          <p:nvPr>
            <p:ph idx="1"/>
          </p:nvPr>
        </p:nvSpPr>
        <p:spPr>
          <a:xfrm>
            <a:off x="677334" y="1593965"/>
            <a:ext cx="8596668" cy="4329040"/>
          </a:xfrm>
        </p:spPr>
        <p:txBody>
          <a:bodyPr>
            <a:normAutofit/>
          </a:bodyPr>
          <a:lstStyle/>
          <a:p>
            <a:r>
              <a:rPr lang="en-US" dirty="0" smtClean="0"/>
              <a:t>Being employed by, or acting as a consultant to, a competitor or potential competitor, supplier or contractor</a:t>
            </a:r>
          </a:p>
          <a:p>
            <a:r>
              <a:rPr lang="en-US" dirty="0" smtClean="0"/>
              <a:t>Serving as a board member for an outside commercial organization such as a supplier or contractor</a:t>
            </a:r>
          </a:p>
          <a:p>
            <a:r>
              <a:rPr lang="en-US" dirty="0" smtClean="0"/>
              <a:t>Owning or having a substantial interest in a competitor, supplier or contractor</a:t>
            </a:r>
          </a:p>
          <a:p>
            <a:r>
              <a:rPr lang="en-US" dirty="0" smtClean="0"/>
              <a:t>Having a personal interest, financial interest or potential gain in any company transaction</a:t>
            </a:r>
          </a:p>
          <a:p>
            <a:r>
              <a:rPr lang="en-US" dirty="0"/>
              <a:t>Hiring or supervising family members or closely related persons</a:t>
            </a:r>
          </a:p>
          <a:p>
            <a:r>
              <a:rPr lang="en-US" dirty="0" smtClean="0"/>
              <a:t>Conducting company business with a firm owned or controlled by an employee or family member</a:t>
            </a:r>
          </a:p>
          <a:p>
            <a:r>
              <a:rPr lang="en-US" dirty="0" smtClean="0"/>
              <a:t>Accepting gifts, discounts, favors or services from a customer, competitor or supplier unless it is equally available to all employees</a:t>
            </a:r>
            <a:endParaRPr lang="en-US" dirty="0"/>
          </a:p>
        </p:txBody>
      </p:sp>
      <p:sp>
        <p:nvSpPr>
          <p:cNvPr id="4" name="Slide Number Placeholder 3"/>
          <p:cNvSpPr>
            <a:spLocks noGrp="1"/>
          </p:cNvSpPr>
          <p:nvPr>
            <p:ph type="sldNum" sz="quarter" idx="12"/>
          </p:nvPr>
        </p:nvSpPr>
        <p:spPr/>
        <p:txBody>
          <a:bodyPr/>
          <a:lstStyle/>
          <a:p>
            <a:fld id="{519954A3-9DFD-4C44-94BA-B95130A3BA1C}" type="slidenum">
              <a:rPr lang="en-US" smtClean="0"/>
              <a:t>8</a:t>
            </a:fld>
            <a:endParaRPr lang="en-US" dirty="0"/>
          </a:p>
        </p:txBody>
      </p:sp>
    </p:spTree>
    <p:extLst>
      <p:ext uri="{BB962C8B-B14F-4D97-AF65-F5344CB8AC3E}">
        <p14:creationId xmlns:p14="http://schemas.microsoft.com/office/powerpoint/2010/main" val="1560008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Company Ethical Obligations</a:t>
            </a:r>
            <a:endParaRPr lang="en-US" dirty="0"/>
          </a:p>
        </p:txBody>
      </p:sp>
      <p:sp>
        <p:nvSpPr>
          <p:cNvPr id="3" name="Content Placeholder 2"/>
          <p:cNvSpPr>
            <a:spLocks noGrp="1"/>
          </p:cNvSpPr>
          <p:nvPr>
            <p:ph idx="1"/>
          </p:nvPr>
        </p:nvSpPr>
        <p:spPr>
          <a:xfrm>
            <a:off x="677334" y="1715744"/>
            <a:ext cx="8596668" cy="3880773"/>
          </a:xfrm>
        </p:spPr>
        <p:txBody>
          <a:bodyPr/>
          <a:lstStyle/>
          <a:p>
            <a:r>
              <a:rPr lang="en-US" sz="2400" dirty="0" smtClean="0"/>
              <a:t>Sarbanes Oxley Act of 2002 – applies specifically to publicly traded companies</a:t>
            </a:r>
          </a:p>
          <a:p>
            <a:pPr lvl="1"/>
            <a:r>
              <a:rPr lang="en-US" sz="2000" dirty="0" smtClean="0"/>
              <a:t>Companies have to provide records to the SEC proving that their financial disclosures are accurate</a:t>
            </a:r>
          </a:p>
          <a:p>
            <a:pPr lvl="1"/>
            <a:r>
              <a:rPr lang="en-US" sz="2000" dirty="0" smtClean="0"/>
              <a:t>Companies have to have controls in place to ensure that financial processes are sound</a:t>
            </a:r>
          </a:p>
          <a:p>
            <a:pPr lvl="1"/>
            <a:r>
              <a:rPr lang="en-US" sz="2000" dirty="0" smtClean="0"/>
              <a:t>Companies have to have a complaint system in place to allow employees to report violations</a:t>
            </a:r>
          </a:p>
          <a:p>
            <a:pPr lvl="1"/>
            <a:r>
              <a:rPr lang="en-US" sz="2000" dirty="0" smtClean="0"/>
              <a:t>Employees who do report violations are protected from retaliation</a:t>
            </a:r>
            <a:endParaRPr lang="en-US" sz="2000" dirty="0"/>
          </a:p>
        </p:txBody>
      </p:sp>
      <p:sp>
        <p:nvSpPr>
          <p:cNvPr id="4" name="Slide Number Placeholder 3"/>
          <p:cNvSpPr>
            <a:spLocks noGrp="1"/>
          </p:cNvSpPr>
          <p:nvPr>
            <p:ph type="sldNum" sz="quarter" idx="12"/>
          </p:nvPr>
        </p:nvSpPr>
        <p:spPr/>
        <p:txBody>
          <a:bodyPr/>
          <a:lstStyle/>
          <a:p>
            <a:fld id="{519954A3-9DFD-4C44-94BA-B95130A3BA1C}" type="slidenum">
              <a:rPr lang="en-US" smtClean="0"/>
              <a:t>9</a:t>
            </a:fld>
            <a:endParaRPr lang="en-US" dirty="0"/>
          </a:p>
        </p:txBody>
      </p:sp>
    </p:spTree>
    <p:extLst>
      <p:ext uri="{BB962C8B-B14F-4D97-AF65-F5344CB8AC3E}">
        <p14:creationId xmlns:p14="http://schemas.microsoft.com/office/powerpoint/2010/main" val="36465311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6759694FCDE244A99AEF09A52B6DF7" ma:contentTypeVersion="" ma:contentTypeDescription="Create a new document." ma:contentTypeScope="" ma:versionID="a70e304e68ab062199283346f9f1ff09">
  <xsd:schema xmlns:xsd="http://www.w3.org/2001/XMLSchema" xmlns:xs="http://www.w3.org/2001/XMLSchema" xmlns:p="http://schemas.microsoft.com/office/2006/metadata/properties" xmlns:ns1="http://schemas.microsoft.com/sharepoint/v3" xmlns:ns2="beaf5f31-8cd1-41e4-a47a-7a8ecc96f470" targetNamespace="http://schemas.microsoft.com/office/2006/metadata/properties" ma:root="true" ma:fieldsID="b21af3bb3c8f651575448477e53d6a43" ns1:_="" ns2:_="">
    <xsd:import namespace="http://schemas.microsoft.com/sharepoint/v3"/>
    <xsd:import namespace="beaf5f31-8cd1-41e4-a47a-7a8ecc96f47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eaf5f31-8cd1-41e4-a47a-7a8ecc96f47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C088C6F-A9CC-4CD3-A8D7-A37893825BC0}"/>
</file>

<file path=customXml/itemProps2.xml><?xml version="1.0" encoding="utf-8"?>
<ds:datastoreItem xmlns:ds="http://schemas.openxmlformats.org/officeDocument/2006/customXml" ds:itemID="{9025A2A2-9047-4985-8D45-76E55B86C1F3}"/>
</file>

<file path=customXml/itemProps3.xml><?xml version="1.0" encoding="utf-8"?>
<ds:datastoreItem xmlns:ds="http://schemas.openxmlformats.org/officeDocument/2006/customXml" ds:itemID="{71405202-5195-4DB6-B298-793E5C3A80B1}"/>
</file>

<file path=docProps/app.xml><?xml version="1.0" encoding="utf-8"?>
<Properties xmlns="http://schemas.openxmlformats.org/officeDocument/2006/extended-properties" xmlns:vt="http://schemas.openxmlformats.org/officeDocument/2006/docPropsVTypes">
  <Template>Facet</Template>
  <TotalTime>431</TotalTime>
  <Words>3775</Words>
  <Application>Microsoft Office PowerPoint</Application>
  <PresentationFormat>Widescreen</PresentationFormat>
  <Paragraphs>450</Paragraphs>
  <Slides>38</Slides>
  <Notes>33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Calibri</vt:lpstr>
      <vt:lpstr>Lato Semibold</vt:lpstr>
      <vt:lpstr>Roboto Condensed</vt:lpstr>
      <vt:lpstr>Trebuchet MS</vt:lpstr>
      <vt:lpstr>Wingdings</vt:lpstr>
      <vt:lpstr>Wingdings 3</vt:lpstr>
      <vt:lpstr>Facet</vt:lpstr>
      <vt:lpstr>PowerPoint Presentation</vt:lpstr>
      <vt:lpstr>Objectives</vt:lpstr>
      <vt:lpstr>Ethics Basics</vt:lpstr>
      <vt:lpstr>Ethics in Business</vt:lpstr>
      <vt:lpstr>Making Ethics a Part of Company Culture</vt:lpstr>
      <vt:lpstr>Code of Conduct</vt:lpstr>
      <vt:lpstr>Common Ethical Issues</vt:lpstr>
      <vt:lpstr>Conflicts of Interest</vt:lpstr>
      <vt:lpstr>Company Ethical Obligations</vt:lpstr>
      <vt:lpstr>Corporate Social Responsibility</vt:lpstr>
      <vt:lpstr>Ask yourself…</vt:lpstr>
      <vt:lpstr>Segue to the Topic of Harassment</vt:lpstr>
      <vt:lpstr>Basic Expectations</vt:lpstr>
      <vt:lpstr>Standard Policy</vt:lpstr>
      <vt:lpstr>Reasons to Maintain a Nondiscriminatory Workplace</vt:lpstr>
      <vt:lpstr>Discrimination Laws</vt:lpstr>
      <vt:lpstr>Discussion Questions </vt:lpstr>
      <vt:lpstr>Discrimination vs. Harassment</vt:lpstr>
      <vt:lpstr>Tangible Employment Action</vt:lpstr>
      <vt:lpstr>Hostile Work Environment</vt:lpstr>
      <vt:lpstr>Sexual Harassment</vt:lpstr>
      <vt:lpstr>Types of Inappropriate Conduct</vt:lpstr>
      <vt:lpstr>Bullying</vt:lpstr>
      <vt:lpstr>Where Does Behavior Cross the Line?</vt:lpstr>
      <vt:lpstr>Intent vs. Impact</vt:lpstr>
      <vt:lpstr>Discussion Scenario </vt:lpstr>
      <vt:lpstr>Quick Quiz</vt:lpstr>
      <vt:lpstr>Who can be involved in harassment?</vt:lpstr>
      <vt:lpstr>When and Where can Harassment Happen?</vt:lpstr>
      <vt:lpstr>Stopping Unwelcome Behavior</vt:lpstr>
      <vt:lpstr>Your Responsibilities</vt:lpstr>
      <vt:lpstr>WSLS Resources </vt:lpstr>
      <vt:lpstr>U.S. EEOC – Filing a Complaint</vt:lpstr>
      <vt:lpstr>Retaliation is Against the Law</vt:lpstr>
      <vt:lpstr>A Respectful Workplace Starts With You. Ask yourself . . . </vt:lpstr>
      <vt:lpstr>Key Takeaways</vt:lpstr>
      <vt:lpstr>Quick Review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Waier, Robin</dc:creator>
  <cp:lastModifiedBy>Waier, Robin</cp:lastModifiedBy>
  <cp:revision>73</cp:revision>
  <cp:lastPrinted>2019-12-27T14:36:40Z</cp:lastPrinted>
  <dcterms:created xsi:type="dcterms:W3CDTF">2019-07-01T17:28:12Z</dcterms:created>
  <dcterms:modified xsi:type="dcterms:W3CDTF">2021-01-08T14:36:56Z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0x010100F06759694FCDE244A99AEF09A52B6DF7</vt:lpwstr>
  </property>
</Properties>
</file>