
<file path=[Content_Types].xml><?xml version="1.0" encoding="utf-8"?>
<Types xmlns="http://schemas.openxmlformats.org/package/2006/content-types">
  <Default Extension="mp3" ContentType="audio/mpeg"/>
  <Default Extension="pdf" ContentType="application/pdf"/>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2.xml" ContentType="application/vnd.openxmlformats-officedocument.presentationml.notesSlide+xml"/>
  <Override PartName="/ppt/notesSlides/notesSlide2.xml" ContentType="application/vnd.openxmlformats-officedocument.presentationml.notesSlide+xml"/>
  <Override PartName="/ppt/notesSlides/notesSlide21.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3.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26"/>
  </p:notesMasterIdLst>
  <p:handoutMasterIdLst>
    <p:handoutMasterId r:id="rId27"/>
  </p:handoutMasterIdLst>
  <p:sldIdLst>
    <p:sldId id="256" r:id="rId2"/>
    <p:sldId id="257" r:id="rId3"/>
    <p:sldId id="258" r:id="rId4"/>
    <p:sldId id="260" r:id="rId5"/>
    <p:sldId id="261" r:id="rId6"/>
    <p:sldId id="262" r:id="rId7"/>
    <p:sldId id="263" r:id="rId8"/>
    <p:sldId id="264" r:id="rId9"/>
    <p:sldId id="265" r:id="rId10"/>
    <p:sldId id="266" r:id="rId11"/>
    <p:sldId id="279" r:id="rId12"/>
    <p:sldId id="274" r:id="rId13"/>
    <p:sldId id="267" r:id="rId14"/>
    <p:sldId id="268" r:id="rId15"/>
    <p:sldId id="269" r:id="rId16"/>
    <p:sldId id="270" r:id="rId17"/>
    <p:sldId id="271" r:id="rId18"/>
    <p:sldId id="272" r:id="rId19"/>
    <p:sldId id="273" r:id="rId20"/>
    <p:sldId id="275" r:id="rId21"/>
    <p:sldId id="276" r:id="rId22"/>
    <p:sldId id="278" r:id="rId23"/>
    <p:sldId id="277"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slicki.Maureen" initials="W"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91" autoAdjust="0"/>
    <p:restoredTop sz="74248" autoAdjust="0"/>
  </p:normalViewPr>
  <p:slideViewPr>
    <p:cSldViewPr>
      <p:cViewPr varScale="1">
        <p:scale>
          <a:sx n="96" d="100"/>
          <a:sy n="96" d="100"/>
        </p:scale>
        <p:origin x="218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6C67CA-5281-9548-A6A1-DEDB5618DCE3}" type="datetimeFigureOut">
              <a:rPr lang="en-US" smtClean="0"/>
              <a:pPr/>
              <a:t>8/28/2019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22E98F-EEB8-304D-A24D-845DEA57D4AB}" type="slidenum">
              <a:rPr lang="en-US" smtClean="0"/>
              <a:pPr/>
              <a:t>‹#›</a:t>
            </a:fld>
            <a:endParaRPr lang="en-US" dirty="0"/>
          </a:p>
        </p:txBody>
      </p:sp>
    </p:spTree>
    <p:extLst>
      <p:ext uri="{BB962C8B-B14F-4D97-AF65-F5344CB8AC3E}">
        <p14:creationId xmlns:p14="http://schemas.microsoft.com/office/powerpoint/2010/main" val="42745289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884393-D684-4135-BD0A-4ADD1F0281D2}" type="datetimeFigureOut">
              <a:rPr lang="en-US" smtClean="0"/>
              <a:pPr/>
              <a:t>8/28/2019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C58833-C718-4650-BC18-131C5A0133D5}" type="slidenum">
              <a:rPr lang="en-US" smtClean="0"/>
              <a:pPr/>
              <a:t>‹#›</a:t>
            </a:fld>
            <a:endParaRPr lang="en-US" dirty="0"/>
          </a:p>
        </p:txBody>
      </p:sp>
    </p:spTree>
    <p:extLst>
      <p:ext uri="{BB962C8B-B14F-4D97-AF65-F5344CB8AC3E}">
        <p14:creationId xmlns:p14="http://schemas.microsoft.com/office/powerpoint/2010/main" val="31224383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consortia.getintoenergy.com/wisconsi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Hello and welcome to the </a:t>
            </a:r>
            <a:r>
              <a:rPr lang="en-US" sz="1200" kern="1200" baseline="0" dirty="0">
                <a:solidFill>
                  <a:srgbClr val="FF0000"/>
                </a:solidFill>
                <a:effectLst/>
                <a:latin typeface="+mn-lt"/>
                <a:ea typeface="+mn-ea"/>
                <a:cs typeface="+mn-cs"/>
              </a:rPr>
              <a:t>2019</a:t>
            </a:r>
            <a:r>
              <a:rPr lang="en-US" sz="1200" kern="1200" dirty="0">
                <a:solidFill>
                  <a:srgbClr val="FF0000"/>
                </a:solidFill>
                <a:effectLst/>
                <a:latin typeface="+mn-lt"/>
                <a:ea typeface="+mn-ea"/>
                <a:cs typeface="+mn-cs"/>
              </a:rPr>
              <a:t> </a:t>
            </a:r>
            <a:r>
              <a:rPr lang="en-US" sz="1200" kern="1200" dirty="0">
                <a:solidFill>
                  <a:schemeClr val="tx1"/>
                </a:solidFill>
                <a:effectLst/>
                <a:latin typeface="+mn-lt"/>
                <a:ea typeface="+mn-ea"/>
                <a:cs typeface="+mn-cs"/>
              </a:rPr>
              <a:t>Wisconsin Get Into Energy, Careers in Energy presentation. In just a few minutes, you will learn about career opportunities in a sector that is exploding with possibility.  The only question is, are you ready to get in on the action? Click the screen or use the right arrow key to advance to the next slide </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1</a:t>
            </a:fld>
            <a:endParaRPr lang="en-US" dirty="0"/>
          </a:p>
        </p:txBody>
      </p:sp>
    </p:spTree>
    <p:extLst>
      <p:ext uri="{BB962C8B-B14F-4D97-AF65-F5344CB8AC3E}">
        <p14:creationId xmlns:p14="http://schemas.microsoft.com/office/powerpoint/2010/main" val="1537693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the most talked about and exciting fields within the broad sector of energy is wind energy. If renewable energy excites you, consider the career opportunities below.</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11</a:t>
            </a:fld>
            <a:endParaRPr lang="en-US" dirty="0"/>
          </a:p>
        </p:txBody>
      </p:sp>
    </p:spTree>
    <p:extLst>
      <p:ext uri="{BB962C8B-B14F-4D97-AF65-F5344CB8AC3E}">
        <p14:creationId xmlns:p14="http://schemas.microsoft.com/office/powerpoint/2010/main" val="2800150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Maybe you’d rather work in an office that in a power plant or out in the field. If so, one of the following careers may be perfect for you.</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13</a:t>
            </a:fld>
            <a:endParaRPr lang="en-US" dirty="0"/>
          </a:p>
        </p:txBody>
      </p:sp>
    </p:spTree>
    <p:extLst>
      <p:ext uri="{BB962C8B-B14F-4D97-AF65-F5344CB8AC3E}">
        <p14:creationId xmlns:p14="http://schemas.microsoft.com/office/powerpoint/2010/main" val="1803447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look at accounting. If numbers and math are your thing, you’d love becoming an accountant for an energy company. You’d use analytical and math skills every day to ensure that company finances are in order. To become an accountant, you need a bachelor’s degree in accounting, as well as some experience using accounting skills and working with computers. With every year you put into an accounting career, the more likely you are to increase your annual income. </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14</a:t>
            </a:fld>
            <a:endParaRPr lang="en-US" dirty="0"/>
          </a:p>
        </p:txBody>
      </p:sp>
    </p:spTree>
    <p:extLst>
      <p:ext uri="{BB962C8B-B14F-4D97-AF65-F5344CB8AC3E}">
        <p14:creationId xmlns:p14="http://schemas.microsoft.com/office/powerpoint/2010/main" val="610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yourself to be an analytical person who loves working with technology? Well, becoming a programmer analyst could be the perfect way to express your passions. After receiving a bachelor’s degree in a computers related field, you could become a programmer analyst where you would code and test applications for an energy company. You would work with computers to find software problems and come up with creative solutions to these problems. Computer efficianatos? This career is for you. </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15</a:t>
            </a:fld>
            <a:endParaRPr lang="en-US" dirty="0"/>
          </a:p>
        </p:txBody>
      </p:sp>
    </p:spTree>
    <p:extLst>
      <p:ext uri="{BB962C8B-B14F-4D97-AF65-F5344CB8AC3E}">
        <p14:creationId xmlns:p14="http://schemas.microsoft.com/office/powerpoint/2010/main" val="996086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like art and design and value creativity, you should consider a career in either design or engineering. In both of these jobs, you would use computers and creative thought while working on construction and maintenance projects. Designers require a technical college degree in drafting or design, while engineers require a bachelor’s degree in engineering. </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16</a:t>
            </a:fld>
            <a:endParaRPr lang="en-US" dirty="0"/>
          </a:p>
        </p:txBody>
      </p:sp>
    </p:spTree>
    <p:extLst>
      <p:ext uri="{BB962C8B-B14F-4D97-AF65-F5344CB8AC3E}">
        <p14:creationId xmlns:p14="http://schemas.microsoft.com/office/powerpoint/2010/main" val="3683875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Obviously, we don’t have the time to describe all of the career options available to you within the energy sector. But, if you want to learn about even more career opportunities in energy, take time to read the following job titles or even print off this slide to do some research on your own.</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17</a:t>
            </a:fld>
            <a:endParaRPr lang="en-US" dirty="0"/>
          </a:p>
        </p:txBody>
      </p:sp>
    </p:spTree>
    <p:extLst>
      <p:ext uri="{BB962C8B-B14F-4D97-AF65-F5344CB8AC3E}">
        <p14:creationId xmlns:p14="http://schemas.microsoft.com/office/powerpoint/2010/main" val="4217603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what can you do in high school to prepare for a career in energy? Obviously, you must get good grades so that you can go on to college for further education. Also, keep a clean driving record so that you are eligible for obtaining a CDL. Finally, take some courses in science, technology, engineering and math so that you can explore what peaks your curiosity. </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18</a:t>
            </a:fld>
            <a:endParaRPr lang="en-US" dirty="0"/>
          </a:p>
        </p:txBody>
      </p:sp>
    </p:spTree>
    <p:extLst>
      <p:ext uri="{BB962C8B-B14F-4D97-AF65-F5344CB8AC3E}">
        <p14:creationId xmlns:p14="http://schemas.microsoft.com/office/powerpoint/2010/main" val="3567325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college, you must continue to get good grades to prepare for a career in energy. But, there’s more to do. Get involved in some student organizations, become a student teacher or teaching assistant, work an internship, and do some volunteer work within your local community. These things can help you stand out on job applications and propel you towards a dream career in energy. </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19</a:t>
            </a:fld>
            <a:endParaRPr lang="en-US" dirty="0"/>
          </a:p>
        </p:txBody>
      </p:sp>
    </p:spTree>
    <p:extLst>
      <p:ext uri="{BB962C8B-B14F-4D97-AF65-F5344CB8AC3E}">
        <p14:creationId xmlns:p14="http://schemas.microsoft.com/office/powerpoint/2010/main" val="187203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on the link below to utilize valuable resources such as skills tests and videos to expand your knowledge of careers in energy. But, there’s one thing you need to ask yourself right now: are you ready to begin your journey into a rewarding career in energy? </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20</a:t>
            </a:fld>
            <a:endParaRPr lang="en-US" dirty="0"/>
          </a:p>
        </p:txBody>
      </p:sp>
    </p:spTree>
    <p:extLst>
      <p:ext uri="{BB962C8B-B14F-4D97-AF65-F5344CB8AC3E}">
        <p14:creationId xmlns:p14="http://schemas.microsoft.com/office/powerpoint/2010/main" val="1632091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some Wisconsin technical schools with programs in utility careers. Click the pictures to learn more about each school.</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21</a:t>
            </a:fld>
            <a:endParaRPr lang="en-US" dirty="0"/>
          </a:p>
        </p:txBody>
      </p:sp>
    </p:spTree>
    <p:extLst>
      <p:ext uri="{BB962C8B-B14F-4D97-AF65-F5344CB8AC3E}">
        <p14:creationId xmlns:p14="http://schemas.microsoft.com/office/powerpoint/2010/main" val="78416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you think of energy, what do you think of? A light bulb? An outlet? A nuclear power plant? Maybe you should see energy as something more: as a career. Just like you rely on your cellphone, TV, lights, computer and other technology, so too does this technology rely on people who devote themselves to bringing energy into Wisconsin homes and businesses.  Advance to the next slide to learn more about how energy reaches to every corner of our daily lives. </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2</a:t>
            </a:fld>
            <a:endParaRPr lang="en-US" dirty="0"/>
          </a:p>
        </p:txBody>
      </p:sp>
    </p:spTree>
    <p:extLst>
      <p:ext uri="{BB962C8B-B14F-4D97-AF65-F5344CB8AC3E}">
        <p14:creationId xmlns:p14="http://schemas.microsoft.com/office/powerpoint/2010/main" val="1017095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For more interactive and educational resources on energy careers, click on the links and pictures below. </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71A00718-E569-462F-A24B-50A795CAF535}" type="slidenum">
              <a:rPr lang="en-US" altLang="en-US" smtClean="0">
                <a:latin typeface="Helvetica Condensed"/>
              </a:rPr>
              <a:pPr>
                <a:spcBef>
                  <a:spcPct val="0"/>
                </a:spcBef>
              </a:pPr>
              <a:t>22</a:t>
            </a:fld>
            <a:endParaRPr lang="en-US" altLang="en-US" dirty="0">
              <a:latin typeface="Helvetica Condensed"/>
            </a:endParaRPr>
          </a:p>
        </p:txBody>
      </p:sp>
    </p:spTree>
    <p:extLst>
      <p:ext uri="{BB962C8B-B14F-4D97-AF65-F5344CB8AC3E}">
        <p14:creationId xmlns:p14="http://schemas.microsoft.com/office/powerpoint/2010/main" val="1154485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Finally, if you want to learn about some great energy companies that could become your future employers, click the logos below. Some even have internship and job shadowing opportunities! </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6631BEE4-B30A-4573-86B2-73236086A13B}" type="slidenum">
              <a:rPr lang="en-US" altLang="en-US" smtClean="0">
                <a:latin typeface="Helvetica Condensed"/>
              </a:rPr>
              <a:pPr>
                <a:spcBef>
                  <a:spcPct val="0"/>
                </a:spcBef>
              </a:pPr>
              <a:t>23</a:t>
            </a:fld>
            <a:endParaRPr lang="en-US" altLang="en-US" dirty="0">
              <a:latin typeface="Helvetica Condensed"/>
            </a:endParaRPr>
          </a:p>
        </p:txBody>
      </p:sp>
    </p:spTree>
    <p:extLst>
      <p:ext uri="{BB962C8B-B14F-4D97-AF65-F5344CB8AC3E}">
        <p14:creationId xmlns:p14="http://schemas.microsoft.com/office/powerpoint/2010/main" val="2448244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for viewing this PowerPoint presentation focused on careers in the energy industry. We hope you found the information relevant and beneficial. Please take a couple minutes to answer four questions that will help us improve energy-related career information and services we provide. For more information on Careers in Energy, visit the Get into Energy Wisconsin website at </a:t>
            </a:r>
            <a:r>
              <a:rPr lang="en-US" sz="1200" u="sng" kern="1200" dirty="0">
                <a:solidFill>
                  <a:schemeClr val="tx1"/>
                </a:solidFill>
                <a:effectLst/>
                <a:latin typeface="+mn-lt"/>
                <a:ea typeface="+mn-ea"/>
                <a:cs typeface="+mn-cs"/>
                <a:hlinkClick r:id="rId3"/>
              </a:rPr>
              <a:t>http://consortia.getintoenergy.com/wisconsin/</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24</a:t>
            </a:fld>
            <a:endParaRPr lang="en-US" dirty="0"/>
          </a:p>
        </p:txBody>
      </p:sp>
    </p:spTree>
    <p:extLst>
      <p:ext uri="{BB962C8B-B14F-4D97-AF65-F5344CB8AC3E}">
        <p14:creationId xmlns:p14="http://schemas.microsoft.com/office/powerpoint/2010/main" val="784165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3</a:t>
            </a:fld>
            <a:endParaRPr lang="en-US" dirty="0"/>
          </a:p>
        </p:txBody>
      </p:sp>
    </p:spTree>
    <p:extLst>
      <p:ext uri="{BB962C8B-B14F-4D97-AF65-F5344CB8AC3E}">
        <p14:creationId xmlns:p14="http://schemas.microsoft.com/office/powerpoint/2010/main" val="1985326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sorts of things would you like to see in your future career? A good paycheck? Fulfilling daily work? Stability? These things and more are available to you through a career in energy.</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4</a:t>
            </a:fld>
            <a:endParaRPr lang="en-US" dirty="0"/>
          </a:p>
        </p:txBody>
      </p:sp>
    </p:spTree>
    <p:extLst>
      <p:ext uri="{BB962C8B-B14F-4D97-AF65-F5344CB8AC3E}">
        <p14:creationId xmlns:p14="http://schemas.microsoft.com/office/powerpoint/2010/main" val="1391861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a couple of career opportunities available in the diverse field of energy. </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5</a:t>
            </a:fld>
            <a:endParaRPr lang="en-US" dirty="0"/>
          </a:p>
        </p:txBody>
      </p:sp>
    </p:spTree>
    <p:extLst>
      <p:ext uri="{BB962C8B-B14F-4D97-AF65-F5344CB8AC3E}">
        <p14:creationId xmlns:p14="http://schemas.microsoft.com/office/powerpoint/2010/main" val="4062019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let’s look at a career that many people first think of when they think of energy. Line technicians are responsible for installing and maintaining electrical poles and transmission towers. Those interested in math and engineering would love working as line technicians. Duties of a line technician include calculating electric loads and doing hands-on maintenance of electrical poles. Besides receiving a technical diploma in electrical power distribution, line technicians must also have a clean driving record in order to receive a commercial driver’s license, or CDL. Line technicians, like other in-the-field energy careers, start out as apprentices making an average base pay, and after four years experience, become journeymen who make more money annually. </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6</a:t>
            </a:fld>
            <a:endParaRPr lang="en-US" dirty="0"/>
          </a:p>
        </p:txBody>
      </p:sp>
    </p:spTree>
    <p:extLst>
      <p:ext uri="{BB962C8B-B14F-4D97-AF65-F5344CB8AC3E}">
        <p14:creationId xmlns:p14="http://schemas.microsoft.com/office/powerpoint/2010/main" val="3276895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another in-the-field career opportunity is becoming a gas utility worker. Women and men working as gas utility workers install and maintain natural and propane gas distribution systems. Like line technicians, gas utility workers must obtain a technical college diploma before becoming an apprentice in their field. Also, those working to become gas utility workers must maintain a clean driving record so that they may receive a CDL. If you’re interested in engineering, becoming a gas utility worker may be the right career option for you. You’d be working with large equipment that connect customers to the energy they need everyday.</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8</a:t>
            </a:fld>
            <a:endParaRPr lang="en-US" dirty="0"/>
          </a:p>
        </p:txBody>
      </p:sp>
    </p:spTree>
    <p:extLst>
      <p:ext uri="{BB962C8B-B14F-4D97-AF65-F5344CB8AC3E}">
        <p14:creationId xmlns:p14="http://schemas.microsoft.com/office/powerpoint/2010/main" val="3742933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Instead of working out in the field, you could also work inside large power plants as a maintenance mechanic. After receiving a technical college mechanical diploma, you’d work with large equipment used to make mechanical repairs in facilities that are the source of the energy we use in our daily lives. While three years experience is sometimes required, other times this experience is not required, and experience is instead gained through on the job training. If becoming a maintenance mechanic isn’t for you, other job opportunities at a power plant may include: power plant assistants, system control operators, and instrument and control technicians. </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9</a:t>
            </a:fld>
            <a:endParaRPr lang="en-US" dirty="0"/>
          </a:p>
        </p:txBody>
      </p:sp>
    </p:spTree>
    <p:extLst>
      <p:ext uri="{BB962C8B-B14F-4D97-AF65-F5344CB8AC3E}">
        <p14:creationId xmlns:p14="http://schemas.microsoft.com/office/powerpoint/2010/main" val="2223000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on the link in the center of your screen to watch a video on power plant careers.</a:t>
            </a:r>
          </a:p>
          <a:p>
            <a:endParaRPr lang="en-US" dirty="0"/>
          </a:p>
        </p:txBody>
      </p:sp>
      <p:sp>
        <p:nvSpPr>
          <p:cNvPr id="4" name="Slide Number Placeholder 3"/>
          <p:cNvSpPr>
            <a:spLocks noGrp="1"/>
          </p:cNvSpPr>
          <p:nvPr>
            <p:ph type="sldNum" sz="quarter" idx="10"/>
          </p:nvPr>
        </p:nvSpPr>
        <p:spPr/>
        <p:txBody>
          <a:bodyPr/>
          <a:lstStyle/>
          <a:p>
            <a:fld id="{E2C58833-C718-4650-BC18-131C5A0133D5}" type="slidenum">
              <a:rPr lang="en-US" smtClean="0"/>
              <a:pPr/>
              <a:t>10</a:t>
            </a:fld>
            <a:endParaRPr lang="en-US" dirty="0"/>
          </a:p>
        </p:txBody>
      </p:sp>
    </p:spTree>
    <p:extLst>
      <p:ext uri="{BB962C8B-B14F-4D97-AF65-F5344CB8AC3E}">
        <p14:creationId xmlns:p14="http://schemas.microsoft.com/office/powerpoint/2010/main" val="694659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endParaRPr lang="en-US" dirty="0"/>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r>
              <a:rPr lang="en-US" dirty="0"/>
              <a:t>Get Into Energy | WISCONSIN</a:t>
            </a:r>
          </a:p>
        </p:txBody>
      </p:sp>
      <p:sp>
        <p:nvSpPr>
          <p:cNvPr id="6" name="Slide Number Placeholder 5"/>
          <p:cNvSpPr>
            <a:spLocks noGrp="1"/>
          </p:cNvSpPr>
          <p:nvPr>
            <p:ph type="sldNum" sz="quarter" idx="12"/>
          </p:nvPr>
        </p:nvSpPr>
        <p:spPr>
          <a:xfrm>
            <a:off x="8401038" y="6170822"/>
            <a:ext cx="502920" cy="502920"/>
          </a:xfrm>
          <a:prstGeom prst="ellipse">
            <a:avLst/>
          </a:prstGeom>
        </p:spPr>
        <p:txBody>
          <a:bodyPr/>
          <a:lstStyle/>
          <a:p>
            <a:fld id="{290830A6-6941-46F9-8F0D-C1C31AFBBB0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3581400" y="6324600"/>
            <a:ext cx="4724400" cy="274320"/>
          </a:xfrm>
          <a:prstGeom prst="rect">
            <a:avLst/>
          </a:prstGeom>
        </p:spPr>
        <p:txBody>
          <a:bodyPr vert="horz" wrap="none" lIns="91440" tIns="45720" rIns="91440" bIns="45720" rtlCol="0" anchor="ctr"/>
          <a:lstStyle>
            <a:lvl1pPr algn="r">
              <a:spcAft>
                <a:spcPts val="0"/>
              </a:spcAft>
              <a:defRPr sz="1200" b="0" cap="none" spc="200" baseline="0">
                <a:solidFill>
                  <a:srgbClr val="FFFFFF"/>
                </a:solidFill>
                <a:latin typeface="+mn-lt"/>
                <a:cs typeface="Calibri"/>
              </a:defRPr>
            </a:lvl1pPr>
          </a:lstStyle>
          <a:p>
            <a:r>
              <a:rPr lang="en-US" b="1" dirty="0"/>
              <a:t>Get Into Energy | WISCONSIN</a:t>
            </a:r>
            <a:endParaRPr lang="en-US" dirty="0"/>
          </a:p>
        </p:txBody>
      </p:sp>
      <p:sp>
        <p:nvSpPr>
          <p:cNvPr id="8" name="Slide Number Placeholder 5"/>
          <p:cNvSpPr>
            <a:spLocks noGrp="1"/>
          </p:cNvSpPr>
          <p:nvPr>
            <p:ph type="sldNum" sz="quarter" idx="4"/>
          </p:nvPr>
        </p:nvSpPr>
        <p:spPr>
          <a:xfrm>
            <a:off x="8478616" y="6280258"/>
            <a:ext cx="425342" cy="425342"/>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90830A6-6941-46F9-8F0D-C1C31AFBBB0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124199" y="365760"/>
            <a:ext cx="5673587" cy="548640"/>
          </a:xfrm>
        </p:spPr>
        <p:txBody>
          <a:bodyPr/>
          <a:lstStyle/>
          <a:p>
            <a:r>
              <a:rPr lang="en-US" dirty="0"/>
              <a:t>Click to edit Master title style</a:t>
            </a:r>
          </a:p>
        </p:txBody>
      </p:sp>
      <p:sp>
        <p:nvSpPr>
          <p:cNvPr id="4" name="Slide Number Placeholder 3"/>
          <p:cNvSpPr>
            <a:spLocks noGrp="1"/>
          </p:cNvSpPr>
          <p:nvPr>
            <p:ph type="sldNum" sz="quarter" idx="11"/>
          </p:nvPr>
        </p:nvSpPr>
        <p:spPr/>
        <p:txBody>
          <a:bodyPr/>
          <a:lstStyle/>
          <a:p>
            <a:fld id="{290830A6-6941-46F9-8F0D-C1C31AFBBB01}" type="slidenum">
              <a:rPr lang="en-US" smtClean="0"/>
              <a:pPr/>
              <a:t>‹#›</a:t>
            </a:fld>
            <a:endParaRPr lang="en-US" dirty="0"/>
          </a:p>
        </p:txBody>
      </p:sp>
      <p:sp>
        <p:nvSpPr>
          <p:cNvPr id="6" name="Picture Placeholder 5"/>
          <p:cNvSpPr>
            <a:spLocks noGrp="1"/>
          </p:cNvSpPr>
          <p:nvPr>
            <p:ph type="pic" sz="quarter" idx="12"/>
          </p:nvPr>
        </p:nvSpPr>
        <p:spPr>
          <a:xfrm>
            <a:off x="0" y="0"/>
            <a:ext cx="2819400" cy="6172200"/>
          </a:xfrm>
        </p:spPr>
        <p:txBody>
          <a:bodyPr/>
          <a:lstStyle/>
          <a:p>
            <a:endParaRPr lang="en-US" dirty="0"/>
          </a:p>
        </p:txBody>
      </p:sp>
      <p:sp>
        <p:nvSpPr>
          <p:cNvPr id="8" name="Content Placeholder 7"/>
          <p:cNvSpPr>
            <a:spLocks noGrp="1"/>
          </p:cNvSpPr>
          <p:nvPr>
            <p:ph sz="quarter" idx="13"/>
          </p:nvPr>
        </p:nvSpPr>
        <p:spPr>
          <a:xfrm>
            <a:off x="3124200" y="1066800"/>
            <a:ext cx="5715000" cy="4876800"/>
          </a:xfrm>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7" name="Footer Placeholder 4"/>
          <p:cNvSpPr>
            <a:spLocks noGrp="1"/>
          </p:cNvSpPr>
          <p:nvPr>
            <p:ph type="ftr" sz="quarter" idx="3"/>
          </p:nvPr>
        </p:nvSpPr>
        <p:spPr>
          <a:xfrm>
            <a:off x="3581400" y="6324600"/>
            <a:ext cx="4724400" cy="274320"/>
          </a:xfrm>
          <a:prstGeom prst="rect">
            <a:avLst/>
          </a:prstGeom>
        </p:spPr>
        <p:txBody>
          <a:bodyPr vert="horz" wrap="none" lIns="91440" tIns="45720" rIns="91440" bIns="45720" rtlCol="0" anchor="ctr"/>
          <a:lstStyle>
            <a:lvl1pPr algn="r">
              <a:spcAft>
                <a:spcPts val="0"/>
              </a:spcAft>
              <a:defRPr sz="1200" b="0" cap="none" spc="200" baseline="0">
                <a:solidFill>
                  <a:srgbClr val="FFFFFF"/>
                </a:solidFill>
                <a:latin typeface="+mn-lt"/>
                <a:cs typeface="Calibri"/>
              </a:defRPr>
            </a:lvl1pPr>
          </a:lstStyle>
          <a:p>
            <a:r>
              <a:rPr lang="en-US" b="1" dirty="0"/>
              <a:t>Get Into Energy | WISCONSIN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10" name="Slide Number Placeholder 5"/>
          <p:cNvSpPr>
            <a:spLocks noGrp="1"/>
          </p:cNvSpPr>
          <p:nvPr>
            <p:ph type="sldNum" sz="quarter" idx="4"/>
          </p:nvPr>
        </p:nvSpPr>
        <p:spPr>
          <a:xfrm>
            <a:off x="8478616" y="6280258"/>
            <a:ext cx="425342" cy="425342"/>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90830A6-6941-46F9-8F0D-C1C31AFBBB01}" type="slidenum">
              <a:rPr lang="en-US" smtClean="0"/>
              <a:pPr/>
              <a:t>‹#›</a:t>
            </a:fld>
            <a:endParaRPr lang="en-US" dirty="0"/>
          </a:p>
        </p:txBody>
      </p:sp>
      <p:sp>
        <p:nvSpPr>
          <p:cNvPr id="7" name="Footer Placeholder 4"/>
          <p:cNvSpPr>
            <a:spLocks noGrp="1"/>
          </p:cNvSpPr>
          <p:nvPr>
            <p:ph type="ftr" sz="quarter" idx="3"/>
          </p:nvPr>
        </p:nvSpPr>
        <p:spPr>
          <a:xfrm>
            <a:off x="3581400" y="6324600"/>
            <a:ext cx="4724400" cy="274320"/>
          </a:xfrm>
          <a:prstGeom prst="rect">
            <a:avLst/>
          </a:prstGeom>
        </p:spPr>
        <p:txBody>
          <a:bodyPr vert="horz" wrap="none" lIns="91440" tIns="45720" rIns="91440" bIns="45720" rtlCol="0" anchor="ctr"/>
          <a:lstStyle>
            <a:lvl1pPr algn="r">
              <a:spcAft>
                <a:spcPts val="0"/>
              </a:spcAft>
              <a:defRPr sz="1200" b="0" cap="none" spc="200" baseline="0">
                <a:solidFill>
                  <a:srgbClr val="FFFFFF"/>
                </a:solidFill>
                <a:latin typeface="+mn-lt"/>
                <a:cs typeface="Calibri"/>
              </a:defRPr>
            </a:lvl1pPr>
          </a:lstStyle>
          <a:p>
            <a:r>
              <a:rPr lang="en-US" b="1" dirty="0"/>
              <a:t>Get Into Energy | WISCONSIN</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5"/>
          <p:cNvSpPr>
            <a:spLocks noGrp="1"/>
          </p:cNvSpPr>
          <p:nvPr>
            <p:ph type="sldNum" sz="quarter" idx="4"/>
          </p:nvPr>
        </p:nvSpPr>
        <p:spPr>
          <a:xfrm>
            <a:off x="8478616" y="6280258"/>
            <a:ext cx="425342" cy="425342"/>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90830A6-6941-46F9-8F0D-C1C31AFBBB01}" type="slidenum">
              <a:rPr lang="en-US" smtClean="0"/>
              <a:pPr/>
              <a:t>‹#›</a:t>
            </a:fld>
            <a:endParaRPr lang="en-US" dirty="0"/>
          </a:p>
        </p:txBody>
      </p:sp>
      <p:sp>
        <p:nvSpPr>
          <p:cNvPr id="5" name="Footer Placeholder 4"/>
          <p:cNvSpPr>
            <a:spLocks noGrp="1"/>
          </p:cNvSpPr>
          <p:nvPr>
            <p:ph type="ftr" sz="quarter" idx="3"/>
          </p:nvPr>
        </p:nvSpPr>
        <p:spPr>
          <a:xfrm>
            <a:off x="3581400" y="6324600"/>
            <a:ext cx="4724400" cy="274320"/>
          </a:xfrm>
          <a:prstGeom prst="rect">
            <a:avLst/>
          </a:prstGeom>
        </p:spPr>
        <p:txBody>
          <a:bodyPr vert="horz" wrap="none" lIns="91440" tIns="45720" rIns="91440" bIns="45720" rtlCol="0" anchor="ctr"/>
          <a:lstStyle>
            <a:lvl1pPr algn="r">
              <a:spcAft>
                <a:spcPts val="0"/>
              </a:spcAft>
              <a:defRPr sz="1200" b="0" cap="none" spc="200" baseline="0">
                <a:solidFill>
                  <a:srgbClr val="FFFFFF"/>
                </a:solidFill>
                <a:latin typeface="+mn-lt"/>
                <a:cs typeface="Calibri"/>
              </a:defRPr>
            </a:lvl1pPr>
          </a:lstStyle>
          <a:p>
            <a:r>
              <a:rPr lang="en-US" b="1" dirty="0"/>
              <a:t>Get Into Energy | WISCONSIN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478616" y="6280258"/>
            <a:ext cx="425342" cy="425342"/>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90830A6-6941-46F9-8F0D-C1C31AFBBB01}" type="slidenum">
              <a:rPr lang="en-US" smtClean="0"/>
              <a:pPr/>
              <a:t>‹#›</a:t>
            </a:fld>
            <a:endParaRPr lang="en-US" dirty="0"/>
          </a:p>
        </p:txBody>
      </p:sp>
      <p:sp>
        <p:nvSpPr>
          <p:cNvPr id="4" name="Footer Placeholder 4"/>
          <p:cNvSpPr>
            <a:spLocks noGrp="1"/>
          </p:cNvSpPr>
          <p:nvPr>
            <p:ph type="ftr" sz="quarter" idx="3"/>
          </p:nvPr>
        </p:nvSpPr>
        <p:spPr>
          <a:xfrm>
            <a:off x="3581400" y="6324600"/>
            <a:ext cx="4724400" cy="274320"/>
          </a:xfrm>
          <a:prstGeom prst="rect">
            <a:avLst/>
          </a:prstGeom>
        </p:spPr>
        <p:txBody>
          <a:bodyPr vert="horz" wrap="none" lIns="91440" tIns="45720" rIns="91440" bIns="45720" rtlCol="0" anchor="ctr"/>
          <a:lstStyle>
            <a:lvl1pPr algn="r">
              <a:spcAft>
                <a:spcPts val="0"/>
              </a:spcAft>
              <a:defRPr sz="1200" b="0" cap="none" spc="200" baseline="0">
                <a:solidFill>
                  <a:srgbClr val="FFFFFF"/>
                </a:solidFill>
                <a:latin typeface="+mn-lt"/>
                <a:cs typeface="Calibri"/>
              </a:defRPr>
            </a:lvl1pPr>
          </a:lstStyle>
          <a:p>
            <a:r>
              <a:rPr lang="en-US" b="1" dirty="0"/>
              <a:t>Get Into Energy | WISCONSIN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a:t>Click icon to add picture</a:t>
            </a:r>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19140000">
            <a:off x="201168" y="5870448"/>
            <a:ext cx="2176272" cy="201168"/>
          </a:xfrm>
          <a:prstGeom prst="rect">
            <a:avLst/>
          </a:prstGeom>
        </p:spPr>
        <p:txBody>
          <a:bodyPr/>
          <a:lstStyle/>
          <a:p>
            <a:endParaRPr lang="en-US" dirty="0"/>
          </a:p>
        </p:txBody>
      </p:sp>
      <p:sp>
        <p:nvSpPr>
          <p:cNvPr id="7" name="Slide Number Placeholder 6"/>
          <p:cNvSpPr>
            <a:spLocks noGrp="1"/>
          </p:cNvSpPr>
          <p:nvPr>
            <p:ph type="sldNum" sz="quarter" idx="12"/>
          </p:nvPr>
        </p:nvSpPr>
        <p:spPr>
          <a:xfrm>
            <a:off x="8401038" y="6170822"/>
            <a:ext cx="502920" cy="502920"/>
          </a:xfrm>
          <a:prstGeom prst="ellipse">
            <a:avLst/>
          </a:prstGeom>
        </p:spPr>
        <p:txBody>
          <a:bodyPr/>
          <a:lstStyle/>
          <a:p>
            <a:fld id="{290830A6-6941-46F9-8F0D-C1C31AFBBB01}" type="slidenum">
              <a:rPr lang="en-US" smtClean="0"/>
              <a:pPr/>
              <a:t>‹#›</a:t>
            </a:fld>
            <a:endParaRPr lang="en-US" dirty="0"/>
          </a:p>
        </p:txBody>
      </p:sp>
      <p:sp>
        <p:nvSpPr>
          <p:cNvPr id="12" name="Footer Placeholder 4"/>
          <p:cNvSpPr>
            <a:spLocks noGrp="1"/>
          </p:cNvSpPr>
          <p:nvPr>
            <p:ph type="ftr" sz="quarter" idx="3"/>
          </p:nvPr>
        </p:nvSpPr>
        <p:spPr>
          <a:xfrm>
            <a:off x="3581400" y="6324600"/>
            <a:ext cx="4724400" cy="274320"/>
          </a:xfrm>
          <a:prstGeom prst="rect">
            <a:avLst/>
          </a:prstGeom>
        </p:spPr>
        <p:txBody>
          <a:bodyPr vert="horz" wrap="none" lIns="91440" tIns="45720" rIns="91440" bIns="45720" rtlCol="0" anchor="ctr"/>
          <a:lstStyle>
            <a:lvl1pPr algn="r">
              <a:spcAft>
                <a:spcPts val="0"/>
              </a:spcAft>
              <a:defRPr sz="1200" b="0" cap="none" spc="200" baseline="0">
                <a:solidFill>
                  <a:srgbClr val="FFFFFF"/>
                </a:solidFill>
                <a:latin typeface="+mn-lt"/>
                <a:cs typeface="Calibri"/>
              </a:defRPr>
            </a:lvl1pPr>
          </a:lstStyle>
          <a:p>
            <a:r>
              <a:rPr lang="en-US" b="1" dirty="0"/>
              <a:t>Get Into Energy | WISCONSIN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960" y="365760"/>
            <a:ext cx="7863840" cy="54864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flipH="1">
            <a:off x="-1" y="6172200"/>
            <a:ext cx="9143999" cy="685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Footer Placeholder 4"/>
          <p:cNvSpPr>
            <a:spLocks noGrp="1"/>
          </p:cNvSpPr>
          <p:nvPr>
            <p:ph type="ftr" sz="quarter" idx="3"/>
          </p:nvPr>
        </p:nvSpPr>
        <p:spPr>
          <a:xfrm>
            <a:off x="3581400" y="6324600"/>
            <a:ext cx="4724400" cy="274320"/>
          </a:xfrm>
          <a:prstGeom prst="rect">
            <a:avLst/>
          </a:prstGeom>
        </p:spPr>
        <p:txBody>
          <a:bodyPr vert="horz" wrap="none" lIns="91440" tIns="45720" rIns="91440" bIns="45720" rtlCol="0" anchor="ctr"/>
          <a:lstStyle>
            <a:lvl1pPr algn="r">
              <a:spcAft>
                <a:spcPts val="0"/>
              </a:spcAft>
              <a:defRPr sz="1200" b="0" cap="none" spc="200" baseline="0">
                <a:solidFill>
                  <a:srgbClr val="FFFFFF"/>
                </a:solidFill>
                <a:latin typeface="+mn-lt"/>
                <a:cs typeface="Calibri"/>
              </a:defRPr>
            </a:lvl1pPr>
          </a:lstStyle>
          <a:p>
            <a:r>
              <a:rPr lang="en-US" b="1" dirty="0"/>
              <a:t>Get Into Energy | WISCONSIN</a:t>
            </a:r>
            <a:endParaRPr lang="en-US" dirty="0"/>
          </a:p>
        </p:txBody>
      </p:sp>
      <p:sp>
        <p:nvSpPr>
          <p:cNvPr id="11" name="Slide Number Placeholder 5"/>
          <p:cNvSpPr>
            <a:spLocks noGrp="1"/>
          </p:cNvSpPr>
          <p:nvPr>
            <p:ph type="sldNum" sz="quarter" idx="4"/>
          </p:nvPr>
        </p:nvSpPr>
        <p:spPr>
          <a:xfrm>
            <a:off x="8478616" y="6280258"/>
            <a:ext cx="425342" cy="425342"/>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90830A6-6941-46F9-8F0D-C1C31AFBBB01}" type="slidenum">
              <a:rPr lang="en-US" smtClean="0"/>
              <a:pPr/>
              <a:t>‹#›</a:t>
            </a:fld>
            <a:endParaRPr lang="en-US" dirty="0"/>
          </a:p>
        </p:txBody>
      </p:sp>
      <p:grpSp>
        <p:nvGrpSpPr>
          <p:cNvPr id="12" name="Group 11"/>
          <p:cNvGrpSpPr/>
          <p:nvPr userDrawn="1"/>
        </p:nvGrpSpPr>
        <p:grpSpPr>
          <a:xfrm>
            <a:off x="0" y="6172200"/>
            <a:ext cx="1828799" cy="685800"/>
            <a:chOff x="0" y="5943600"/>
            <a:chExt cx="1828799" cy="914400"/>
          </a:xfrm>
        </p:grpSpPr>
        <p:sp>
          <p:nvSpPr>
            <p:cNvPr id="13" name="Right Triangle 12"/>
            <p:cNvSpPr/>
            <p:nvPr userDrawn="1"/>
          </p:nvSpPr>
          <p:spPr>
            <a:xfrm>
              <a:off x="914400" y="5943600"/>
              <a:ext cx="914399" cy="9144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0" dirty="0"/>
                <a:t> </a:t>
              </a:r>
            </a:p>
          </p:txBody>
        </p:sp>
        <p:sp>
          <p:nvSpPr>
            <p:cNvPr id="14" name="Rectangle 13"/>
            <p:cNvSpPr/>
            <p:nvPr userDrawn="1"/>
          </p:nvSpPr>
          <p:spPr>
            <a:xfrm>
              <a:off x="0" y="5943600"/>
              <a:ext cx="914400" cy="914400"/>
            </a:xfrm>
            <a:prstGeom prst="rect">
              <a:avLst/>
            </a:prstGeom>
            <a:solidFill>
              <a:srgbClr val="F96A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706" r:id="rId3"/>
    <p:sldLayoutId id="2147483700" r:id="rId4"/>
    <p:sldLayoutId id="2147483702" r:id="rId5"/>
    <p:sldLayoutId id="2147483703" r:id="rId6"/>
    <p:sldLayoutId id="2147483705" r:id="rId7"/>
  </p:sldLayoutIdLst>
  <p:hf hdr="0" dt="0"/>
  <p:txStyles>
    <p:titleStyle>
      <a:lvl1pPr algn="l" defTabSz="914400" rtl="0" eaLnBrk="1" latinLnBrk="0" hangingPunct="1">
        <a:spcBef>
          <a:spcPct val="0"/>
        </a:spcBef>
        <a:buNone/>
        <a:defRPr sz="2800" kern="1200" cap="none"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0"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3.xml"/><Relationship Id="rId7" Type="http://schemas.openxmlformats.org/officeDocument/2006/relationships/image" Target="../media/image8.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4.png"/><Relationship Id="rId5" Type="http://schemas.openxmlformats.org/officeDocument/2006/relationships/hyperlink" Target="https://www.youtube.com/watch?v=vm53vJGlCgI" TargetMode="External"/><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5.jpeg"/><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n_xcvpM-UV0" TargetMode="Externa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7.jpe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16.jpeg"/><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18.jpeg"/><Relationship Id="rId5" Type="http://schemas.openxmlformats.org/officeDocument/2006/relationships/image" Target="../media/image4.png"/><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19.jpeg"/><Relationship Id="rId5" Type="http://schemas.openxmlformats.org/officeDocument/2006/relationships/image" Target="../media/image4.png"/><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20.jpeg"/><Relationship Id="rId5" Type="http://schemas.openxmlformats.org/officeDocument/2006/relationships/image" Target="../media/image4.png"/><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image" Target="../media/image21.jpeg"/><Relationship Id="rId5" Type="http://schemas.openxmlformats.org/officeDocument/2006/relationships/image" Target="../media/image4.png"/><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4.mp3"/><Relationship Id="rId1" Type="http://schemas.microsoft.com/office/2007/relationships/media" Target="../media/media14.mp3"/><Relationship Id="rId6" Type="http://schemas.openxmlformats.org/officeDocument/2006/relationships/image" Target="../media/image22.jpeg"/><Relationship Id="rId5" Type="http://schemas.openxmlformats.org/officeDocument/2006/relationships/image" Target="../media/image4.png"/><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5.mp3"/><Relationship Id="rId1" Type="http://schemas.microsoft.com/office/2007/relationships/media" Target="../media/media15.mp3"/><Relationship Id="rId6" Type="http://schemas.openxmlformats.org/officeDocument/2006/relationships/image" Target="../media/image22.jpeg"/><Relationship Id="rId5" Type="http://schemas.openxmlformats.org/officeDocument/2006/relationships/image" Target="../media/image4.pn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audio" Target="../media/media16.mp3"/><Relationship Id="rId1" Type="http://schemas.microsoft.com/office/2007/relationships/media" Target="../media/media16.mp3"/><Relationship Id="rId6" Type="http://schemas.openxmlformats.org/officeDocument/2006/relationships/image" Target="../media/image4.png"/><Relationship Id="rId5" Type="http://schemas.openxmlformats.org/officeDocument/2006/relationships/hyperlink" Target="http://www.getintoenergy.com/" TargetMode="External"/><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8" Type="http://schemas.openxmlformats.org/officeDocument/2006/relationships/hyperlink" Target="http://uwhelp.wisconsin.edu/" TargetMode="External"/><Relationship Id="rId3" Type="http://schemas.openxmlformats.org/officeDocument/2006/relationships/slideLayout" Target="../slideLayouts/slideLayout5.xml"/><Relationship Id="rId7" Type="http://schemas.openxmlformats.org/officeDocument/2006/relationships/image" Target="../media/image25.png"/><Relationship Id="rId2" Type="http://schemas.openxmlformats.org/officeDocument/2006/relationships/audio" Target="../media/media17.mp3"/><Relationship Id="rId1" Type="http://schemas.microsoft.com/office/2007/relationships/media" Target="../media/media17.mp3"/><Relationship Id="rId6" Type="http://schemas.openxmlformats.org/officeDocument/2006/relationships/hyperlink" Target="http://wtcsystem.edu/colleges" TargetMode="External"/><Relationship Id="rId5" Type="http://schemas.openxmlformats.org/officeDocument/2006/relationships/image" Target="../media/image4.png"/><Relationship Id="rId4" Type="http://schemas.openxmlformats.org/officeDocument/2006/relationships/notesSlide" Target="../notesSlides/notesSlide19.xml"/><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hyperlink" Target="http://www.uwsp.edu/cnr-ap/KEEP/Pages/Resources/Field-Trips-and-Speakers/Field-Trips-and-Speakers-Home.aspx" TargetMode="External"/><Relationship Id="rId3" Type="http://schemas.openxmlformats.org/officeDocument/2006/relationships/slideLayout" Target="../slideLayouts/slideLayout5.xml"/><Relationship Id="rId7" Type="http://schemas.openxmlformats.org/officeDocument/2006/relationships/hyperlink" Target="http://www.uwsp.edu/cnr-ap/KEEP/Documents/Activities/CareersinEnergy.pdf" TargetMode="External"/><Relationship Id="rId2" Type="http://schemas.openxmlformats.org/officeDocument/2006/relationships/audio" Target="../media/media18.mp3"/><Relationship Id="rId1" Type="http://schemas.microsoft.com/office/2007/relationships/media" Target="../media/media18.mp3"/><Relationship Id="rId6" Type="http://schemas.openxmlformats.org/officeDocument/2006/relationships/image" Target="../media/image27.png"/><Relationship Id="rId11" Type="http://schemas.openxmlformats.org/officeDocument/2006/relationships/image" Target="../media/image28.jpeg"/><Relationship Id="rId5" Type="http://schemas.openxmlformats.org/officeDocument/2006/relationships/hyperlink" Target="http://www.energy.gov/eere/videos" TargetMode="External"/><Relationship Id="rId10" Type="http://schemas.openxmlformats.org/officeDocument/2006/relationships/hyperlink" Target="http://www.uwsp.edu/cnr-ap/keep/Pages/default.aspx" TargetMode="External"/><Relationship Id="rId4" Type="http://schemas.openxmlformats.org/officeDocument/2006/relationships/notesSlide" Target="../notesSlides/notesSlide20.xml"/><Relationship Id="rId9"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hyperlink" Target="http://www.hoopercorp.com/" TargetMode="External"/><Relationship Id="rId18" Type="http://schemas.openxmlformats.org/officeDocument/2006/relationships/image" Target="../media/image36.png"/><Relationship Id="rId26" Type="http://schemas.openxmlformats.org/officeDocument/2006/relationships/image" Target="../media/image40.gif"/><Relationship Id="rId3" Type="http://schemas.openxmlformats.org/officeDocument/2006/relationships/hyperlink" Target="http://www.mge.com/careers/" TargetMode="External"/><Relationship Id="rId21" Type="http://schemas.openxmlformats.org/officeDocument/2006/relationships/hyperlink" Target="https://dwd.wisconsin.gov/" TargetMode="External"/><Relationship Id="rId34" Type="http://schemas.openxmlformats.org/officeDocument/2006/relationships/image" Target="../media/image44.jpeg"/><Relationship Id="rId7" Type="http://schemas.openxmlformats.org/officeDocument/2006/relationships/hyperlink" Target="http://www.xcelenergy.com/About_Us/Careers?stateSelected=true" TargetMode="External"/><Relationship Id="rId12" Type="http://schemas.openxmlformats.org/officeDocument/2006/relationships/image" Target="../media/image33.png"/><Relationship Id="rId17" Type="http://schemas.openxmlformats.org/officeDocument/2006/relationships/hyperlink" Target="http://www.we-energies.com/home/careerop.htm" TargetMode="External"/><Relationship Id="rId25" Type="http://schemas.openxmlformats.org/officeDocument/2006/relationships/hyperlink" Target="http://www.intercon-const.com/careers/" TargetMode="External"/><Relationship Id="rId33" Type="http://schemas.openxmlformats.org/officeDocument/2006/relationships/hyperlink" Target="http://www.intren.com/index.php/careers" TargetMode="External"/><Relationship Id="rId38" Type="http://schemas.openxmlformats.org/officeDocument/2006/relationships/image" Target="../media/image46.jpeg"/><Relationship Id="rId2" Type="http://schemas.openxmlformats.org/officeDocument/2006/relationships/notesSlide" Target="../notesSlides/notesSlide21.xml"/><Relationship Id="rId16" Type="http://schemas.openxmlformats.org/officeDocument/2006/relationships/image" Target="../media/image35.png"/><Relationship Id="rId20" Type="http://schemas.openxmlformats.org/officeDocument/2006/relationships/image" Target="../media/image37.jpeg"/><Relationship Id="rId29" Type="http://schemas.openxmlformats.org/officeDocument/2006/relationships/hyperlink" Target="http://dpi.wi.gov/" TargetMode="External"/><Relationship Id="rId1" Type="http://schemas.openxmlformats.org/officeDocument/2006/relationships/slideLayout" Target="../slideLayouts/slideLayout5.xml"/><Relationship Id="rId6" Type="http://schemas.openxmlformats.org/officeDocument/2006/relationships/image" Target="../media/image30.jpeg"/><Relationship Id="rId11" Type="http://schemas.openxmlformats.org/officeDocument/2006/relationships/hyperlink" Target="http://www.ksenergyservices.com/" TargetMode="External"/><Relationship Id="rId24" Type="http://schemas.openxmlformats.org/officeDocument/2006/relationships/image" Target="../media/image39.jpeg"/><Relationship Id="rId32" Type="http://schemas.openxmlformats.org/officeDocument/2006/relationships/image" Target="../media/image43.jpeg"/><Relationship Id="rId37" Type="http://schemas.openxmlformats.org/officeDocument/2006/relationships/hyperlink" Target="http://www.atcllc.com/careers/" TargetMode="External"/><Relationship Id="rId5" Type="http://schemas.openxmlformats.org/officeDocument/2006/relationships/hyperlink" Target="http://www.ocontoelectric.com/" TargetMode="External"/><Relationship Id="rId15" Type="http://schemas.openxmlformats.org/officeDocument/2006/relationships/hyperlink" Target="http://www.wisconsinpublicservice.com/company/jobs.aspx" TargetMode="External"/><Relationship Id="rId23" Type="http://schemas.openxmlformats.org/officeDocument/2006/relationships/hyperlink" Target="https://www.mjelectric.com/companyCareers.aspx" TargetMode="External"/><Relationship Id="rId28" Type="http://schemas.openxmlformats.org/officeDocument/2006/relationships/image" Target="../media/image41.jpeg"/><Relationship Id="rId36" Type="http://schemas.openxmlformats.org/officeDocument/2006/relationships/image" Target="../media/image45.png"/><Relationship Id="rId10" Type="http://schemas.openxmlformats.org/officeDocument/2006/relationships/image" Target="../media/image32.png"/><Relationship Id="rId19" Type="http://schemas.openxmlformats.org/officeDocument/2006/relationships/hyperlink" Target="https://www.alliantenergy.com/Careers/CurrentJobOpenings/" TargetMode="External"/><Relationship Id="rId31" Type="http://schemas.openxmlformats.org/officeDocument/2006/relationships/hyperlink" Target="https://www.michelscareers.us/index.php" TargetMode="External"/><Relationship Id="rId4" Type="http://schemas.openxmlformats.org/officeDocument/2006/relationships/image" Target="../media/image29.png"/><Relationship Id="rId9" Type="http://schemas.openxmlformats.org/officeDocument/2006/relationships/hyperlink" Target="http://www.acecwi.com/" TargetMode="External"/><Relationship Id="rId14" Type="http://schemas.openxmlformats.org/officeDocument/2006/relationships/image" Target="../media/image34.png"/><Relationship Id="rId22" Type="http://schemas.openxmlformats.org/officeDocument/2006/relationships/image" Target="../media/image38.jpeg"/><Relationship Id="rId27" Type="http://schemas.openxmlformats.org/officeDocument/2006/relationships/hyperlink" Target="https://www.ecec.com/my-coop/careers" TargetMode="External"/><Relationship Id="rId30" Type="http://schemas.openxmlformats.org/officeDocument/2006/relationships/image" Target="../media/image42.jpeg"/><Relationship Id="rId35" Type="http://schemas.openxmlformats.org/officeDocument/2006/relationships/hyperlink" Target="http://q3contracting.com/employment/posting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consortia.getintoenergy.com/wisconsi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youtube.com/v/xkiGBnUB_qM&amp;autoplay=1"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1.jpe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jpe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v/QJWk5mYX6zQ&amp;autoplay=1" TargetMode="Externa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3.jpeg"/><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4.jpeg"/><Relationship Id="rId5" Type="http://schemas.openxmlformats.org/officeDocument/2006/relationships/image" Target="../media/image4.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5257800" y="6307783"/>
            <a:ext cx="2667000" cy="369332"/>
          </a:xfrm>
          <a:prstGeom prst="rect">
            <a:avLst/>
          </a:prstGeom>
          <a:noFill/>
        </p:spPr>
        <p:txBody>
          <a:bodyPr wrap="square" rtlCol="0">
            <a:spAutoFit/>
          </a:bodyPr>
          <a:lstStyle/>
          <a:p>
            <a:r>
              <a:rPr lang="en-US" b="1" dirty="0">
                <a:latin typeface="Century Gothic" panose="020B0502020202020204" pitchFamily="34" charset="0"/>
              </a:rPr>
              <a:t>OCTOBER 14-18, 2019</a:t>
            </a:r>
          </a:p>
        </p:txBody>
      </p:sp>
      <p:pic>
        <p:nvPicPr>
          <p:cNvPr id="5" name="Picture 4" descr="GIElogoWdate2016.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b="14192"/>
              <a:stretch>
                <a:fillRect/>
              </a:stretch>
            </p:blipFill>
          </mc:Choice>
          <mc:Fallback>
            <p:blipFill>
              <a:blip r:embed="rId4"/>
              <a:srcRect b="14192"/>
              <a:stretch>
                <a:fillRect/>
              </a:stretch>
            </p:blipFill>
          </mc:Fallback>
        </mc:AlternateContent>
        <p:spPr>
          <a:xfrm>
            <a:off x="1241350" y="914400"/>
            <a:ext cx="7826450" cy="5257800"/>
          </a:xfrm>
          <a:prstGeom prst="rect">
            <a:avLst/>
          </a:prstGeom>
        </p:spPr>
      </p:pic>
    </p:spTree>
    <p:extLst>
      <p:ext uri="{BB962C8B-B14F-4D97-AF65-F5344CB8AC3E}">
        <p14:creationId xmlns:p14="http://schemas.microsoft.com/office/powerpoint/2010/main" val="3955814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Power plant careers</a:t>
            </a:r>
          </a:p>
        </p:txBody>
      </p:sp>
      <p:sp>
        <p:nvSpPr>
          <p:cNvPr id="10" name="Footer Placeholder 9"/>
          <p:cNvSpPr>
            <a:spLocks noGrp="1"/>
          </p:cNvSpPr>
          <p:nvPr>
            <p:ph type="ftr" sz="quarter" idx="3"/>
          </p:nvPr>
        </p:nvSpPr>
        <p:spPr>
          <a:xfrm>
            <a:off x="3581400" y="6324600"/>
            <a:ext cx="4724400" cy="274320"/>
          </a:xfrm>
        </p:spPr>
        <p:txBody>
          <a:bodyPr/>
          <a:lstStyle/>
          <a:p>
            <a:r>
              <a:rPr lang="en-US" dirty="0"/>
              <a:t>Get Into Energy | WISCONSIN</a:t>
            </a:r>
          </a:p>
        </p:txBody>
      </p:sp>
      <p:sp>
        <p:nvSpPr>
          <p:cNvPr id="9" name="Slide Number Placeholder 8"/>
          <p:cNvSpPr>
            <a:spLocks noGrp="1"/>
          </p:cNvSpPr>
          <p:nvPr>
            <p:ph type="sldNum" sz="quarter" idx="11"/>
          </p:nvPr>
        </p:nvSpPr>
        <p:spPr/>
        <p:txBody>
          <a:bodyPr/>
          <a:lstStyle/>
          <a:p>
            <a:fld id="{290830A6-6941-46F9-8F0D-C1C31AFBBB01}" type="slidenum">
              <a:rPr lang="en-US" smtClean="0"/>
              <a:pPr/>
              <a:t>10</a:t>
            </a:fld>
            <a:endParaRPr lang="en-US" dirty="0"/>
          </a:p>
        </p:txBody>
      </p:sp>
      <p:sp>
        <p:nvSpPr>
          <p:cNvPr id="7" name="Rectangle 6"/>
          <p:cNvSpPr/>
          <p:nvPr/>
        </p:nvSpPr>
        <p:spPr>
          <a:xfrm>
            <a:off x="4572000" y="1981200"/>
            <a:ext cx="4876800" cy="1200329"/>
          </a:xfrm>
          <a:prstGeom prst="rect">
            <a:avLst/>
          </a:prstGeom>
        </p:spPr>
        <p:txBody>
          <a:bodyPr wrap="square">
            <a:spAutoFit/>
          </a:bodyPr>
          <a:lstStyle/>
          <a:p>
            <a:r>
              <a:rPr lang="en-US" sz="3600" b="1" dirty="0">
                <a:latin typeface="+mj-lt"/>
                <a:hlinkClick r:id="rId5"/>
              </a:rPr>
              <a:t>Video: Power </a:t>
            </a:r>
            <a:br>
              <a:rPr lang="en-US" sz="3600" b="1" dirty="0">
                <a:latin typeface="+mj-lt"/>
                <a:hlinkClick r:id="rId5"/>
              </a:rPr>
            </a:br>
            <a:r>
              <a:rPr lang="en-US" sz="3600" b="1" dirty="0">
                <a:latin typeface="+mj-lt"/>
                <a:hlinkClick r:id="rId5"/>
              </a:rPr>
              <a:t>plant careers</a:t>
            </a:r>
            <a:endParaRPr lang="en-US" sz="3600" b="1" dirty="0">
              <a:latin typeface="+mj-lt"/>
            </a:endParaRPr>
          </a:p>
        </p:txBody>
      </p:sp>
      <p:pic>
        <p:nvPicPr>
          <p:cNvPr id="4" name="Slide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971800" y="5562600"/>
            <a:ext cx="609600" cy="609600"/>
          </a:xfrm>
          <a:prstGeom prst="rect">
            <a:avLst/>
          </a:prstGeom>
        </p:spPr>
      </p:pic>
      <p:pic>
        <p:nvPicPr>
          <p:cNvPr id="11" name="Picture 10" descr="video-marketing-2-xxl.png"/>
          <p:cNvPicPr>
            <a:picLocks noChangeAspect="1"/>
          </p:cNvPicPr>
          <p:nvPr/>
        </p:nvPicPr>
        <p:blipFill>
          <a:blip r:embed="rId7"/>
          <a:stretch>
            <a:fillRect/>
          </a:stretch>
        </p:blipFill>
        <p:spPr>
          <a:xfrm>
            <a:off x="3200400" y="2133600"/>
            <a:ext cx="1163638" cy="1163638"/>
          </a:xfrm>
          <a:prstGeom prst="rect">
            <a:avLst/>
          </a:prstGeom>
        </p:spPr>
      </p:pic>
      <p:pic>
        <p:nvPicPr>
          <p:cNvPr id="13" name="Picture 12" descr="Community-Impact-ReAct.jpg"/>
          <p:cNvPicPr>
            <a:picLocks noChangeAspect="1"/>
          </p:cNvPicPr>
          <p:nvPr/>
        </p:nvPicPr>
        <p:blipFill>
          <a:blip r:embed="rId8"/>
          <a:srcRect r="4485"/>
          <a:stretch>
            <a:fillRect/>
          </a:stretch>
        </p:blipFill>
        <p:spPr>
          <a:xfrm>
            <a:off x="0" y="0"/>
            <a:ext cx="2819400" cy="6172200"/>
          </a:xfrm>
          <a:prstGeom prst="rect">
            <a:avLst/>
          </a:prstGeom>
        </p:spPr>
      </p:pic>
    </p:spTree>
    <p:extLst>
      <p:ext uri="{BB962C8B-B14F-4D97-AF65-F5344CB8AC3E}">
        <p14:creationId xmlns:p14="http://schemas.microsoft.com/office/powerpoint/2010/main" val="164229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plays a role in installing </a:t>
            </a:r>
            <a:br>
              <a:rPr lang="en-US" dirty="0"/>
            </a:br>
            <a:r>
              <a:rPr lang="en-US" dirty="0"/>
              <a:t>wind turbines?</a:t>
            </a:r>
          </a:p>
        </p:txBody>
      </p:sp>
      <p:sp>
        <p:nvSpPr>
          <p:cNvPr id="9" name="Footer Placeholder 8"/>
          <p:cNvSpPr>
            <a:spLocks noGrp="1"/>
          </p:cNvSpPr>
          <p:nvPr>
            <p:ph type="ftr" sz="quarter" idx="3"/>
          </p:nvPr>
        </p:nvSpPr>
        <p:spPr>
          <a:xfrm>
            <a:off x="3581400" y="6324600"/>
            <a:ext cx="4724400" cy="274320"/>
          </a:xfrm>
        </p:spPr>
        <p:txBody>
          <a:bodyPr/>
          <a:lstStyle/>
          <a:p>
            <a:r>
              <a:rPr lang="en-US" dirty="0"/>
              <a:t>Get Into Energy | WISCONSIN</a:t>
            </a:r>
          </a:p>
        </p:txBody>
      </p:sp>
      <p:sp>
        <p:nvSpPr>
          <p:cNvPr id="8" name="Slide Number Placeholder 7"/>
          <p:cNvSpPr>
            <a:spLocks noGrp="1"/>
          </p:cNvSpPr>
          <p:nvPr>
            <p:ph type="sldNum" sz="quarter" idx="11"/>
          </p:nvPr>
        </p:nvSpPr>
        <p:spPr/>
        <p:txBody>
          <a:bodyPr/>
          <a:lstStyle/>
          <a:p>
            <a:fld id="{290830A6-6941-46F9-8F0D-C1C31AFBBB01}" type="slidenum">
              <a:rPr lang="en-US" smtClean="0"/>
              <a:pPr/>
              <a:t>11</a:t>
            </a:fld>
            <a:endParaRPr lang="en-US" dirty="0"/>
          </a:p>
        </p:txBody>
      </p:sp>
      <p:sp>
        <p:nvSpPr>
          <p:cNvPr id="3" name="Content Placeholder 2"/>
          <p:cNvSpPr>
            <a:spLocks noGrp="1"/>
          </p:cNvSpPr>
          <p:nvPr>
            <p:ph sz="quarter" idx="13"/>
          </p:nvPr>
        </p:nvSpPr>
        <p:spPr>
          <a:xfrm>
            <a:off x="3124200" y="1447800"/>
            <a:ext cx="5715000" cy="4495800"/>
          </a:xfrm>
        </p:spPr>
        <p:txBody>
          <a:bodyPr/>
          <a:lstStyle/>
          <a:p>
            <a:pPr>
              <a:buClr>
                <a:schemeClr val="accent2"/>
              </a:buClr>
              <a:buFont typeface="Wingdings" panose="05000000000000000000" pitchFamily="2" charset="2"/>
              <a:buChar char="§"/>
            </a:pPr>
            <a:r>
              <a:rPr lang="en-US" dirty="0"/>
              <a:t>Utility engineers</a:t>
            </a:r>
          </a:p>
          <a:p>
            <a:pPr>
              <a:buClr>
                <a:schemeClr val="accent2"/>
              </a:buClr>
              <a:buFont typeface="Wingdings" panose="05000000000000000000" pitchFamily="2" charset="2"/>
              <a:buChar char="§"/>
            </a:pPr>
            <a:r>
              <a:rPr lang="en-US" dirty="0"/>
              <a:t>Geophysical engineers</a:t>
            </a:r>
          </a:p>
          <a:p>
            <a:pPr>
              <a:buClr>
                <a:schemeClr val="accent2"/>
              </a:buClr>
              <a:buFont typeface="Wingdings" panose="05000000000000000000" pitchFamily="2" charset="2"/>
              <a:buChar char="§"/>
            </a:pPr>
            <a:r>
              <a:rPr lang="en-US" dirty="0"/>
              <a:t>Concrete and structural engineers</a:t>
            </a:r>
          </a:p>
          <a:p>
            <a:pPr>
              <a:buClr>
                <a:schemeClr val="accent2"/>
              </a:buClr>
              <a:buFont typeface="Wingdings" panose="05000000000000000000" pitchFamily="2" charset="2"/>
              <a:buChar char="§"/>
            </a:pPr>
            <a:r>
              <a:rPr lang="en-US" dirty="0"/>
              <a:t>Turbine engineers</a:t>
            </a:r>
          </a:p>
          <a:p>
            <a:pPr>
              <a:buClr>
                <a:schemeClr val="accent2"/>
              </a:buClr>
              <a:buFont typeface="Wingdings" panose="05000000000000000000" pitchFamily="2" charset="2"/>
              <a:buChar char="§"/>
            </a:pPr>
            <a:r>
              <a:rPr lang="en-US" dirty="0"/>
              <a:t>Site and civil engineers</a:t>
            </a:r>
          </a:p>
          <a:p>
            <a:pPr>
              <a:buClr>
                <a:schemeClr val="accent2"/>
              </a:buClr>
              <a:buFont typeface="Wingdings" panose="05000000000000000000" pitchFamily="2" charset="2"/>
              <a:buChar char="§"/>
            </a:pPr>
            <a:r>
              <a:rPr lang="en-US" dirty="0"/>
              <a:t>Microelectronic and computer programmers</a:t>
            </a:r>
          </a:p>
          <a:p>
            <a:pPr>
              <a:buClr>
                <a:schemeClr val="accent2"/>
              </a:buClr>
              <a:buFont typeface="Wingdings" panose="05000000000000000000" pitchFamily="2" charset="2"/>
              <a:buChar char="§"/>
            </a:pPr>
            <a:r>
              <a:rPr lang="en-US" dirty="0"/>
              <a:t>Business and financial professionals</a:t>
            </a:r>
          </a:p>
          <a:p>
            <a:pPr>
              <a:buClr>
                <a:schemeClr val="accent2"/>
              </a:buClr>
              <a:buFont typeface="Wingdings" panose="05000000000000000000" pitchFamily="2" charset="2"/>
              <a:buChar char="§"/>
            </a:pPr>
            <a:r>
              <a:rPr lang="en-US" dirty="0"/>
              <a:t>Legal professionals</a:t>
            </a:r>
          </a:p>
          <a:p>
            <a:pPr>
              <a:buClr>
                <a:schemeClr val="accent2"/>
              </a:buClr>
              <a:buFont typeface="Wingdings" panose="05000000000000000000" pitchFamily="2" charset="2"/>
              <a:buChar char="§"/>
            </a:pPr>
            <a:r>
              <a:rPr lang="en-US" dirty="0"/>
              <a:t>Meteorologists</a:t>
            </a:r>
          </a:p>
        </p:txBody>
      </p:sp>
      <p:pic>
        <p:nvPicPr>
          <p:cNvPr id="6" name="Slide 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19400" y="5562600"/>
            <a:ext cx="609600" cy="609600"/>
          </a:xfrm>
          <a:prstGeom prst="rect">
            <a:avLst/>
          </a:prstGeom>
        </p:spPr>
      </p:pic>
      <p:pic>
        <p:nvPicPr>
          <p:cNvPr id="10" name="Picture 9" descr="Glacier.Hills.18C.jpg"/>
          <p:cNvPicPr>
            <a:picLocks noChangeAspect="1"/>
          </p:cNvPicPr>
          <p:nvPr/>
        </p:nvPicPr>
        <p:blipFill>
          <a:blip r:embed="rId6"/>
          <a:srcRect l="2674"/>
          <a:stretch>
            <a:fillRect/>
          </a:stretch>
        </p:blipFill>
        <p:spPr>
          <a:xfrm>
            <a:off x="0" y="0"/>
            <a:ext cx="2773298" cy="6172199"/>
          </a:xfrm>
          <a:prstGeom prst="rect">
            <a:avLst/>
          </a:prstGeom>
        </p:spPr>
      </p:pic>
    </p:spTree>
    <p:extLst>
      <p:ext uri="{BB962C8B-B14F-4D97-AF65-F5344CB8AC3E}">
        <p14:creationId xmlns:p14="http://schemas.microsoft.com/office/powerpoint/2010/main" val="325427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38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 jobs: Wind energy</a:t>
            </a:r>
          </a:p>
        </p:txBody>
      </p:sp>
      <p:sp>
        <p:nvSpPr>
          <p:cNvPr id="8" name="Footer Placeholder 7"/>
          <p:cNvSpPr>
            <a:spLocks noGrp="1"/>
          </p:cNvSpPr>
          <p:nvPr>
            <p:ph type="ftr" sz="quarter" idx="3"/>
          </p:nvPr>
        </p:nvSpPr>
        <p:spPr>
          <a:xfrm>
            <a:off x="3581400" y="6324600"/>
            <a:ext cx="4724400" cy="274320"/>
          </a:xfrm>
        </p:spPr>
        <p:txBody>
          <a:bodyPr/>
          <a:lstStyle/>
          <a:p>
            <a:r>
              <a:rPr lang="en-US" dirty="0"/>
              <a:t>Get Into Energy | WISCONSIN</a:t>
            </a:r>
          </a:p>
        </p:txBody>
      </p:sp>
      <p:sp>
        <p:nvSpPr>
          <p:cNvPr id="7" name="Slide Number Placeholder 6"/>
          <p:cNvSpPr>
            <a:spLocks noGrp="1"/>
          </p:cNvSpPr>
          <p:nvPr>
            <p:ph type="sldNum" sz="quarter" idx="11"/>
          </p:nvPr>
        </p:nvSpPr>
        <p:spPr/>
        <p:txBody>
          <a:bodyPr/>
          <a:lstStyle/>
          <a:p>
            <a:fld id="{290830A6-6941-46F9-8F0D-C1C31AFBBB01}" type="slidenum">
              <a:rPr lang="en-US" smtClean="0"/>
              <a:pPr/>
              <a:t>12</a:t>
            </a:fld>
            <a:endParaRPr lang="en-US" dirty="0"/>
          </a:p>
        </p:txBody>
      </p:sp>
      <p:sp>
        <p:nvSpPr>
          <p:cNvPr id="3" name="TextBox 2"/>
          <p:cNvSpPr txBox="1"/>
          <p:nvPr/>
        </p:nvSpPr>
        <p:spPr>
          <a:xfrm>
            <a:off x="4267200" y="2286000"/>
            <a:ext cx="4343400" cy="646331"/>
          </a:xfrm>
          <a:prstGeom prst="rect">
            <a:avLst/>
          </a:prstGeom>
          <a:noFill/>
        </p:spPr>
        <p:txBody>
          <a:bodyPr wrap="square" rtlCol="0">
            <a:spAutoFit/>
          </a:bodyPr>
          <a:lstStyle/>
          <a:p>
            <a:r>
              <a:rPr lang="en-US" sz="3600" b="1" dirty="0">
                <a:latin typeface="+mj-lt"/>
                <a:hlinkClick r:id="rId2"/>
              </a:rPr>
              <a:t>Video: Wind energy</a:t>
            </a:r>
            <a:endParaRPr lang="en-US" sz="3600" b="1" dirty="0">
              <a:latin typeface="+mj-lt"/>
            </a:endParaRPr>
          </a:p>
        </p:txBody>
      </p:sp>
      <p:pic>
        <p:nvPicPr>
          <p:cNvPr id="9" name="Picture 8" descr="video-marketing-2-xxl.png"/>
          <p:cNvPicPr>
            <a:picLocks noChangeAspect="1"/>
          </p:cNvPicPr>
          <p:nvPr/>
        </p:nvPicPr>
        <p:blipFill>
          <a:blip r:embed="rId3"/>
          <a:stretch>
            <a:fillRect/>
          </a:stretch>
        </p:blipFill>
        <p:spPr>
          <a:xfrm>
            <a:off x="3027362" y="2057400"/>
            <a:ext cx="1163638" cy="1163638"/>
          </a:xfrm>
          <a:prstGeom prst="rect">
            <a:avLst/>
          </a:prstGeom>
        </p:spPr>
      </p:pic>
      <p:pic>
        <p:nvPicPr>
          <p:cNvPr id="11" name="Picture 10" descr="Glacier.Hills.18C.jpg"/>
          <p:cNvPicPr>
            <a:picLocks noChangeAspect="1"/>
          </p:cNvPicPr>
          <p:nvPr/>
        </p:nvPicPr>
        <p:blipFill>
          <a:blip r:embed="rId4"/>
          <a:srcRect l="2674"/>
          <a:stretch>
            <a:fillRect/>
          </a:stretch>
        </p:blipFill>
        <p:spPr>
          <a:xfrm>
            <a:off x="0" y="0"/>
            <a:ext cx="2773298" cy="6172199"/>
          </a:xfrm>
          <a:prstGeom prst="rect">
            <a:avLst/>
          </a:prstGeom>
        </p:spPr>
      </p:pic>
    </p:spTree>
    <p:extLst>
      <p:ext uri="{BB962C8B-B14F-4D97-AF65-F5344CB8AC3E}">
        <p14:creationId xmlns:p14="http://schemas.microsoft.com/office/powerpoint/2010/main" val="450564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altLang="en-US" dirty="0"/>
              <a:t>Other energy career opportunities</a:t>
            </a:r>
            <a:br>
              <a:rPr lang="en-US" altLang="en-US" dirty="0"/>
            </a:br>
            <a:endParaRPr lang="en-US" dirty="0"/>
          </a:p>
        </p:txBody>
      </p:sp>
      <p:sp>
        <p:nvSpPr>
          <p:cNvPr id="9" name="Footer Placeholder 8"/>
          <p:cNvSpPr>
            <a:spLocks noGrp="1"/>
          </p:cNvSpPr>
          <p:nvPr>
            <p:ph type="ftr" sz="quarter" idx="3"/>
          </p:nvPr>
        </p:nvSpPr>
        <p:spPr>
          <a:xfrm>
            <a:off x="3581400" y="6324600"/>
            <a:ext cx="4724400" cy="274320"/>
          </a:xfrm>
        </p:spPr>
        <p:txBody>
          <a:bodyPr/>
          <a:lstStyle/>
          <a:p>
            <a:r>
              <a:rPr lang="en-US" dirty="0"/>
              <a:t>Get Into Energy | WISCONSIN</a:t>
            </a:r>
          </a:p>
        </p:txBody>
      </p:sp>
      <p:sp>
        <p:nvSpPr>
          <p:cNvPr id="8" name="Slide Number Placeholder 7"/>
          <p:cNvSpPr>
            <a:spLocks noGrp="1"/>
          </p:cNvSpPr>
          <p:nvPr>
            <p:ph type="sldNum" sz="quarter" idx="11"/>
          </p:nvPr>
        </p:nvSpPr>
        <p:spPr/>
        <p:txBody>
          <a:bodyPr/>
          <a:lstStyle/>
          <a:p>
            <a:fld id="{290830A6-6941-46F9-8F0D-C1C31AFBBB01}" type="slidenum">
              <a:rPr lang="en-US" smtClean="0"/>
              <a:pPr/>
              <a:t>13</a:t>
            </a:fld>
            <a:endParaRPr lang="en-US" dirty="0"/>
          </a:p>
        </p:txBody>
      </p:sp>
      <p:sp>
        <p:nvSpPr>
          <p:cNvPr id="3" name="Content Placeholder 2"/>
          <p:cNvSpPr>
            <a:spLocks noGrp="1"/>
          </p:cNvSpPr>
          <p:nvPr>
            <p:ph sz="quarter" idx="13"/>
          </p:nvPr>
        </p:nvSpPr>
        <p:spPr>
          <a:xfrm>
            <a:off x="3124200" y="1143000"/>
            <a:ext cx="5715000" cy="4800600"/>
          </a:xfrm>
        </p:spPr>
        <p:txBody>
          <a:bodyPr/>
          <a:lstStyle/>
          <a:p>
            <a:pPr lvl="1"/>
            <a:r>
              <a:rPr lang="en-US" altLang="en-US" dirty="0"/>
              <a:t>Accountant </a:t>
            </a:r>
          </a:p>
          <a:p>
            <a:pPr lvl="1"/>
            <a:r>
              <a:rPr lang="en-US" altLang="en-US" dirty="0"/>
              <a:t>Programmer analyst </a:t>
            </a:r>
          </a:p>
          <a:p>
            <a:pPr lvl="1"/>
            <a:r>
              <a:rPr lang="en-US" altLang="en-US" dirty="0"/>
              <a:t>Designer</a:t>
            </a:r>
          </a:p>
          <a:p>
            <a:pPr lvl="1"/>
            <a:r>
              <a:rPr lang="en-US" altLang="en-US" dirty="0"/>
              <a:t>Engineer</a:t>
            </a:r>
          </a:p>
        </p:txBody>
      </p:sp>
      <p:pic>
        <p:nvPicPr>
          <p:cNvPr id="6" name="Slide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71800" y="5562600"/>
            <a:ext cx="609600" cy="609600"/>
          </a:xfrm>
          <a:prstGeom prst="rect">
            <a:avLst/>
          </a:prstGeom>
        </p:spPr>
      </p:pic>
      <p:pic>
        <p:nvPicPr>
          <p:cNvPr id="43" name="Picture 42" descr="bigstock-Professional-Consultancy-37143235.jpg"/>
          <p:cNvPicPr>
            <a:picLocks noChangeAspect="1"/>
          </p:cNvPicPr>
          <p:nvPr/>
        </p:nvPicPr>
        <p:blipFill>
          <a:blip r:embed="rId6"/>
          <a:srcRect l="30220" r="15095"/>
          <a:stretch>
            <a:fillRect/>
          </a:stretch>
        </p:blipFill>
        <p:spPr>
          <a:xfrm>
            <a:off x="0" y="2514600"/>
            <a:ext cx="2895600" cy="3657600"/>
          </a:xfrm>
          <a:prstGeom prst="rect">
            <a:avLst/>
          </a:prstGeom>
        </p:spPr>
      </p:pic>
      <p:pic>
        <p:nvPicPr>
          <p:cNvPr id="11" name="Picture 10" descr="bigstock-Businessman-At-Computer-In-Off-74921629.jpg"/>
          <p:cNvPicPr>
            <a:picLocks noChangeAspect="1"/>
          </p:cNvPicPr>
          <p:nvPr/>
        </p:nvPicPr>
        <p:blipFill>
          <a:blip r:embed="rId7"/>
          <a:stretch>
            <a:fillRect/>
          </a:stretch>
        </p:blipFill>
        <p:spPr>
          <a:xfrm>
            <a:off x="0" y="0"/>
            <a:ext cx="2886758" cy="2514599"/>
          </a:xfrm>
          <a:prstGeom prst="rect">
            <a:avLst/>
          </a:prstGeom>
        </p:spPr>
      </p:pic>
    </p:spTree>
    <p:extLst>
      <p:ext uri="{BB962C8B-B14F-4D97-AF65-F5344CB8AC3E}">
        <p14:creationId xmlns:p14="http://schemas.microsoft.com/office/powerpoint/2010/main" val="140130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5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Accountant</a:t>
            </a:r>
          </a:p>
        </p:txBody>
      </p:sp>
      <p:sp>
        <p:nvSpPr>
          <p:cNvPr id="9" name="Footer Placeholder 8"/>
          <p:cNvSpPr>
            <a:spLocks noGrp="1"/>
          </p:cNvSpPr>
          <p:nvPr>
            <p:ph type="ftr" sz="quarter" idx="3"/>
          </p:nvPr>
        </p:nvSpPr>
        <p:spPr>
          <a:xfrm>
            <a:off x="3581400" y="6324600"/>
            <a:ext cx="4724400" cy="274320"/>
          </a:xfrm>
        </p:spPr>
        <p:txBody>
          <a:bodyPr/>
          <a:lstStyle/>
          <a:p>
            <a:r>
              <a:rPr lang="en-US" dirty="0"/>
              <a:t>Get Into Energy | WISCONSIN</a:t>
            </a:r>
          </a:p>
        </p:txBody>
      </p:sp>
      <p:sp>
        <p:nvSpPr>
          <p:cNvPr id="8" name="Slide Number Placeholder 7"/>
          <p:cNvSpPr>
            <a:spLocks noGrp="1"/>
          </p:cNvSpPr>
          <p:nvPr>
            <p:ph type="sldNum" sz="quarter" idx="11"/>
          </p:nvPr>
        </p:nvSpPr>
        <p:spPr/>
        <p:txBody>
          <a:bodyPr/>
          <a:lstStyle/>
          <a:p>
            <a:fld id="{290830A6-6941-46F9-8F0D-C1C31AFBBB01}" type="slidenum">
              <a:rPr lang="en-US" smtClean="0"/>
              <a:pPr/>
              <a:t>14</a:t>
            </a:fld>
            <a:endParaRPr lang="en-US" dirty="0"/>
          </a:p>
        </p:txBody>
      </p:sp>
      <p:pic>
        <p:nvPicPr>
          <p:cNvPr id="6" name="Slide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95600" y="5562600"/>
            <a:ext cx="609600" cy="609600"/>
          </a:xfrm>
          <a:prstGeom prst="rect">
            <a:avLst/>
          </a:prstGeom>
        </p:spPr>
      </p:pic>
      <p:graphicFrame>
        <p:nvGraphicFramePr>
          <p:cNvPr id="10" name="Picture Placeholder 6"/>
          <p:cNvGraphicFramePr>
            <a:graphicFrameLocks noGrp="1"/>
          </p:cNvGraphicFramePr>
          <p:nvPr>
            <p:ph type="pic" sz="quarter" idx="12"/>
            <p:extLst>
              <p:ext uri="{D42A27DB-BD31-4B8C-83A1-F6EECF244321}">
                <p14:modId xmlns:p14="http://schemas.microsoft.com/office/powerpoint/2010/main" val="98895859"/>
              </p:ext>
            </p:extLst>
          </p:nvPr>
        </p:nvGraphicFramePr>
        <p:xfrm>
          <a:off x="3124200" y="1066800"/>
          <a:ext cx="5715000" cy="3931920"/>
        </p:xfrm>
        <a:graphic>
          <a:graphicData uri="http://schemas.openxmlformats.org/drawingml/2006/table">
            <a:tbl>
              <a:tblPr firstCol="1" bandRow="1">
                <a:tableStyleId>{F5AB1C69-6EDB-4FF4-983F-18BD219EF322}</a:tableStyleId>
              </a:tblPr>
              <a:tblGrid>
                <a:gridCol w="13716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685800">
                <a:tc>
                  <a:txBody>
                    <a:bodyPr/>
                    <a:lstStyle/>
                    <a:p>
                      <a:r>
                        <a:rPr lang="en-US" sz="1400" dirty="0"/>
                        <a:t>Duties</a:t>
                      </a:r>
                    </a:p>
                  </a:txBody>
                  <a:tcPr anchor="ctr"/>
                </a:tc>
                <a:tc>
                  <a:txBody>
                    <a:bodyPr/>
                    <a:lstStyle/>
                    <a:p>
                      <a:r>
                        <a:rPr lang="en-US" altLang="en-US" sz="1400" dirty="0"/>
                        <a:t>Prepare and maintain financial documents, apply accounting policies and investigate issues found</a:t>
                      </a:r>
                    </a:p>
                  </a:txBody>
                  <a:tcPr anchor="ctr"/>
                </a:tc>
                <a:extLst>
                  <a:ext uri="{0D108BD9-81ED-4DB2-BD59-A6C34878D82A}">
                    <a16:rowId xmlns:a16="http://schemas.microsoft.com/office/drawing/2014/main" val="10000"/>
                  </a:ext>
                </a:extLst>
              </a:tr>
              <a:tr h="838200">
                <a:tc>
                  <a:txBody>
                    <a:bodyPr/>
                    <a:lstStyle/>
                    <a:p>
                      <a:r>
                        <a:rPr lang="en-US" sz="1400" dirty="0"/>
                        <a:t>Work examples</a:t>
                      </a:r>
                    </a:p>
                  </a:txBody>
                  <a:tcPr anchor="ctr"/>
                </a:tc>
                <a:tc>
                  <a:txBody>
                    <a:bodyPr/>
                    <a:lstStyle/>
                    <a:p>
                      <a:pPr marL="285750" indent="-285750">
                        <a:buFont typeface="Arial" panose="020B0604020202020204" pitchFamily="34" charset="0"/>
                        <a:buChar char="•"/>
                      </a:pPr>
                      <a:r>
                        <a:rPr lang="en-US" altLang="en-US" sz="1400" dirty="0"/>
                        <a:t>Document financial transactions</a:t>
                      </a:r>
                    </a:p>
                    <a:p>
                      <a:pPr marL="285750" indent="-285750">
                        <a:buFont typeface="Arial" panose="020B0604020202020204" pitchFamily="34" charset="0"/>
                        <a:buChar char="•"/>
                      </a:pPr>
                      <a:r>
                        <a:rPr lang="en-US" altLang="en-US" sz="1400" dirty="0"/>
                        <a:t>Prepare balance sheets</a:t>
                      </a:r>
                      <a:r>
                        <a:rPr lang="en-US" altLang="en-US" sz="1400" baseline="0" dirty="0"/>
                        <a:t> </a:t>
                      </a:r>
                      <a:r>
                        <a:rPr lang="en-US" altLang="en-US" sz="1400" dirty="0"/>
                        <a:t>and other reports</a:t>
                      </a:r>
                    </a:p>
                    <a:p>
                      <a:pPr marL="285750" indent="-285750">
                        <a:buFont typeface="Arial" panose="020B0604020202020204" pitchFamily="34" charset="0"/>
                        <a:buChar char="•"/>
                      </a:pPr>
                      <a:r>
                        <a:rPr lang="en-US" altLang="en-US" sz="1400" dirty="0"/>
                        <a:t>Maintain accounting</a:t>
                      </a:r>
                      <a:r>
                        <a:rPr lang="en-US" altLang="en-US" sz="1400" baseline="0" dirty="0"/>
                        <a:t> controls and recommend action</a:t>
                      </a:r>
                      <a:endParaRPr lang="en-US" altLang="en-US" sz="1400" dirty="0"/>
                    </a:p>
                  </a:txBody>
                  <a:tcPr anchor="ctr"/>
                </a:tc>
                <a:extLst>
                  <a:ext uri="{0D108BD9-81ED-4DB2-BD59-A6C34878D82A}">
                    <a16:rowId xmlns:a16="http://schemas.microsoft.com/office/drawing/2014/main" val="10001"/>
                  </a:ext>
                </a:extLst>
              </a:tr>
              <a:tr h="838200">
                <a:tc>
                  <a:txBody>
                    <a:bodyPr/>
                    <a:lstStyle/>
                    <a:p>
                      <a:r>
                        <a:rPr lang="en-US" sz="1400" dirty="0"/>
                        <a:t>Education</a:t>
                      </a:r>
                    </a:p>
                  </a:txBody>
                  <a:tcPr anchor="ctr"/>
                </a:tc>
                <a:tc>
                  <a:txBody>
                    <a:bodyPr/>
                    <a:lstStyle/>
                    <a:p>
                      <a:r>
                        <a:rPr lang="en-US" altLang="en-US" sz="1400" dirty="0"/>
                        <a:t>Bachelor’s degree in accounting (4 years)</a:t>
                      </a:r>
                    </a:p>
                  </a:txBody>
                  <a:tcPr anchor="ctr"/>
                </a:tc>
                <a:extLst>
                  <a:ext uri="{0D108BD9-81ED-4DB2-BD59-A6C34878D82A}">
                    <a16:rowId xmlns:a16="http://schemas.microsoft.com/office/drawing/2014/main" val="10002"/>
                  </a:ext>
                </a:extLst>
              </a:tr>
              <a:tr h="685800">
                <a:tc>
                  <a:txBody>
                    <a:bodyPr/>
                    <a:lstStyle/>
                    <a:p>
                      <a:r>
                        <a:rPr lang="en-US" sz="1400" dirty="0"/>
                        <a:t>Experience</a:t>
                      </a:r>
                    </a:p>
                  </a:txBody>
                  <a:tcPr anchor="ctr"/>
                </a:tc>
                <a:tc>
                  <a:txBody>
                    <a:bodyPr/>
                    <a:lstStyle/>
                    <a:p>
                      <a:r>
                        <a:rPr lang="en-US" altLang="en-US" sz="1400" dirty="0"/>
                        <a:t>1+ year in basic accounting </a:t>
                      </a:r>
                      <a:br>
                        <a:rPr lang="en-US" altLang="en-US" sz="1400" dirty="0"/>
                      </a:br>
                      <a:r>
                        <a:rPr lang="en-US" altLang="en-US" sz="1400" dirty="0"/>
                        <a:t>1+ year computer systems and applications</a:t>
                      </a:r>
                    </a:p>
                  </a:txBody>
                  <a:tcPr anchor="ctr"/>
                </a:tc>
                <a:extLst>
                  <a:ext uri="{0D108BD9-81ED-4DB2-BD59-A6C34878D82A}">
                    <a16:rowId xmlns:a16="http://schemas.microsoft.com/office/drawing/2014/main" val="10003"/>
                  </a:ext>
                </a:extLst>
              </a:tr>
              <a:tr h="777240">
                <a:tc>
                  <a:txBody>
                    <a:bodyPr/>
                    <a:lstStyle/>
                    <a:p>
                      <a:r>
                        <a:rPr lang="en-US" sz="1400" dirty="0"/>
                        <a:t>Starting pay</a:t>
                      </a:r>
                    </a:p>
                  </a:txBody>
                  <a:tcPr anchor="ctr"/>
                </a:tc>
                <a:tc>
                  <a:txBody>
                    <a:bodyPr/>
                    <a:lstStyle/>
                    <a:p>
                      <a:r>
                        <a:rPr lang="en-US" altLang="en-US" sz="1400" dirty="0"/>
                        <a:t>$37,000 to $58,000 per year (associate)</a:t>
                      </a:r>
                    </a:p>
                    <a:p>
                      <a:r>
                        <a:rPr lang="en-US" altLang="en-US" sz="1400" dirty="0"/>
                        <a:t>$80,000 to $100,000 per year (CPA)</a:t>
                      </a:r>
                    </a:p>
                  </a:txBody>
                  <a:tcPr anchor="ctr"/>
                </a:tc>
                <a:extLst>
                  <a:ext uri="{0D108BD9-81ED-4DB2-BD59-A6C34878D82A}">
                    <a16:rowId xmlns:a16="http://schemas.microsoft.com/office/drawing/2014/main" val="10004"/>
                  </a:ext>
                </a:extLst>
              </a:tr>
            </a:tbl>
          </a:graphicData>
        </a:graphic>
      </p:graphicFrame>
      <p:pic>
        <p:nvPicPr>
          <p:cNvPr id="12" name="Picture 11" descr="laptop.jpg"/>
          <p:cNvPicPr>
            <a:picLocks noChangeAspect="1"/>
          </p:cNvPicPr>
          <p:nvPr/>
        </p:nvPicPr>
        <p:blipFill>
          <a:blip r:embed="rId6"/>
          <a:srcRect l="7291"/>
          <a:stretch>
            <a:fillRect/>
          </a:stretch>
        </p:blipFill>
        <p:spPr>
          <a:xfrm>
            <a:off x="0" y="0"/>
            <a:ext cx="2906877" cy="6172199"/>
          </a:xfrm>
          <a:prstGeom prst="rect">
            <a:avLst/>
          </a:prstGeom>
        </p:spPr>
      </p:pic>
    </p:spTree>
    <p:extLst>
      <p:ext uri="{BB962C8B-B14F-4D97-AF65-F5344CB8AC3E}">
        <p14:creationId xmlns:p14="http://schemas.microsoft.com/office/powerpoint/2010/main" val="371463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12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Programmer analyst</a:t>
            </a:r>
          </a:p>
        </p:txBody>
      </p:sp>
      <p:sp>
        <p:nvSpPr>
          <p:cNvPr id="9" name="Footer Placeholder 8"/>
          <p:cNvSpPr>
            <a:spLocks noGrp="1"/>
          </p:cNvSpPr>
          <p:nvPr>
            <p:ph type="ftr" sz="quarter" idx="3"/>
          </p:nvPr>
        </p:nvSpPr>
        <p:spPr>
          <a:xfrm>
            <a:off x="3581400" y="6324600"/>
            <a:ext cx="4724400" cy="274320"/>
          </a:xfrm>
        </p:spPr>
        <p:txBody>
          <a:bodyPr/>
          <a:lstStyle/>
          <a:p>
            <a:r>
              <a:rPr lang="en-US" dirty="0"/>
              <a:t>Get Into Energy | WISCONSIN</a:t>
            </a:r>
          </a:p>
        </p:txBody>
      </p:sp>
      <p:sp>
        <p:nvSpPr>
          <p:cNvPr id="8" name="Slide Number Placeholder 7"/>
          <p:cNvSpPr>
            <a:spLocks noGrp="1"/>
          </p:cNvSpPr>
          <p:nvPr>
            <p:ph type="sldNum" sz="quarter" idx="11"/>
          </p:nvPr>
        </p:nvSpPr>
        <p:spPr/>
        <p:txBody>
          <a:bodyPr/>
          <a:lstStyle/>
          <a:p>
            <a:fld id="{290830A6-6941-46F9-8F0D-C1C31AFBBB01}" type="slidenum">
              <a:rPr lang="en-US" smtClean="0"/>
              <a:pPr/>
              <a:t>15</a:t>
            </a:fld>
            <a:endParaRPr lang="en-US" dirty="0"/>
          </a:p>
        </p:txBody>
      </p:sp>
      <p:pic>
        <p:nvPicPr>
          <p:cNvPr id="6" name="Slide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71800" y="5562600"/>
            <a:ext cx="609600" cy="609600"/>
          </a:xfrm>
          <a:prstGeom prst="rect">
            <a:avLst/>
          </a:prstGeom>
        </p:spPr>
      </p:pic>
      <p:graphicFrame>
        <p:nvGraphicFramePr>
          <p:cNvPr id="10" name="Picture Placeholder 6"/>
          <p:cNvGraphicFramePr>
            <a:graphicFrameLocks noGrp="1"/>
          </p:cNvGraphicFramePr>
          <p:nvPr>
            <p:ph type="pic" sz="quarter" idx="12"/>
            <p:extLst>
              <p:ext uri="{D42A27DB-BD31-4B8C-83A1-F6EECF244321}">
                <p14:modId xmlns:p14="http://schemas.microsoft.com/office/powerpoint/2010/main" val="3020087954"/>
              </p:ext>
            </p:extLst>
          </p:nvPr>
        </p:nvGraphicFramePr>
        <p:xfrm>
          <a:off x="3124200" y="1066800"/>
          <a:ext cx="5715000" cy="3718560"/>
        </p:xfrm>
        <a:graphic>
          <a:graphicData uri="http://schemas.openxmlformats.org/drawingml/2006/table">
            <a:tbl>
              <a:tblPr firstCol="1" bandRow="1">
                <a:tableStyleId>{7DF18680-E054-41AD-8BC1-D1AEF772440D}</a:tableStyleId>
              </a:tblPr>
              <a:tblGrid>
                <a:gridCol w="13716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685800">
                <a:tc>
                  <a:txBody>
                    <a:bodyPr/>
                    <a:lstStyle/>
                    <a:p>
                      <a:r>
                        <a:rPr lang="en-US" sz="1400" dirty="0"/>
                        <a:t>Duties</a:t>
                      </a:r>
                    </a:p>
                  </a:txBody>
                  <a:tcPr anchor="ctr"/>
                </a:tc>
                <a:tc>
                  <a:txBody>
                    <a:bodyPr/>
                    <a:lstStyle/>
                    <a:p>
                      <a:r>
                        <a:rPr lang="en-US" altLang="en-US" sz="1400" dirty="0"/>
                        <a:t>Analyze problems and create solutions for other areas of the company </a:t>
                      </a:r>
                    </a:p>
                  </a:txBody>
                  <a:tcPr anchor="ctr"/>
                </a:tc>
                <a:extLst>
                  <a:ext uri="{0D108BD9-81ED-4DB2-BD59-A6C34878D82A}">
                    <a16:rowId xmlns:a16="http://schemas.microsoft.com/office/drawing/2014/main" val="10000"/>
                  </a:ext>
                </a:extLst>
              </a:tr>
              <a:tr h="685800">
                <a:tc>
                  <a:txBody>
                    <a:bodyPr/>
                    <a:lstStyle/>
                    <a:p>
                      <a:r>
                        <a:rPr lang="en-US" sz="1400" dirty="0"/>
                        <a:t>Work examples</a:t>
                      </a:r>
                    </a:p>
                  </a:txBody>
                  <a:tcPr anchor="ctr"/>
                </a:tc>
                <a:tc>
                  <a:txBody>
                    <a:bodyPr/>
                    <a:lstStyle/>
                    <a:p>
                      <a:pPr marL="285750" indent="-285750">
                        <a:buFont typeface="Arial" panose="020B0604020202020204" pitchFamily="34" charset="0"/>
                        <a:buChar char="•"/>
                      </a:pPr>
                      <a:r>
                        <a:rPr lang="en-US" altLang="en-US" sz="1400" dirty="0"/>
                        <a:t>Code and test applications </a:t>
                      </a:r>
                    </a:p>
                    <a:p>
                      <a:pPr marL="285750" indent="-285750">
                        <a:buFont typeface="Arial" panose="020B0604020202020204" pitchFamily="34" charset="0"/>
                        <a:buChar char="•"/>
                      </a:pPr>
                      <a:r>
                        <a:rPr lang="en-US" altLang="en-US" sz="1400" dirty="0"/>
                        <a:t>Install software</a:t>
                      </a:r>
                    </a:p>
                    <a:p>
                      <a:pPr marL="285750" indent="-285750">
                        <a:buFont typeface="Arial" panose="020B0604020202020204" pitchFamily="34" charset="0"/>
                        <a:buChar char="•"/>
                      </a:pPr>
                      <a:r>
                        <a:rPr lang="en-US" altLang="en-US" sz="1400" dirty="0"/>
                        <a:t>Provide technical support</a:t>
                      </a:r>
                    </a:p>
                  </a:txBody>
                  <a:tcPr anchor="ctr"/>
                </a:tc>
                <a:extLst>
                  <a:ext uri="{0D108BD9-81ED-4DB2-BD59-A6C34878D82A}">
                    <a16:rowId xmlns:a16="http://schemas.microsoft.com/office/drawing/2014/main" val="10001"/>
                  </a:ext>
                </a:extLst>
              </a:tr>
              <a:tr h="838200">
                <a:tc>
                  <a:txBody>
                    <a:bodyPr/>
                    <a:lstStyle/>
                    <a:p>
                      <a:r>
                        <a:rPr lang="en-US" sz="1400" dirty="0"/>
                        <a:t>Education</a:t>
                      </a:r>
                    </a:p>
                  </a:txBody>
                  <a:tcPr anchor="ctr"/>
                </a:tc>
                <a:tc>
                  <a:txBody>
                    <a:bodyPr/>
                    <a:lstStyle/>
                    <a:p>
                      <a:r>
                        <a:rPr lang="en-US" altLang="en-US" sz="1400" dirty="0"/>
                        <a:t>Associate or bachelor’s degree in computer science, management information systems or computer engineering (2</a:t>
                      </a:r>
                      <a:r>
                        <a:rPr lang="en-US" altLang="en-US" sz="1400" baseline="0" dirty="0"/>
                        <a:t> to </a:t>
                      </a:r>
                      <a:r>
                        <a:rPr lang="en-US" altLang="en-US" sz="1400" dirty="0"/>
                        <a:t>4 years)</a:t>
                      </a:r>
                    </a:p>
                  </a:txBody>
                  <a:tcPr anchor="ctr"/>
                </a:tc>
                <a:extLst>
                  <a:ext uri="{0D108BD9-81ED-4DB2-BD59-A6C34878D82A}">
                    <a16:rowId xmlns:a16="http://schemas.microsoft.com/office/drawing/2014/main" val="10002"/>
                  </a:ext>
                </a:extLst>
              </a:tr>
              <a:tr h="685800">
                <a:tc>
                  <a:txBody>
                    <a:bodyPr/>
                    <a:lstStyle/>
                    <a:p>
                      <a:r>
                        <a:rPr lang="en-US" sz="1400" dirty="0"/>
                        <a:t>Experience</a:t>
                      </a:r>
                    </a:p>
                  </a:txBody>
                  <a:tcPr anchor="ctr"/>
                </a:tc>
                <a:tc>
                  <a:txBody>
                    <a:bodyPr/>
                    <a:lstStyle/>
                    <a:p>
                      <a:r>
                        <a:rPr lang="en-US" altLang="en-US" sz="1400" dirty="0"/>
                        <a:t>1+ years in computer application development</a:t>
                      </a:r>
                    </a:p>
                  </a:txBody>
                  <a:tcPr anchor="ctr"/>
                </a:tc>
                <a:extLst>
                  <a:ext uri="{0D108BD9-81ED-4DB2-BD59-A6C34878D82A}">
                    <a16:rowId xmlns:a16="http://schemas.microsoft.com/office/drawing/2014/main" val="10003"/>
                  </a:ext>
                </a:extLst>
              </a:tr>
              <a:tr h="777240">
                <a:tc>
                  <a:txBody>
                    <a:bodyPr/>
                    <a:lstStyle/>
                    <a:p>
                      <a:r>
                        <a:rPr lang="en-US" sz="1400" dirty="0"/>
                        <a:t>Starting pay</a:t>
                      </a:r>
                    </a:p>
                  </a:txBody>
                  <a:tcPr anchor="ctr"/>
                </a:tc>
                <a:tc>
                  <a:txBody>
                    <a:bodyPr/>
                    <a:lstStyle/>
                    <a:p>
                      <a:r>
                        <a:rPr lang="en-US" altLang="en-US" sz="1400" dirty="0"/>
                        <a:t>$20</a:t>
                      </a:r>
                      <a:r>
                        <a:rPr lang="en-US" altLang="en-US" sz="1400" baseline="0" dirty="0"/>
                        <a:t> to </a:t>
                      </a:r>
                      <a:r>
                        <a:rPr lang="en-US" altLang="en-US" sz="1400" dirty="0"/>
                        <a:t>$32 per hour / $42,000 to $66,000 per year</a:t>
                      </a:r>
                    </a:p>
                  </a:txBody>
                  <a:tcPr anchor="ctr"/>
                </a:tc>
                <a:extLst>
                  <a:ext uri="{0D108BD9-81ED-4DB2-BD59-A6C34878D82A}">
                    <a16:rowId xmlns:a16="http://schemas.microsoft.com/office/drawing/2014/main" val="10004"/>
                  </a:ext>
                </a:extLst>
              </a:tr>
            </a:tbl>
          </a:graphicData>
        </a:graphic>
      </p:graphicFrame>
      <p:pic>
        <p:nvPicPr>
          <p:cNvPr id="11" name="Picture 10" descr="studying.jpg"/>
          <p:cNvPicPr>
            <a:picLocks noChangeAspect="1"/>
          </p:cNvPicPr>
          <p:nvPr/>
        </p:nvPicPr>
        <p:blipFill>
          <a:blip r:embed="rId6"/>
          <a:srcRect r="10839"/>
          <a:stretch>
            <a:fillRect/>
          </a:stretch>
        </p:blipFill>
        <p:spPr>
          <a:xfrm>
            <a:off x="0" y="0"/>
            <a:ext cx="2971800" cy="6174508"/>
          </a:xfrm>
          <a:prstGeom prst="rect">
            <a:avLst/>
          </a:prstGeom>
        </p:spPr>
      </p:pic>
    </p:spTree>
    <p:extLst>
      <p:ext uri="{BB962C8B-B14F-4D97-AF65-F5344CB8AC3E}">
        <p14:creationId xmlns:p14="http://schemas.microsoft.com/office/powerpoint/2010/main" val="81887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68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Designer or engineer</a:t>
            </a:r>
          </a:p>
        </p:txBody>
      </p:sp>
      <p:sp>
        <p:nvSpPr>
          <p:cNvPr id="9" name="Footer Placeholder 8"/>
          <p:cNvSpPr>
            <a:spLocks noGrp="1"/>
          </p:cNvSpPr>
          <p:nvPr>
            <p:ph type="ftr" sz="quarter" idx="3"/>
          </p:nvPr>
        </p:nvSpPr>
        <p:spPr>
          <a:xfrm>
            <a:off x="3581400" y="6324600"/>
            <a:ext cx="4724400" cy="274320"/>
          </a:xfrm>
        </p:spPr>
        <p:txBody>
          <a:bodyPr/>
          <a:lstStyle/>
          <a:p>
            <a:r>
              <a:rPr lang="en-US" dirty="0"/>
              <a:t>Get Into Energy | WISCONSIN</a:t>
            </a:r>
          </a:p>
        </p:txBody>
      </p:sp>
      <p:sp>
        <p:nvSpPr>
          <p:cNvPr id="8" name="Slide Number Placeholder 7"/>
          <p:cNvSpPr>
            <a:spLocks noGrp="1"/>
          </p:cNvSpPr>
          <p:nvPr>
            <p:ph type="sldNum" sz="quarter" idx="11"/>
          </p:nvPr>
        </p:nvSpPr>
        <p:spPr/>
        <p:txBody>
          <a:bodyPr/>
          <a:lstStyle/>
          <a:p>
            <a:fld id="{290830A6-6941-46F9-8F0D-C1C31AFBBB01}" type="slidenum">
              <a:rPr lang="en-US" smtClean="0"/>
              <a:pPr/>
              <a:t>16</a:t>
            </a:fld>
            <a:endParaRPr lang="en-US" dirty="0"/>
          </a:p>
        </p:txBody>
      </p:sp>
      <p:pic>
        <p:nvPicPr>
          <p:cNvPr id="6" name="Slide 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71800" y="5562600"/>
            <a:ext cx="609600" cy="609600"/>
          </a:xfrm>
          <a:prstGeom prst="rect">
            <a:avLst/>
          </a:prstGeom>
        </p:spPr>
      </p:pic>
      <p:graphicFrame>
        <p:nvGraphicFramePr>
          <p:cNvPr id="10" name="Picture Placeholder 6"/>
          <p:cNvGraphicFramePr>
            <a:graphicFrameLocks noGrp="1"/>
          </p:cNvGraphicFramePr>
          <p:nvPr>
            <p:ph type="pic" sz="quarter" idx="12"/>
            <p:extLst>
              <p:ext uri="{D42A27DB-BD31-4B8C-83A1-F6EECF244321}">
                <p14:modId xmlns:p14="http://schemas.microsoft.com/office/powerpoint/2010/main" val="90672181"/>
              </p:ext>
            </p:extLst>
          </p:nvPr>
        </p:nvGraphicFramePr>
        <p:xfrm>
          <a:off x="3124200" y="1066800"/>
          <a:ext cx="5715000" cy="3505200"/>
        </p:xfrm>
        <a:graphic>
          <a:graphicData uri="http://schemas.openxmlformats.org/drawingml/2006/table">
            <a:tbl>
              <a:tblPr firstCol="1" bandRow="1">
                <a:tableStyleId>{00A15C55-8517-42AA-B614-E9B94910E393}</a:tableStyleId>
              </a:tblPr>
              <a:tblGrid>
                <a:gridCol w="13716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685800">
                <a:tc>
                  <a:txBody>
                    <a:bodyPr/>
                    <a:lstStyle/>
                    <a:p>
                      <a:r>
                        <a:rPr lang="en-US" sz="1400" dirty="0"/>
                        <a:t>Duties</a:t>
                      </a:r>
                    </a:p>
                  </a:txBody>
                  <a:tcPr anchor="ctr"/>
                </a:tc>
                <a:tc>
                  <a:txBody>
                    <a:bodyPr/>
                    <a:lstStyle/>
                    <a:p>
                      <a:r>
                        <a:rPr lang="en-US" altLang="en-US" sz="1400" dirty="0"/>
                        <a:t>Provide technical support for field personnel by overseeing construction, maintenance and operations</a:t>
                      </a:r>
                    </a:p>
                  </a:txBody>
                  <a:tcPr anchor="ctr"/>
                </a:tc>
                <a:extLst>
                  <a:ext uri="{0D108BD9-81ED-4DB2-BD59-A6C34878D82A}">
                    <a16:rowId xmlns:a16="http://schemas.microsoft.com/office/drawing/2014/main" val="10000"/>
                  </a:ext>
                </a:extLst>
              </a:tr>
              <a:tr h="1066800">
                <a:tc>
                  <a:txBody>
                    <a:bodyPr/>
                    <a:lstStyle/>
                    <a:p>
                      <a:r>
                        <a:rPr lang="en-US" sz="1400" dirty="0"/>
                        <a:t>Education</a:t>
                      </a:r>
                    </a:p>
                  </a:txBody>
                  <a:tcPr anchor="ctr"/>
                </a:tc>
                <a:tc>
                  <a:txBody>
                    <a:bodyPr/>
                    <a:lstStyle/>
                    <a:p>
                      <a:r>
                        <a:rPr lang="en-US" altLang="en-US" sz="1400" b="1" dirty="0"/>
                        <a:t>Designer: </a:t>
                      </a:r>
                      <a:br>
                        <a:rPr lang="en-US" altLang="en-US" sz="1400" b="1" dirty="0"/>
                      </a:br>
                      <a:r>
                        <a:rPr lang="en-US" altLang="en-US" sz="1400" dirty="0"/>
                        <a:t>Degree in drafting/design (2 years)</a:t>
                      </a:r>
                    </a:p>
                    <a:p>
                      <a:r>
                        <a:rPr lang="en-US" altLang="en-US" sz="1400" b="1" dirty="0"/>
                        <a:t>Engineer: </a:t>
                      </a:r>
                      <a:br>
                        <a:rPr lang="en-US" altLang="en-US" sz="1400" b="1" dirty="0"/>
                      </a:br>
                      <a:r>
                        <a:rPr lang="en-US" altLang="en-US" sz="1400" dirty="0"/>
                        <a:t>Bachelor’s degree in engineering (4 years)</a:t>
                      </a:r>
                    </a:p>
                  </a:txBody>
                  <a:tcPr anchor="ctr"/>
                </a:tc>
                <a:extLst>
                  <a:ext uri="{0D108BD9-81ED-4DB2-BD59-A6C34878D82A}">
                    <a16:rowId xmlns:a16="http://schemas.microsoft.com/office/drawing/2014/main" val="10001"/>
                  </a:ext>
                </a:extLst>
              </a:tr>
              <a:tr h="685800">
                <a:tc>
                  <a:txBody>
                    <a:bodyPr/>
                    <a:lstStyle/>
                    <a:p>
                      <a:r>
                        <a:rPr lang="en-US" sz="1400" dirty="0"/>
                        <a:t>Experience</a:t>
                      </a:r>
                    </a:p>
                  </a:txBody>
                  <a:tcPr anchor="ctr"/>
                </a:tc>
                <a:tc>
                  <a:txBody>
                    <a:bodyPr/>
                    <a:lstStyle/>
                    <a:p>
                      <a:r>
                        <a:rPr lang="en-US" altLang="en-US" sz="1400" dirty="0"/>
                        <a:t>Internship/co-op experience, process management experience, ability to use computers</a:t>
                      </a:r>
                    </a:p>
                  </a:txBody>
                  <a:tcPr anchor="ctr"/>
                </a:tc>
                <a:extLst>
                  <a:ext uri="{0D108BD9-81ED-4DB2-BD59-A6C34878D82A}">
                    <a16:rowId xmlns:a16="http://schemas.microsoft.com/office/drawing/2014/main" val="10002"/>
                  </a:ext>
                </a:extLst>
              </a:tr>
              <a:tr h="1066800">
                <a:tc>
                  <a:txBody>
                    <a:bodyPr/>
                    <a:lstStyle/>
                    <a:p>
                      <a:r>
                        <a:rPr lang="en-US" sz="1400" dirty="0"/>
                        <a:t>Starting pay</a:t>
                      </a:r>
                    </a:p>
                  </a:txBody>
                  <a:tcPr anchor="ctr"/>
                </a:tc>
                <a:tc>
                  <a:txBody>
                    <a:bodyPr/>
                    <a:lstStyle/>
                    <a:p>
                      <a:r>
                        <a:rPr lang="en-US" altLang="en-US" sz="1400" b="1" dirty="0"/>
                        <a:t>Designer: </a:t>
                      </a:r>
                      <a:br>
                        <a:rPr lang="en-US" altLang="en-US" sz="1400" dirty="0"/>
                      </a:br>
                      <a:r>
                        <a:rPr lang="en-US" altLang="en-US" sz="1400" dirty="0"/>
                        <a:t>$22 to $40 per hour / $45,000 to $83,000 per year</a:t>
                      </a:r>
                    </a:p>
                    <a:p>
                      <a:r>
                        <a:rPr lang="en-US" altLang="en-US" sz="1400" b="1" dirty="0"/>
                        <a:t>Engineer: </a:t>
                      </a:r>
                      <a:br>
                        <a:rPr lang="en-US" altLang="en-US" sz="1400" dirty="0"/>
                      </a:br>
                      <a:r>
                        <a:rPr lang="en-US" altLang="en-US" sz="1400" dirty="0"/>
                        <a:t>$25 to $50 per hour / $52,000 to $105,000 per year</a:t>
                      </a:r>
                    </a:p>
                  </a:txBody>
                  <a:tcPr anchor="ctr"/>
                </a:tc>
                <a:extLst>
                  <a:ext uri="{0D108BD9-81ED-4DB2-BD59-A6C34878D82A}">
                    <a16:rowId xmlns:a16="http://schemas.microsoft.com/office/drawing/2014/main" val="10003"/>
                  </a:ext>
                </a:extLst>
              </a:tr>
            </a:tbl>
          </a:graphicData>
        </a:graphic>
      </p:graphicFrame>
      <p:pic>
        <p:nvPicPr>
          <p:cNvPr id="11" name="Picture 10" descr="engineer.jpg"/>
          <p:cNvPicPr>
            <a:picLocks noChangeAspect="1"/>
          </p:cNvPicPr>
          <p:nvPr/>
        </p:nvPicPr>
        <p:blipFill>
          <a:blip r:embed="rId6"/>
          <a:stretch>
            <a:fillRect/>
          </a:stretch>
        </p:blipFill>
        <p:spPr>
          <a:xfrm>
            <a:off x="0" y="0"/>
            <a:ext cx="2691080" cy="6172200"/>
          </a:xfrm>
          <a:prstGeom prst="rect">
            <a:avLst/>
          </a:prstGeom>
        </p:spPr>
      </p:pic>
    </p:spTree>
    <p:extLst>
      <p:ext uri="{BB962C8B-B14F-4D97-AF65-F5344CB8AC3E}">
        <p14:creationId xmlns:p14="http://schemas.microsoft.com/office/powerpoint/2010/main" val="187661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62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energy career opportunities</a:t>
            </a:r>
          </a:p>
        </p:txBody>
      </p:sp>
      <p:sp>
        <p:nvSpPr>
          <p:cNvPr id="9" name="Slide Number Placeholder 8"/>
          <p:cNvSpPr>
            <a:spLocks noGrp="1"/>
          </p:cNvSpPr>
          <p:nvPr>
            <p:ph type="sldNum" sz="quarter" idx="11"/>
          </p:nvPr>
        </p:nvSpPr>
        <p:spPr/>
        <p:txBody>
          <a:bodyPr/>
          <a:lstStyle/>
          <a:p>
            <a:fld id="{290830A6-6941-46F9-8F0D-C1C31AFBBB01}" type="slidenum">
              <a:rPr lang="en-US" smtClean="0"/>
              <a:pPr/>
              <a:t>17</a:t>
            </a:fld>
            <a:endParaRPr lang="en-US" dirty="0"/>
          </a:p>
        </p:txBody>
      </p:sp>
      <p:sp>
        <p:nvSpPr>
          <p:cNvPr id="5" name="Content Placeholder 4"/>
          <p:cNvSpPr>
            <a:spLocks noGrp="1"/>
          </p:cNvSpPr>
          <p:nvPr>
            <p:ph sz="quarter" idx="13"/>
          </p:nvPr>
        </p:nvSpPr>
        <p:spPr>
          <a:xfrm>
            <a:off x="3124200" y="990600"/>
            <a:ext cx="5874619" cy="4114800"/>
          </a:xfrm>
        </p:spPr>
        <p:txBody>
          <a:bodyPr numCol="2">
            <a:normAutofit fontScale="85000" lnSpcReduction="10000"/>
          </a:bodyPr>
          <a:lstStyle/>
          <a:p>
            <a:pPr marL="227013" lvl="1" indent="-227013">
              <a:lnSpc>
                <a:spcPct val="110000"/>
              </a:lnSpc>
            </a:pPr>
            <a:r>
              <a:rPr lang="en-US" dirty="0"/>
              <a:t>Agri-business/science</a:t>
            </a:r>
          </a:p>
          <a:p>
            <a:pPr marL="227013" lvl="1" indent="-227013">
              <a:lnSpc>
                <a:spcPct val="110000"/>
              </a:lnSpc>
            </a:pPr>
            <a:r>
              <a:rPr lang="en-US" dirty="0"/>
              <a:t>Business administration</a:t>
            </a:r>
          </a:p>
          <a:p>
            <a:pPr marL="227013" lvl="1" indent="-227013">
              <a:lnSpc>
                <a:spcPct val="110000"/>
              </a:lnSpc>
            </a:pPr>
            <a:r>
              <a:rPr lang="en-US" dirty="0"/>
              <a:t>Chemical engineering</a:t>
            </a:r>
          </a:p>
          <a:p>
            <a:pPr marL="227013" lvl="1" indent="-227013">
              <a:lnSpc>
                <a:spcPct val="110000"/>
              </a:lnSpc>
            </a:pPr>
            <a:r>
              <a:rPr lang="en-US" dirty="0"/>
              <a:t>Computer science</a:t>
            </a:r>
          </a:p>
          <a:p>
            <a:pPr marL="227013" lvl="1" indent="-227013">
              <a:lnSpc>
                <a:spcPct val="110000"/>
              </a:lnSpc>
            </a:pPr>
            <a:r>
              <a:rPr lang="en-US" dirty="0"/>
              <a:t>Construction management</a:t>
            </a:r>
          </a:p>
          <a:p>
            <a:pPr marL="227013" lvl="1" indent="-227013">
              <a:lnSpc>
                <a:spcPct val="110000"/>
              </a:lnSpc>
            </a:pPr>
            <a:r>
              <a:rPr lang="en-US" dirty="0"/>
              <a:t>Communications</a:t>
            </a:r>
          </a:p>
          <a:p>
            <a:pPr marL="227013" lvl="1" indent="-227013">
              <a:lnSpc>
                <a:spcPct val="110000"/>
              </a:lnSpc>
            </a:pPr>
            <a:r>
              <a:rPr lang="en-US" dirty="0"/>
              <a:t>Electrical engineering</a:t>
            </a:r>
          </a:p>
          <a:p>
            <a:pPr marL="227013" lvl="1" indent="-227013">
              <a:lnSpc>
                <a:spcPct val="110000"/>
              </a:lnSpc>
            </a:pPr>
            <a:r>
              <a:rPr lang="en-US" dirty="0"/>
              <a:t>Facilities management</a:t>
            </a:r>
          </a:p>
          <a:p>
            <a:pPr marL="227013" lvl="1" indent="-227013">
              <a:lnSpc>
                <a:spcPct val="110000"/>
              </a:lnSpc>
            </a:pPr>
            <a:r>
              <a:rPr lang="en-US" dirty="0"/>
              <a:t>Finance</a:t>
            </a:r>
          </a:p>
          <a:p>
            <a:pPr marL="227013" lvl="1" indent="-227013">
              <a:lnSpc>
                <a:spcPct val="110000"/>
              </a:lnSpc>
            </a:pPr>
            <a:r>
              <a:rPr lang="en-US" dirty="0"/>
              <a:t>Graphic design</a:t>
            </a:r>
          </a:p>
          <a:p>
            <a:pPr marL="227013" lvl="1" indent="-227013">
              <a:lnSpc>
                <a:spcPct val="110000"/>
              </a:lnSpc>
            </a:pPr>
            <a:r>
              <a:rPr lang="en-US" dirty="0"/>
              <a:t>Geographical Information Systems</a:t>
            </a:r>
          </a:p>
          <a:p>
            <a:pPr marL="227013" lvl="1" indent="-227013">
              <a:lnSpc>
                <a:spcPct val="110000"/>
              </a:lnSpc>
            </a:pPr>
            <a:r>
              <a:rPr lang="en-US" dirty="0"/>
              <a:t>Human resources</a:t>
            </a:r>
          </a:p>
          <a:p>
            <a:pPr marL="227013" lvl="1" indent="-227013">
              <a:lnSpc>
                <a:spcPct val="110000"/>
              </a:lnSpc>
            </a:pPr>
            <a:r>
              <a:rPr lang="en-US" dirty="0"/>
              <a:t>Industrial engineering</a:t>
            </a:r>
          </a:p>
          <a:p>
            <a:pPr marL="227013" lvl="1" indent="-227013">
              <a:lnSpc>
                <a:spcPct val="110000"/>
              </a:lnSpc>
            </a:pPr>
            <a:r>
              <a:rPr lang="en-US" dirty="0"/>
              <a:t>Information technology</a:t>
            </a:r>
          </a:p>
          <a:p>
            <a:pPr marL="227013" lvl="1" indent="-227013">
              <a:lnSpc>
                <a:spcPct val="110000"/>
              </a:lnSpc>
            </a:pPr>
            <a:r>
              <a:rPr lang="en-US" dirty="0"/>
              <a:t>Management information systems</a:t>
            </a:r>
          </a:p>
          <a:p>
            <a:pPr marL="227013" lvl="1" indent="-227013">
              <a:lnSpc>
                <a:spcPct val="110000"/>
              </a:lnSpc>
            </a:pPr>
            <a:r>
              <a:rPr lang="en-US" dirty="0"/>
              <a:t>Marketing</a:t>
            </a:r>
          </a:p>
          <a:p>
            <a:pPr marL="227013" lvl="1" indent="-227013">
              <a:lnSpc>
                <a:spcPct val="110000"/>
              </a:lnSpc>
            </a:pPr>
            <a:r>
              <a:rPr lang="en-US" dirty="0"/>
              <a:t>Mechanical engineering</a:t>
            </a:r>
          </a:p>
          <a:p>
            <a:pPr marL="227013" lvl="1" indent="-227013">
              <a:lnSpc>
                <a:spcPct val="110000"/>
              </a:lnSpc>
            </a:pPr>
            <a:r>
              <a:rPr lang="en-US" dirty="0"/>
              <a:t>Production and operations management</a:t>
            </a:r>
          </a:p>
          <a:p>
            <a:pPr marL="227013" lvl="1" indent="-227013">
              <a:lnSpc>
                <a:spcPct val="110000"/>
              </a:lnSpc>
            </a:pPr>
            <a:r>
              <a:rPr lang="en-US" dirty="0"/>
              <a:t>Public and government relations</a:t>
            </a:r>
          </a:p>
          <a:p>
            <a:pPr marL="227013" lvl="1" indent="-227013">
              <a:lnSpc>
                <a:spcPct val="110000"/>
              </a:lnSpc>
            </a:pPr>
            <a:r>
              <a:rPr lang="en-US" dirty="0"/>
              <a:t>Risk management</a:t>
            </a:r>
          </a:p>
          <a:p>
            <a:pPr marL="227013" lvl="1" indent="-227013">
              <a:lnSpc>
                <a:spcPct val="110000"/>
              </a:lnSpc>
            </a:pPr>
            <a:r>
              <a:rPr lang="en-US" dirty="0"/>
              <a:t>Safety management</a:t>
            </a:r>
          </a:p>
          <a:p>
            <a:endParaRPr lang="en-US" dirty="0"/>
          </a:p>
        </p:txBody>
      </p:sp>
      <p:sp>
        <p:nvSpPr>
          <p:cNvPr id="10" name="Footer Placeholder 9"/>
          <p:cNvSpPr>
            <a:spLocks noGrp="1"/>
          </p:cNvSpPr>
          <p:nvPr>
            <p:ph type="ftr" sz="quarter" idx="3"/>
          </p:nvPr>
        </p:nvSpPr>
        <p:spPr/>
        <p:txBody>
          <a:bodyPr/>
          <a:lstStyle/>
          <a:p>
            <a:r>
              <a:rPr lang="en-US" dirty="0"/>
              <a:t>Get Into Energy | WISCONSIN</a:t>
            </a:r>
          </a:p>
        </p:txBody>
      </p:sp>
      <p:pic>
        <p:nvPicPr>
          <p:cNvPr id="4" name="Slide 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48000" y="5562600"/>
            <a:ext cx="609600" cy="609600"/>
          </a:xfrm>
          <a:prstGeom prst="rect">
            <a:avLst/>
          </a:prstGeom>
        </p:spPr>
      </p:pic>
      <p:pic>
        <p:nvPicPr>
          <p:cNvPr id="16" name="Picture 15" descr="PCCC.Customer.Care.20C.jpg"/>
          <p:cNvPicPr>
            <a:picLocks noChangeAspect="1"/>
          </p:cNvPicPr>
          <p:nvPr/>
        </p:nvPicPr>
        <p:blipFill>
          <a:blip r:embed="rId6"/>
          <a:srcRect l="4716" r="8046"/>
          <a:stretch>
            <a:fillRect/>
          </a:stretch>
        </p:blipFill>
        <p:spPr>
          <a:xfrm>
            <a:off x="0" y="0"/>
            <a:ext cx="2819400" cy="6172200"/>
          </a:xfrm>
          <a:prstGeom prst="rect">
            <a:avLst/>
          </a:prstGeom>
        </p:spPr>
      </p:pic>
    </p:spTree>
    <p:extLst>
      <p:ext uri="{BB962C8B-B14F-4D97-AF65-F5344CB8AC3E}">
        <p14:creationId xmlns:p14="http://schemas.microsoft.com/office/powerpoint/2010/main" val="138366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9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an energy career</a:t>
            </a:r>
          </a:p>
        </p:txBody>
      </p:sp>
      <p:sp>
        <p:nvSpPr>
          <p:cNvPr id="9" name="Footer Placeholder 8"/>
          <p:cNvSpPr>
            <a:spLocks noGrp="1"/>
          </p:cNvSpPr>
          <p:nvPr>
            <p:ph type="ftr" sz="quarter" idx="3"/>
          </p:nvPr>
        </p:nvSpPr>
        <p:spPr>
          <a:xfrm>
            <a:off x="3581400" y="6324600"/>
            <a:ext cx="4724400" cy="274320"/>
          </a:xfrm>
        </p:spPr>
        <p:txBody>
          <a:bodyPr/>
          <a:lstStyle/>
          <a:p>
            <a:r>
              <a:rPr lang="en-US" dirty="0"/>
              <a:t>Get Into Energy | WISCONSIN</a:t>
            </a:r>
          </a:p>
        </p:txBody>
      </p:sp>
      <p:sp>
        <p:nvSpPr>
          <p:cNvPr id="8" name="Slide Number Placeholder 7"/>
          <p:cNvSpPr>
            <a:spLocks noGrp="1"/>
          </p:cNvSpPr>
          <p:nvPr>
            <p:ph type="sldNum" sz="quarter" idx="11"/>
          </p:nvPr>
        </p:nvSpPr>
        <p:spPr/>
        <p:txBody>
          <a:bodyPr/>
          <a:lstStyle/>
          <a:p>
            <a:fld id="{290830A6-6941-46F9-8F0D-C1C31AFBBB01}" type="slidenum">
              <a:rPr lang="en-US" smtClean="0"/>
              <a:pPr/>
              <a:t>18</a:t>
            </a:fld>
            <a:endParaRPr lang="en-US" dirty="0"/>
          </a:p>
        </p:txBody>
      </p:sp>
      <p:sp>
        <p:nvSpPr>
          <p:cNvPr id="3" name="Content Placeholder 2"/>
          <p:cNvSpPr>
            <a:spLocks noGrp="1"/>
          </p:cNvSpPr>
          <p:nvPr>
            <p:ph sz="quarter" idx="13"/>
          </p:nvPr>
        </p:nvSpPr>
        <p:spPr/>
        <p:txBody>
          <a:bodyPr/>
          <a:lstStyle/>
          <a:p>
            <a:r>
              <a:rPr lang="en-US" altLang="en-US" sz="2400" dirty="0">
                <a:latin typeface="+mj-lt"/>
              </a:rPr>
              <a:t>In high school: </a:t>
            </a:r>
          </a:p>
          <a:p>
            <a:pPr>
              <a:buClr>
                <a:schemeClr val="accent2"/>
              </a:buClr>
              <a:buFont typeface="Wingdings" panose="05000000000000000000" pitchFamily="2" charset="2"/>
              <a:buChar char="§"/>
            </a:pPr>
            <a:r>
              <a:rPr lang="en-US" altLang="en-US" b="0" dirty="0"/>
              <a:t>Get good grades</a:t>
            </a:r>
          </a:p>
          <a:p>
            <a:pPr>
              <a:buClr>
                <a:schemeClr val="accent2"/>
              </a:buClr>
              <a:buFont typeface="Wingdings" panose="05000000000000000000" pitchFamily="2" charset="2"/>
              <a:buChar char="§"/>
            </a:pPr>
            <a:r>
              <a:rPr lang="en-US" altLang="en-US" b="0" dirty="0"/>
              <a:t>Keep a clean driving record</a:t>
            </a:r>
          </a:p>
          <a:p>
            <a:pPr>
              <a:buClr>
                <a:schemeClr val="accent2"/>
              </a:buClr>
              <a:buFont typeface="Wingdings" panose="05000000000000000000" pitchFamily="2" charset="2"/>
              <a:buChar char="§"/>
            </a:pPr>
            <a:r>
              <a:rPr lang="en-US" altLang="en-US" b="0" dirty="0"/>
              <a:t>Take courses related to your field of interest</a:t>
            </a:r>
          </a:p>
          <a:p>
            <a:pPr>
              <a:buClr>
                <a:schemeClr val="accent2"/>
              </a:buClr>
              <a:buFont typeface="Wingdings" panose="05000000000000000000" pitchFamily="2" charset="2"/>
              <a:buChar char="§"/>
            </a:pPr>
            <a:r>
              <a:rPr lang="en-US" altLang="en-US" b="0" dirty="0"/>
              <a:t>Take core courses in:</a:t>
            </a:r>
          </a:p>
          <a:p>
            <a:pPr lvl="3">
              <a:buClrTx/>
            </a:pPr>
            <a:r>
              <a:rPr lang="en-US" altLang="en-US" sz="1800" dirty="0"/>
              <a:t>Science</a:t>
            </a:r>
          </a:p>
          <a:p>
            <a:pPr lvl="3">
              <a:buClrTx/>
            </a:pPr>
            <a:r>
              <a:rPr lang="en-US" altLang="en-US" sz="1800" dirty="0"/>
              <a:t>Technology</a:t>
            </a:r>
          </a:p>
          <a:p>
            <a:pPr lvl="3">
              <a:buClrTx/>
            </a:pPr>
            <a:r>
              <a:rPr lang="en-US" altLang="en-US" sz="1800" dirty="0"/>
              <a:t>Engineering</a:t>
            </a:r>
          </a:p>
          <a:p>
            <a:pPr lvl="3">
              <a:buClrTx/>
            </a:pPr>
            <a:r>
              <a:rPr lang="en-US" altLang="en-US" sz="1800" dirty="0"/>
              <a:t>Mathematics</a:t>
            </a:r>
          </a:p>
        </p:txBody>
      </p:sp>
      <p:pic>
        <p:nvPicPr>
          <p:cNvPr id="5" name="Slide 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48000" y="5562600"/>
            <a:ext cx="609600" cy="609600"/>
          </a:xfrm>
          <a:prstGeom prst="rect">
            <a:avLst/>
          </a:prstGeom>
        </p:spPr>
      </p:pic>
      <p:pic>
        <p:nvPicPr>
          <p:cNvPr id="10" name="Picture 9" descr="bigstock-Overhead-View-Of-College-Tutor-96063371.jpg"/>
          <p:cNvPicPr>
            <a:picLocks noChangeAspect="1"/>
          </p:cNvPicPr>
          <p:nvPr/>
        </p:nvPicPr>
        <p:blipFill>
          <a:blip r:embed="rId6"/>
          <a:srcRect l="12963" r="16667"/>
          <a:stretch>
            <a:fillRect/>
          </a:stretch>
        </p:blipFill>
        <p:spPr>
          <a:xfrm>
            <a:off x="0" y="0"/>
            <a:ext cx="2895600" cy="6172200"/>
          </a:xfrm>
          <a:prstGeom prst="rect">
            <a:avLst/>
          </a:prstGeom>
        </p:spPr>
      </p:pic>
    </p:spTree>
    <p:extLst>
      <p:ext uri="{BB962C8B-B14F-4D97-AF65-F5344CB8AC3E}">
        <p14:creationId xmlns:p14="http://schemas.microsoft.com/office/powerpoint/2010/main" val="262725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55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an energy career </a:t>
            </a:r>
          </a:p>
        </p:txBody>
      </p:sp>
      <p:sp>
        <p:nvSpPr>
          <p:cNvPr id="9" name="Footer Placeholder 8"/>
          <p:cNvSpPr>
            <a:spLocks noGrp="1"/>
          </p:cNvSpPr>
          <p:nvPr>
            <p:ph type="ftr" sz="quarter" idx="3"/>
          </p:nvPr>
        </p:nvSpPr>
        <p:spPr>
          <a:xfrm>
            <a:off x="3581400" y="6324600"/>
            <a:ext cx="4724400" cy="274320"/>
          </a:xfrm>
        </p:spPr>
        <p:txBody>
          <a:bodyPr/>
          <a:lstStyle/>
          <a:p>
            <a:r>
              <a:rPr lang="en-US" dirty="0"/>
              <a:t>Get Into Energy | WISCONSIN</a:t>
            </a:r>
          </a:p>
        </p:txBody>
      </p:sp>
      <p:sp>
        <p:nvSpPr>
          <p:cNvPr id="8" name="Slide Number Placeholder 7"/>
          <p:cNvSpPr>
            <a:spLocks noGrp="1"/>
          </p:cNvSpPr>
          <p:nvPr>
            <p:ph type="sldNum" sz="quarter" idx="11"/>
          </p:nvPr>
        </p:nvSpPr>
        <p:spPr/>
        <p:txBody>
          <a:bodyPr/>
          <a:lstStyle/>
          <a:p>
            <a:fld id="{290830A6-6941-46F9-8F0D-C1C31AFBBB01}" type="slidenum">
              <a:rPr lang="en-US" smtClean="0"/>
              <a:pPr/>
              <a:t>19</a:t>
            </a:fld>
            <a:endParaRPr lang="en-US" dirty="0"/>
          </a:p>
        </p:txBody>
      </p:sp>
      <p:sp>
        <p:nvSpPr>
          <p:cNvPr id="3" name="Content Placeholder 2"/>
          <p:cNvSpPr>
            <a:spLocks noGrp="1"/>
          </p:cNvSpPr>
          <p:nvPr>
            <p:ph sz="quarter" idx="13"/>
          </p:nvPr>
        </p:nvSpPr>
        <p:spPr>
          <a:xfrm>
            <a:off x="3124200" y="1066800"/>
            <a:ext cx="5791200" cy="4876800"/>
          </a:xfrm>
        </p:spPr>
        <p:txBody>
          <a:bodyPr/>
          <a:lstStyle/>
          <a:p>
            <a:r>
              <a:rPr lang="en-US" altLang="en-US" sz="2400" dirty="0">
                <a:latin typeface="+mj-lt"/>
              </a:rPr>
              <a:t>In college: </a:t>
            </a:r>
          </a:p>
          <a:p>
            <a:pPr>
              <a:buClr>
                <a:schemeClr val="accent2"/>
              </a:buClr>
              <a:buFont typeface="Wingdings" panose="05000000000000000000" pitchFamily="2" charset="2"/>
              <a:buChar char="§"/>
            </a:pPr>
            <a:r>
              <a:rPr lang="en-US" altLang="en-US" b="0" dirty="0"/>
              <a:t>Join student organizations in your field</a:t>
            </a:r>
          </a:p>
          <a:p>
            <a:pPr>
              <a:buClr>
                <a:schemeClr val="accent2"/>
              </a:buClr>
              <a:buFont typeface="Wingdings" panose="05000000000000000000" pitchFamily="2" charset="2"/>
              <a:buChar char="§"/>
            </a:pPr>
            <a:r>
              <a:rPr lang="en-US" altLang="en-US" b="0" dirty="0"/>
              <a:t>Gain leadership experience:</a:t>
            </a:r>
          </a:p>
          <a:p>
            <a:pPr lvl="3">
              <a:buClrTx/>
            </a:pPr>
            <a:r>
              <a:rPr lang="en-US" altLang="en-US" sz="1800" dirty="0"/>
              <a:t>Be elected to a club/organization leadership position</a:t>
            </a:r>
          </a:p>
          <a:p>
            <a:pPr lvl="3">
              <a:buClrTx/>
            </a:pPr>
            <a:r>
              <a:rPr lang="en-US" altLang="en-US" sz="1800" dirty="0"/>
              <a:t>Become a student teacher or teacher assistant (TA)</a:t>
            </a:r>
          </a:p>
          <a:p>
            <a:pPr lvl="3">
              <a:buClrTx/>
            </a:pPr>
            <a:r>
              <a:rPr lang="en-US" altLang="en-US" sz="1800" dirty="0"/>
              <a:t>Attend leadership seminars</a:t>
            </a:r>
          </a:p>
          <a:p>
            <a:pPr lvl="3">
              <a:buClrTx/>
            </a:pPr>
            <a:r>
              <a:rPr lang="en-US" altLang="en-US" sz="1800" dirty="0"/>
              <a:t>Improve public speaking skills</a:t>
            </a:r>
          </a:p>
          <a:p>
            <a:pPr>
              <a:buClr>
                <a:schemeClr val="accent2"/>
              </a:buClr>
              <a:buFont typeface="Wingdings" panose="05000000000000000000" pitchFamily="2" charset="2"/>
              <a:buChar char="§"/>
            </a:pPr>
            <a:r>
              <a:rPr lang="en-US" altLang="en-US" b="0" dirty="0"/>
              <a:t>Sign up for internship or job co-op</a:t>
            </a:r>
          </a:p>
          <a:p>
            <a:pPr>
              <a:buClr>
                <a:schemeClr val="accent2"/>
              </a:buClr>
              <a:buFont typeface="Wingdings" panose="05000000000000000000" pitchFamily="2" charset="2"/>
              <a:buChar char="§"/>
            </a:pPr>
            <a:r>
              <a:rPr lang="en-US" altLang="en-US" dirty="0"/>
              <a:t>Volunteer within your community</a:t>
            </a:r>
          </a:p>
          <a:p>
            <a:endParaRPr lang="en-US" altLang="en-US" dirty="0"/>
          </a:p>
        </p:txBody>
      </p:sp>
      <p:pic>
        <p:nvPicPr>
          <p:cNvPr id="6" name="Slide 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71800" y="5562600"/>
            <a:ext cx="609600" cy="609600"/>
          </a:xfrm>
          <a:prstGeom prst="rect">
            <a:avLst/>
          </a:prstGeom>
        </p:spPr>
      </p:pic>
      <p:pic>
        <p:nvPicPr>
          <p:cNvPr id="16" name="Picture 15" descr="bigstock-Overhead-View-Of-College-Tutor-96063371.jpg"/>
          <p:cNvPicPr>
            <a:picLocks noChangeAspect="1"/>
          </p:cNvPicPr>
          <p:nvPr/>
        </p:nvPicPr>
        <p:blipFill>
          <a:blip r:embed="rId6"/>
          <a:srcRect l="12963" r="16667"/>
          <a:stretch>
            <a:fillRect/>
          </a:stretch>
        </p:blipFill>
        <p:spPr>
          <a:xfrm>
            <a:off x="0" y="0"/>
            <a:ext cx="2895600" cy="6172200"/>
          </a:xfrm>
          <a:prstGeom prst="rect">
            <a:avLst/>
          </a:prstGeom>
        </p:spPr>
      </p:pic>
    </p:spTree>
    <p:extLst>
      <p:ext uri="{BB962C8B-B14F-4D97-AF65-F5344CB8AC3E}">
        <p14:creationId xmlns:p14="http://schemas.microsoft.com/office/powerpoint/2010/main" val="321536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93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3"/>
          </p:nvPr>
        </p:nvSpPr>
        <p:spPr>
          <a:xfrm>
            <a:off x="3581400" y="6324600"/>
            <a:ext cx="4724400" cy="274320"/>
          </a:xfrm>
        </p:spPr>
        <p:txBody>
          <a:bodyPr/>
          <a:lstStyle/>
          <a:p>
            <a:r>
              <a:rPr lang="en-US" dirty="0"/>
              <a:t>Get Into Energy | WISCONSIN</a:t>
            </a:r>
          </a:p>
        </p:txBody>
      </p:sp>
      <p:sp>
        <p:nvSpPr>
          <p:cNvPr id="8" name="Slide Number Placeholder 7"/>
          <p:cNvSpPr>
            <a:spLocks noGrp="1"/>
          </p:cNvSpPr>
          <p:nvPr>
            <p:ph type="sldNum" sz="quarter" idx="11"/>
          </p:nvPr>
        </p:nvSpPr>
        <p:spPr/>
        <p:txBody>
          <a:bodyPr/>
          <a:lstStyle/>
          <a:p>
            <a:fld id="{290830A6-6941-46F9-8F0D-C1C31AFBBB01}" type="slidenum">
              <a:rPr lang="en-US" smtClean="0"/>
              <a:pPr/>
              <a:t>2</a:t>
            </a:fld>
            <a:endParaRPr lang="en-US" dirty="0"/>
          </a:p>
        </p:txBody>
      </p:sp>
      <p:pic>
        <p:nvPicPr>
          <p:cNvPr id="6" name="Slide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5800" y="5410200"/>
            <a:ext cx="609600" cy="609600"/>
          </a:xfrm>
          <a:prstGeom prst="rect">
            <a:avLst/>
          </a:prstGeom>
        </p:spPr>
      </p:pic>
      <p:sp>
        <p:nvSpPr>
          <p:cNvPr id="14" name="Title 13"/>
          <p:cNvSpPr>
            <a:spLocks noGrp="1"/>
          </p:cNvSpPr>
          <p:nvPr>
            <p:ph type="title"/>
          </p:nvPr>
        </p:nvSpPr>
        <p:spPr>
          <a:xfrm>
            <a:off x="533400" y="838200"/>
            <a:ext cx="5181600" cy="2819400"/>
          </a:xfrm>
        </p:spPr>
        <p:txBody>
          <a:bodyPr wrap="square" anchor="t"/>
          <a:lstStyle/>
          <a:p>
            <a:r>
              <a:rPr lang="en-US" altLang="en-US" sz="4500" dirty="0">
                <a:solidFill>
                  <a:schemeClr val="bg2">
                    <a:lumMod val="75000"/>
                  </a:schemeClr>
                </a:solidFill>
                <a:cs typeface="Calibri"/>
              </a:rPr>
              <a:t>Energy is all around us, but have you ever considered    an energy career?</a:t>
            </a:r>
          </a:p>
        </p:txBody>
      </p:sp>
      <p:pic>
        <p:nvPicPr>
          <p:cNvPr id="24" name="Picture 23" descr="GIElogo.Wisconsin.jpg"/>
          <p:cNvPicPr>
            <a:picLocks noChangeAspect="1"/>
          </p:cNvPicPr>
          <p:nvPr/>
        </p:nvPicPr>
        <p:blipFill>
          <a:blip r:embed="rId6"/>
          <a:stretch>
            <a:fillRect/>
          </a:stretch>
        </p:blipFill>
        <p:spPr>
          <a:xfrm>
            <a:off x="2133600" y="3911903"/>
            <a:ext cx="2971800" cy="1939301"/>
          </a:xfrm>
          <a:prstGeom prst="rect">
            <a:avLst/>
          </a:prstGeom>
        </p:spPr>
      </p:pic>
      <p:pic>
        <p:nvPicPr>
          <p:cNvPr id="10" name="Picture 9" descr="bigstock-Portrait-Of-Smiling-Worker-In--65470525.jpg"/>
          <p:cNvPicPr>
            <a:picLocks noChangeAspect="1"/>
          </p:cNvPicPr>
          <p:nvPr/>
        </p:nvPicPr>
        <p:blipFill>
          <a:blip r:embed="rId7"/>
          <a:stretch>
            <a:fillRect/>
          </a:stretch>
        </p:blipFill>
        <p:spPr>
          <a:xfrm>
            <a:off x="5638800" y="838200"/>
            <a:ext cx="2750706" cy="5330825"/>
          </a:xfrm>
          <a:prstGeom prst="rect">
            <a:avLst/>
          </a:prstGeom>
        </p:spPr>
      </p:pic>
    </p:spTree>
    <p:extLst>
      <p:ext uri="{BB962C8B-B14F-4D97-AF65-F5344CB8AC3E}">
        <p14:creationId xmlns:p14="http://schemas.microsoft.com/office/powerpoint/2010/main" val="267330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Into Energy</a:t>
            </a:r>
          </a:p>
        </p:txBody>
      </p:sp>
      <p:sp>
        <p:nvSpPr>
          <p:cNvPr id="3" name="Content Placeholder 2"/>
          <p:cNvSpPr>
            <a:spLocks noGrp="1"/>
          </p:cNvSpPr>
          <p:nvPr>
            <p:ph idx="1"/>
          </p:nvPr>
        </p:nvSpPr>
        <p:spPr/>
        <p:txBody>
          <a:bodyPr>
            <a:normAutofit/>
          </a:bodyPr>
          <a:lstStyle/>
          <a:p>
            <a:pPr>
              <a:buClr>
                <a:schemeClr val="accent2"/>
              </a:buClr>
              <a:buFont typeface="Wingdings" panose="05000000000000000000" pitchFamily="2" charset="2"/>
              <a:buChar char="§"/>
            </a:pPr>
            <a:r>
              <a:rPr lang="en-US" altLang="en-US" sz="2100" b="0" dirty="0"/>
              <a:t>Begin your journey to an exciting, rewarding career in energy.</a:t>
            </a:r>
          </a:p>
          <a:p>
            <a:pPr>
              <a:buClr>
                <a:schemeClr val="accent2"/>
              </a:buClr>
              <a:buFont typeface="Wingdings" panose="05000000000000000000" pitchFamily="2" charset="2"/>
              <a:buChar char="§"/>
            </a:pPr>
            <a:r>
              <a:rPr lang="en-US" altLang="en-US" sz="2100" b="0" dirty="0"/>
              <a:t>Visit </a:t>
            </a:r>
            <a:r>
              <a:rPr lang="en-US" altLang="en-US" sz="2100" b="0" dirty="0">
                <a:hlinkClick r:id="rId5"/>
              </a:rPr>
              <a:t>getintoenergy.com</a:t>
            </a:r>
            <a:r>
              <a:rPr lang="en-US" altLang="en-US" sz="2100" b="0" dirty="0"/>
              <a:t> to find career profiles, watch videos, take skills tests and learn more about careers in energy.</a:t>
            </a:r>
          </a:p>
        </p:txBody>
      </p:sp>
      <p:sp>
        <p:nvSpPr>
          <p:cNvPr id="9" name="Footer Placeholder 8"/>
          <p:cNvSpPr>
            <a:spLocks noGrp="1"/>
          </p:cNvSpPr>
          <p:nvPr>
            <p:ph type="ftr" sz="quarter" idx="3"/>
          </p:nvPr>
        </p:nvSpPr>
        <p:spPr/>
        <p:txBody>
          <a:bodyPr/>
          <a:lstStyle/>
          <a:p>
            <a:r>
              <a:rPr lang="en-US" dirty="0"/>
              <a:t>Get Into Energy | WISCONSIN</a:t>
            </a:r>
          </a:p>
        </p:txBody>
      </p:sp>
      <p:sp>
        <p:nvSpPr>
          <p:cNvPr id="8" name="Slide Number Placeholder 7"/>
          <p:cNvSpPr>
            <a:spLocks noGrp="1"/>
          </p:cNvSpPr>
          <p:nvPr>
            <p:ph type="sldNum" sz="quarter" idx="4"/>
          </p:nvPr>
        </p:nvSpPr>
        <p:spPr/>
        <p:txBody>
          <a:bodyPr/>
          <a:lstStyle/>
          <a:p>
            <a:fld id="{290830A6-6941-46F9-8F0D-C1C31AFBBB01}" type="slidenum">
              <a:rPr lang="en-US" smtClean="0"/>
              <a:pPr/>
              <a:t>20</a:t>
            </a:fld>
            <a:endParaRPr lang="en-US" dirty="0"/>
          </a:p>
        </p:txBody>
      </p:sp>
      <p:pic>
        <p:nvPicPr>
          <p:cNvPr id="6" name="Slide 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9600" y="5486400"/>
            <a:ext cx="609600" cy="609600"/>
          </a:xfrm>
          <a:prstGeom prst="rect">
            <a:avLst/>
          </a:prstGeom>
        </p:spPr>
      </p:pic>
      <p:pic>
        <p:nvPicPr>
          <p:cNvPr id="21" name="Picture 20" descr="GIElogo.Wisconsin.png"/>
          <p:cNvPicPr>
            <a:picLocks noChangeAspect="1"/>
          </p:cNvPicPr>
          <p:nvPr/>
        </p:nvPicPr>
        <p:blipFill>
          <a:blip r:embed="rId7"/>
          <a:stretch>
            <a:fillRect/>
          </a:stretch>
        </p:blipFill>
        <p:spPr>
          <a:xfrm>
            <a:off x="4800600" y="3200400"/>
            <a:ext cx="3678061" cy="2400185"/>
          </a:xfrm>
          <a:prstGeom prst="rect">
            <a:avLst/>
          </a:prstGeom>
        </p:spPr>
      </p:pic>
      <p:pic>
        <p:nvPicPr>
          <p:cNvPr id="22" name="Picture 21" descr="laptop-33521_960_720.png"/>
          <p:cNvPicPr>
            <a:picLocks noChangeAspect="1"/>
          </p:cNvPicPr>
          <p:nvPr/>
        </p:nvPicPr>
        <p:blipFill>
          <a:blip r:embed="rId8"/>
          <a:stretch>
            <a:fillRect/>
          </a:stretch>
        </p:blipFill>
        <p:spPr>
          <a:xfrm>
            <a:off x="838200" y="2819400"/>
            <a:ext cx="3395663" cy="3175165"/>
          </a:xfrm>
          <a:prstGeom prst="rect">
            <a:avLst/>
          </a:prstGeom>
        </p:spPr>
      </p:pic>
      <p:sp>
        <p:nvSpPr>
          <p:cNvPr id="31" name="TextBox 30"/>
          <p:cNvSpPr txBox="1"/>
          <p:nvPr/>
        </p:nvSpPr>
        <p:spPr>
          <a:xfrm>
            <a:off x="-489276" y="342509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8763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82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Wisconsin technical programs for utility careers</a:t>
            </a:r>
            <a:endParaRPr lang="en-US" dirty="0"/>
          </a:p>
        </p:txBody>
      </p:sp>
      <p:sp>
        <p:nvSpPr>
          <p:cNvPr id="9" name="Footer Placeholder 8"/>
          <p:cNvSpPr>
            <a:spLocks noGrp="1"/>
          </p:cNvSpPr>
          <p:nvPr>
            <p:ph type="ftr" sz="quarter" idx="3"/>
          </p:nvPr>
        </p:nvSpPr>
        <p:spPr>
          <a:xfrm>
            <a:off x="3581400" y="6324600"/>
            <a:ext cx="4724400" cy="274320"/>
          </a:xfrm>
        </p:spPr>
        <p:txBody>
          <a:bodyPr/>
          <a:lstStyle/>
          <a:p>
            <a:r>
              <a:rPr lang="en-US" dirty="0"/>
              <a:t>Get Into Energy | WISCONSIN</a:t>
            </a:r>
          </a:p>
        </p:txBody>
      </p:sp>
      <p:sp>
        <p:nvSpPr>
          <p:cNvPr id="8" name="Slide Number Placeholder 7"/>
          <p:cNvSpPr>
            <a:spLocks noGrp="1"/>
          </p:cNvSpPr>
          <p:nvPr>
            <p:ph type="sldNum" sz="quarter" idx="4"/>
          </p:nvPr>
        </p:nvSpPr>
        <p:spPr/>
        <p:txBody>
          <a:bodyPr/>
          <a:lstStyle/>
          <a:p>
            <a:fld id="{290830A6-6941-46F9-8F0D-C1C31AFBBB01}" type="slidenum">
              <a:rPr lang="en-US" smtClean="0"/>
              <a:pPr/>
              <a:t>21</a:t>
            </a:fld>
            <a:endParaRPr lang="en-US" dirty="0"/>
          </a:p>
        </p:txBody>
      </p:sp>
      <p:pic>
        <p:nvPicPr>
          <p:cNvPr id="4" name="Slide 2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 y="5486400"/>
            <a:ext cx="609600" cy="609600"/>
          </a:xfrm>
          <a:prstGeom prst="rect">
            <a:avLst/>
          </a:prstGeom>
        </p:spPr>
      </p:pic>
      <p:pic>
        <p:nvPicPr>
          <p:cNvPr id="10" name="Picture 9" descr="super-shiny-new-new-WTCS-pic.png">
            <a:hlinkClick r:id="rId6"/>
          </p:cNvPr>
          <p:cNvPicPr>
            <a:picLocks noChangeAspect="1"/>
          </p:cNvPicPr>
          <p:nvPr/>
        </p:nvPicPr>
        <p:blipFill>
          <a:blip r:embed="rId7"/>
          <a:stretch>
            <a:fillRect/>
          </a:stretch>
        </p:blipFill>
        <p:spPr>
          <a:xfrm>
            <a:off x="2743199" y="1965960"/>
            <a:ext cx="3657600" cy="1082040"/>
          </a:xfrm>
          <a:prstGeom prst="rect">
            <a:avLst/>
          </a:prstGeom>
        </p:spPr>
      </p:pic>
      <p:pic>
        <p:nvPicPr>
          <p:cNvPr id="11" name="Picture 10" descr="logo.png">
            <a:hlinkClick r:id="rId8"/>
          </p:cNvPr>
          <p:cNvPicPr>
            <a:picLocks noChangeAspect="1"/>
          </p:cNvPicPr>
          <p:nvPr/>
        </p:nvPicPr>
        <p:blipFill>
          <a:blip r:embed="rId9"/>
          <a:stretch>
            <a:fillRect/>
          </a:stretch>
        </p:blipFill>
        <p:spPr>
          <a:xfrm>
            <a:off x="2766236" y="4038600"/>
            <a:ext cx="3710764" cy="800663"/>
          </a:xfrm>
          <a:prstGeom prst="rect">
            <a:avLst/>
          </a:prstGeom>
        </p:spPr>
      </p:pic>
    </p:spTree>
    <p:extLst>
      <p:ext uri="{BB962C8B-B14F-4D97-AF65-F5344CB8AC3E}">
        <p14:creationId xmlns:p14="http://schemas.microsoft.com/office/powerpoint/2010/main" val="321529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1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a:t>Additional resources</a:t>
            </a:r>
          </a:p>
        </p:txBody>
      </p:sp>
      <p:sp>
        <p:nvSpPr>
          <p:cNvPr id="9" name="Footer Placeholder 8"/>
          <p:cNvSpPr>
            <a:spLocks noGrp="1"/>
          </p:cNvSpPr>
          <p:nvPr>
            <p:ph type="ftr" sz="quarter" idx="3"/>
          </p:nvPr>
        </p:nvSpPr>
        <p:spPr>
          <a:xfrm>
            <a:off x="3581400" y="6324600"/>
            <a:ext cx="4724400" cy="274320"/>
          </a:xfrm>
        </p:spPr>
        <p:txBody>
          <a:bodyPr/>
          <a:lstStyle/>
          <a:p>
            <a:r>
              <a:rPr lang="en-US" dirty="0"/>
              <a:t>Get Into Energy | WISCONSIN</a:t>
            </a:r>
          </a:p>
        </p:txBody>
      </p:sp>
      <p:sp>
        <p:nvSpPr>
          <p:cNvPr id="8" name="Slide Number Placeholder 7"/>
          <p:cNvSpPr>
            <a:spLocks noGrp="1"/>
          </p:cNvSpPr>
          <p:nvPr>
            <p:ph type="sldNum" sz="quarter" idx="4"/>
          </p:nvPr>
        </p:nvSpPr>
        <p:spPr/>
        <p:txBody>
          <a:bodyPr/>
          <a:lstStyle/>
          <a:p>
            <a:fld id="{290830A6-6941-46F9-8F0D-C1C31AFBBB01}" type="slidenum">
              <a:rPr lang="en-US" smtClean="0"/>
              <a:pPr/>
              <a:t>22</a:t>
            </a:fld>
            <a:endParaRPr lang="en-US" dirty="0"/>
          </a:p>
        </p:txBody>
      </p:sp>
      <p:pic>
        <p:nvPicPr>
          <p:cNvPr id="22532" name="Picture 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634712"/>
            <a:ext cx="2286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4" name="TextBox 5"/>
          <p:cNvSpPr txBox="1">
            <a:spLocks noChangeArrowheads="1"/>
          </p:cNvSpPr>
          <p:nvPr/>
        </p:nvSpPr>
        <p:spPr bwMode="auto">
          <a:xfrm>
            <a:off x="880872" y="2590800"/>
            <a:ext cx="7805928"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mj-lt"/>
                <a:hlinkClick r:id="rId7"/>
              </a:rPr>
              <a:t>Classroom activity: Careers in energy – research, interviews and job shadowing</a:t>
            </a:r>
            <a:r>
              <a:rPr lang="en-US" altLang="en-US" sz="2400" dirty="0">
                <a:latin typeface="+mj-lt"/>
              </a:rPr>
              <a:t> </a:t>
            </a:r>
            <a:br>
              <a:rPr lang="en-US" altLang="en-US" sz="2000" dirty="0">
                <a:latin typeface="+mn-lt"/>
              </a:rPr>
            </a:br>
            <a:r>
              <a:rPr lang="en-US" altLang="en-US" sz="1200" dirty="0">
                <a:latin typeface="+mn-lt"/>
              </a:rPr>
              <a:t>www.uwsp.edu/cnr-ap/KEEP/Documents/Activities/CareersinEnergy.pdf</a:t>
            </a:r>
          </a:p>
          <a:p>
            <a:pPr eaLnBrk="1" hangingPunct="1">
              <a:spcBef>
                <a:spcPct val="0"/>
              </a:spcBef>
              <a:buFontTx/>
              <a:buNone/>
            </a:pPr>
            <a:endParaRPr lang="en-US" altLang="en-US" sz="2000" dirty="0">
              <a:latin typeface="+mn-lt"/>
            </a:endParaRPr>
          </a:p>
          <a:p>
            <a:pPr eaLnBrk="1" hangingPunct="1">
              <a:spcBef>
                <a:spcPct val="0"/>
              </a:spcBef>
              <a:buFontTx/>
              <a:buNone/>
            </a:pPr>
            <a:r>
              <a:rPr lang="en-US" altLang="en-US" sz="2400" dirty="0">
                <a:latin typeface="+mj-lt"/>
                <a:hlinkClick r:id="rId8"/>
              </a:rPr>
              <a:t>Energy education field trips and guest speaker listing</a:t>
            </a:r>
            <a:r>
              <a:rPr lang="en-US" altLang="en-US" sz="2400" dirty="0">
                <a:latin typeface="+mj-lt"/>
              </a:rPr>
              <a:t> </a:t>
            </a:r>
            <a:br>
              <a:rPr lang="en-US" altLang="en-US" sz="2000" dirty="0">
                <a:latin typeface="+mn-lt"/>
              </a:rPr>
            </a:br>
            <a:r>
              <a:rPr lang="en-US" altLang="en-US" sz="1200" dirty="0">
                <a:latin typeface="+mn-lt"/>
              </a:rPr>
              <a:t>www.uwsp.edu/cnr-ap/KEEP/Pages/Resources/Field-Trips-and-Speakers/Field-Trips-and-Speakers-Home.aspx</a:t>
            </a:r>
          </a:p>
        </p:txBody>
      </p:sp>
      <p:pic>
        <p:nvPicPr>
          <p:cNvPr id="3" name="Slide 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09600" y="5486400"/>
            <a:ext cx="609600" cy="609600"/>
          </a:xfrm>
          <a:prstGeom prst="rect">
            <a:avLst/>
          </a:prstGeom>
        </p:spPr>
      </p:pic>
      <p:pic>
        <p:nvPicPr>
          <p:cNvPr id="2" name="Picture 1">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4542" y="1447800"/>
            <a:ext cx="4354068" cy="869124"/>
          </a:xfrm>
          <a:prstGeom prst="rect">
            <a:avLst/>
          </a:prstGeom>
        </p:spPr>
      </p:pic>
    </p:spTree>
    <p:extLst>
      <p:ext uri="{BB962C8B-B14F-4D97-AF65-F5344CB8AC3E}">
        <p14:creationId xmlns:p14="http://schemas.microsoft.com/office/powerpoint/2010/main" val="101401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p:txBody>
          <a:bodyPr/>
          <a:lstStyle/>
          <a:p>
            <a:r>
              <a:rPr lang="en-US" altLang="en-US" dirty="0"/>
              <a:t>Thank you to these Wisconsin sponsors for </a:t>
            </a:r>
            <a:br>
              <a:rPr lang="en-US" altLang="en-US" dirty="0"/>
            </a:br>
            <a:r>
              <a:rPr lang="en-US" altLang="en-US" dirty="0"/>
              <a:t>supporting Careers in Energy Week.</a:t>
            </a:r>
            <a:br>
              <a:rPr lang="en-US" altLang="en-US" dirty="0"/>
            </a:br>
            <a:endParaRPr lang="en-US" altLang="en-US" dirty="0"/>
          </a:p>
        </p:txBody>
      </p:sp>
      <p:sp>
        <p:nvSpPr>
          <p:cNvPr id="24" name="Footer Placeholder 23"/>
          <p:cNvSpPr>
            <a:spLocks noGrp="1"/>
          </p:cNvSpPr>
          <p:nvPr>
            <p:ph type="ftr" sz="quarter" idx="3"/>
          </p:nvPr>
        </p:nvSpPr>
        <p:spPr>
          <a:xfrm>
            <a:off x="3581400" y="6324600"/>
            <a:ext cx="4724400" cy="274320"/>
          </a:xfrm>
        </p:spPr>
        <p:txBody>
          <a:bodyPr/>
          <a:lstStyle/>
          <a:p>
            <a:r>
              <a:rPr lang="en-US" dirty="0"/>
              <a:t>Get Into Energy | WISCONSIN</a:t>
            </a:r>
          </a:p>
        </p:txBody>
      </p:sp>
      <p:sp>
        <p:nvSpPr>
          <p:cNvPr id="23" name="Slide Number Placeholder 22"/>
          <p:cNvSpPr>
            <a:spLocks noGrp="1"/>
          </p:cNvSpPr>
          <p:nvPr>
            <p:ph type="sldNum" sz="quarter" idx="4"/>
          </p:nvPr>
        </p:nvSpPr>
        <p:spPr/>
        <p:txBody>
          <a:bodyPr/>
          <a:lstStyle/>
          <a:p>
            <a:fld id="{290830A6-6941-46F9-8F0D-C1C31AFBBB01}" type="slidenum">
              <a:rPr lang="en-US" smtClean="0"/>
              <a:pPr/>
              <a:t>23</a:t>
            </a:fld>
            <a:endParaRPr lang="en-US" dirty="0"/>
          </a:p>
        </p:txBody>
      </p:sp>
      <p:pic>
        <p:nvPicPr>
          <p:cNvPr id="25" name="Picture 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693862"/>
            <a:ext cx="1524000"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2" descr="OEC%20final%20red_blue">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2819401"/>
            <a:ext cx="1219200" cy="72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4" descr="C:\Users\A0E02X\AppData\Local\Microsoft\Windows\Temporary Internet Files\Content.Outlook\Q3R71G1U\Xcel Logo.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 y="2819400"/>
            <a:ext cx="24558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2895601"/>
            <a:ext cx="1981200" cy="640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6">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304800" y="4876800"/>
            <a:ext cx="2032502" cy="671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7">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0" y="3962400"/>
            <a:ext cx="15811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0" descr="WPS Sphere_Tag_RGB.png">
            <a:hlinkClick r:id="rId15"/>
          </p:cNvPr>
          <p:cNvPicPr>
            <a:picLocks noChangeAspect="1"/>
          </p:cNvPicPr>
          <p:nvPr/>
        </p:nvPicPr>
        <p:blipFill>
          <a:blip r:embed="rId16"/>
          <a:stretch>
            <a:fillRect/>
          </a:stretch>
        </p:blipFill>
        <p:spPr>
          <a:xfrm>
            <a:off x="457200" y="1600200"/>
            <a:ext cx="1564003" cy="914400"/>
          </a:xfrm>
          <a:prstGeom prst="rect">
            <a:avLst/>
          </a:prstGeom>
        </p:spPr>
      </p:pic>
      <p:pic>
        <p:nvPicPr>
          <p:cNvPr id="32" name="Picture 31" descr="WeEnergiesOvalNewRGB.png">
            <a:hlinkClick r:id="rId17"/>
          </p:cNvPr>
          <p:cNvPicPr>
            <a:picLocks noChangeAspect="1"/>
          </p:cNvPicPr>
          <p:nvPr/>
        </p:nvPicPr>
        <p:blipFill>
          <a:blip r:embed="rId18"/>
          <a:stretch>
            <a:fillRect/>
          </a:stretch>
        </p:blipFill>
        <p:spPr>
          <a:xfrm>
            <a:off x="2743200" y="1676400"/>
            <a:ext cx="914400" cy="793699"/>
          </a:xfrm>
          <a:prstGeom prst="rect">
            <a:avLst/>
          </a:prstGeom>
        </p:spPr>
      </p:pic>
      <p:pic>
        <p:nvPicPr>
          <p:cNvPr id="33" name="Picture 32" descr="LNTLOGO.jpg">
            <a:hlinkClick r:id="rId19"/>
          </p:cNvPr>
          <p:cNvPicPr>
            <a:picLocks noChangeAspect="1"/>
          </p:cNvPicPr>
          <p:nvPr/>
        </p:nvPicPr>
        <p:blipFill>
          <a:blip r:embed="rId20"/>
          <a:stretch>
            <a:fillRect/>
          </a:stretch>
        </p:blipFill>
        <p:spPr>
          <a:xfrm>
            <a:off x="6629400" y="1752600"/>
            <a:ext cx="1939925" cy="681069"/>
          </a:xfrm>
          <a:prstGeom prst="rect">
            <a:avLst/>
          </a:prstGeom>
        </p:spPr>
      </p:pic>
      <p:pic>
        <p:nvPicPr>
          <p:cNvPr id="34" name="Picture 33" descr="DWD_Logo_Color.jpg">
            <a:hlinkClick r:id="rId21"/>
          </p:cNvPr>
          <p:cNvPicPr>
            <a:picLocks noChangeAspect="1"/>
          </p:cNvPicPr>
          <p:nvPr/>
        </p:nvPicPr>
        <p:blipFill>
          <a:blip r:embed="rId22"/>
          <a:stretch>
            <a:fillRect/>
          </a:stretch>
        </p:blipFill>
        <p:spPr>
          <a:xfrm>
            <a:off x="4724400" y="5181600"/>
            <a:ext cx="1828800" cy="475367"/>
          </a:xfrm>
          <a:prstGeom prst="rect">
            <a:avLst/>
          </a:prstGeom>
        </p:spPr>
      </p:pic>
      <p:pic>
        <p:nvPicPr>
          <p:cNvPr id="35" name="Picture 34" descr="MJ.jpg">
            <a:hlinkClick r:id="rId23"/>
          </p:cNvPr>
          <p:cNvPicPr>
            <a:picLocks noChangeAspect="1"/>
          </p:cNvPicPr>
          <p:nvPr/>
        </p:nvPicPr>
        <p:blipFill>
          <a:blip r:embed="rId24"/>
          <a:stretch>
            <a:fillRect/>
          </a:stretch>
        </p:blipFill>
        <p:spPr>
          <a:xfrm>
            <a:off x="5943600" y="3886200"/>
            <a:ext cx="773080" cy="760509"/>
          </a:xfrm>
          <a:prstGeom prst="rect">
            <a:avLst/>
          </a:prstGeom>
        </p:spPr>
      </p:pic>
      <p:pic>
        <p:nvPicPr>
          <p:cNvPr id="36" name="Picture 35" descr="InterCon.gif">
            <a:hlinkClick r:id="rId25"/>
          </p:cNvPr>
          <p:cNvPicPr>
            <a:picLocks noChangeAspect="1"/>
          </p:cNvPicPr>
          <p:nvPr/>
        </p:nvPicPr>
        <p:blipFill>
          <a:blip r:embed="rId26"/>
          <a:stretch>
            <a:fillRect/>
          </a:stretch>
        </p:blipFill>
        <p:spPr>
          <a:xfrm>
            <a:off x="381001" y="4038600"/>
            <a:ext cx="1905000" cy="398721"/>
          </a:xfrm>
          <a:prstGeom prst="rect">
            <a:avLst/>
          </a:prstGeom>
        </p:spPr>
      </p:pic>
      <p:pic>
        <p:nvPicPr>
          <p:cNvPr id="37" name="Picture 36" descr="Logo-with-web-site-address.jpg">
            <a:hlinkClick r:id="rId27"/>
          </p:cNvPr>
          <p:cNvPicPr>
            <a:picLocks noChangeAspect="1"/>
          </p:cNvPicPr>
          <p:nvPr/>
        </p:nvPicPr>
        <p:blipFill>
          <a:blip r:embed="rId28"/>
          <a:stretch>
            <a:fillRect/>
          </a:stretch>
        </p:blipFill>
        <p:spPr>
          <a:xfrm>
            <a:off x="2802906" y="2971799"/>
            <a:ext cx="1769094" cy="635545"/>
          </a:xfrm>
          <a:prstGeom prst="rect">
            <a:avLst/>
          </a:prstGeom>
        </p:spPr>
      </p:pic>
      <p:pic>
        <p:nvPicPr>
          <p:cNvPr id="38" name="Picture 37" descr="DPI.jpg">
            <a:hlinkClick r:id="rId29"/>
          </p:cNvPr>
          <p:cNvPicPr>
            <a:picLocks noChangeAspect="1"/>
          </p:cNvPicPr>
          <p:nvPr/>
        </p:nvPicPr>
        <p:blipFill>
          <a:blip r:embed="rId30"/>
          <a:stretch>
            <a:fillRect/>
          </a:stretch>
        </p:blipFill>
        <p:spPr>
          <a:xfrm>
            <a:off x="7239000" y="4953000"/>
            <a:ext cx="1371600" cy="779929"/>
          </a:xfrm>
          <a:prstGeom prst="rect">
            <a:avLst/>
          </a:prstGeom>
        </p:spPr>
      </p:pic>
      <p:pic>
        <p:nvPicPr>
          <p:cNvPr id="39" name="Picture 38" descr="Michels-Corporation-2015.jpg">
            <a:hlinkClick r:id="rId31"/>
          </p:cNvPr>
          <p:cNvPicPr>
            <a:picLocks noChangeAspect="1"/>
          </p:cNvPicPr>
          <p:nvPr/>
        </p:nvPicPr>
        <p:blipFill>
          <a:blip r:embed="rId32"/>
          <a:srcRect l="23955" t="8707" r="22591" b="4397"/>
          <a:stretch>
            <a:fillRect/>
          </a:stretch>
        </p:blipFill>
        <p:spPr>
          <a:xfrm>
            <a:off x="4572000" y="3962400"/>
            <a:ext cx="838200" cy="718457"/>
          </a:xfrm>
          <a:prstGeom prst="rect">
            <a:avLst/>
          </a:prstGeom>
        </p:spPr>
      </p:pic>
      <p:pic>
        <p:nvPicPr>
          <p:cNvPr id="40" name="Picture 39" descr="Intren ColorLogo (2).jpg">
            <a:hlinkClick r:id="rId33"/>
          </p:cNvPr>
          <p:cNvPicPr>
            <a:picLocks noChangeAspect="1"/>
          </p:cNvPicPr>
          <p:nvPr/>
        </p:nvPicPr>
        <p:blipFill>
          <a:blip r:embed="rId34"/>
          <a:srcRect l="10573" t="3443" r="6960"/>
          <a:stretch>
            <a:fillRect/>
          </a:stretch>
        </p:blipFill>
        <p:spPr>
          <a:xfrm>
            <a:off x="2438400" y="4724400"/>
            <a:ext cx="1488108" cy="1069975"/>
          </a:xfrm>
          <a:prstGeom prst="rect">
            <a:avLst/>
          </a:prstGeom>
        </p:spPr>
      </p:pic>
      <p:pic>
        <p:nvPicPr>
          <p:cNvPr id="41" name="Picture 40" descr="nv-Q3-Contracting-250x180.png">
            <a:hlinkClick r:id="rId35"/>
          </p:cNvPr>
          <p:cNvPicPr>
            <a:picLocks noChangeAspect="1"/>
          </p:cNvPicPr>
          <p:nvPr/>
        </p:nvPicPr>
        <p:blipFill>
          <a:blip r:embed="rId36"/>
          <a:srcRect l="8673" t="18068" r="8938" b="15684"/>
          <a:stretch>
            <a:fillRect/>
          </a:stretch>
        </p:blipFill>
        <p:spPr>
          <a:xfrm>
            <a:off x="7086600" y="3886200"/>
            <a:ext cx="1447800" cy="838200"/>
          </a:xfrm>
          <a:prstGeom prst="rect">
            <a:avLst/>
          </a:prstGeom>
        </p:spPr>
      </p:pic>
      <p:pic>
        <p:nvPicPr>
          <p:cNvPr id="1027" name="Picture 3">
            <a:hlinkClick r:id="rId37"/>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6781800" y="914400"/>
            <a:ext cx="1884363" cy="55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8694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66800" y="3657601"/>
            <a:ext cx="7467601" cy="1384995"/>
          </a:xfrm>
          <a:prstGeom prst="rect">
            <a:avLst/>
          </a:prstGeom>
        </p:spPr>
        <p:txBody>
          <a:bodyPr wrap="square">
            <a:spAutoFit/>
          </a:bodyPr>
          <a:lstStyle/>
          <a:p>
            <a:r>
              <a:rPr lang="en-US" sz="2800" dirty="0">
                <a:latin typeface="+mj-lt"/>
              </a:rPr>
              <a:t>For more information on careers in energy, visit:</a:t>
            </a:r>
          </a:p>
          <a:p>
            <a:endParaRPr lang="en-US" sz="2800" dirty="0">
              <a:latin typeface="+mj-lt"/>
            </a:endParaRPr>
          </a:p>
          <a:p>
            <a:r>
              <a:rPr lang="en-US" sz="2800" u="sng" dirty="0">
                <a:solidFill>
                  <a:srgbClr val="0070C0"/>
                </a:solidFill>
                <a:latin typeface="+mj-lt"/>
                <a:hlinkClick r:id="rId3"/>
              </a:rPr>
              <a:t>consortia.getintoenergy.com/wisconsin/</a:t>
            </a:r>
            <a:endParaRPr lang="en-US" sz="2800" dirty="0">
              <a:solidFill>
                <a:srgbClr val="0070C0"/>
              </a:solidFill>
              <a:latin typeface="+mj-lt"/>
            </a:endParaRPr>
          </a:p>
        </p:txBody>
      </p:sp>
      <p:sp>
        <p:nvSpPr>
          <p:cNvPr id="10" name="Footer Placeholder 9"/>
          <p:cNvSpPr>
            <a:spLocks noGrp="1"/>
          </p:cNvSpPr>
          <p:nvPr>
            <p:ph type="ftr" sz="quarter" idx="3"/>
          </p:nvPr>
        </p:nvSpPr>
        <p:spPr/>
        <p:txBody>
          <a:bodyPr/>
          <a:lstStyle/>
          <a:p>
            <a:r>
              <a:rPr lang="en-US" dirty="0"/>
              <a:t>Get Into Energy | WISCONSIN</a:t>
            </a:r>
          </a:p>
        </p:txBody>
      </p:sp>
      <p:sp>
        <p:nvSpPr>
          <p:cNvPr id="9" name="Slide Number Placeholder 8"/>
          <p:cNvSpPr>
            <a:spLocks noGrp="1"/>
          </p:cNvSpPr>
          <p:nvPr>
            <p:ph type="sldNum" sz="quarter" idx="4"/>
          </p:nvPr>
        </p:nvSpPr>
        <p:spPr/>
        <p:txBody>
          <a:bodyPr/>
          <a:lstStyle/>
          <a:p>
            <a:fld id="{290830A6-6941-46F9-8F0D-C1C31AFBBB01}" type="slidenum">
              <a:rPr lang="en-US" smtClean="0"/>
              <a:pPr/>
              <a:t>24</a:t>
            </a:fld>
            <a:endParaRPr lang="en-US" dirty="0"/>
          </a:p>
        </p:txBody>
      </p:sp>
      <p:pic>
        <p:nvPicPr>
          <p:cNvPr id="15" name="Picture 14" descr="GIElogo.Wisconsin.jpg"/>
          <p:cNvPicPr>
            <a:picLocks noChangeAspect="1"/>
          </p:cNvPicPr>
          <p:nvPr/>
        </p:nvPicPr>
        <p:blipFill>
          <a:blip r:embed="rId4"/>
          <a:stretch>
            <a:fillRect/>
          </a:stretch>
        </p:blipFill>
        <p:spPr>
          <a:xfrm>
            <a:off x="2616200" y="914400"/>
            <a:ext cx="3505200" cy="2287380"/>
          </a:xfrm>
          <a:prstGeom prst="rect">
            <a:avLst/>
          </a:prstGeom>
        </p:spPr>
      </p:pic>
    </p:spTree>
    <p:extLst>
      <p:ext uri="{BB962C8B-B14F-4D97-AF65-F5344CB8AC3E}">
        <p14:creationId xmlns:p14="http://schemas.microsoft.com/office/powerpoint/2010/main" val="379261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electricity is provided</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t="3367" b="-85236"/>
          <a:stretch>
            <a:fillRect/>
          </a:stretch>
        </p:blipFill>
        <p:spPr>
          <a:xfrm>
            <a:off x="0" y="4236186"/>
            <a:ext cx="9144000" cy="2926614"/>
          </a:xfrm>
        </p:spPr>
      </p:pic>
      <p:sp>
        <p:nvSpPr>
          <p:cNvPr id="7" name="Footer Placeholder 6"/>
          <p:cNvSpPr>
            <a:spLocks noGrp="1"/>
          </p:cNvSpPr>
          <p:nvPr>
            <p:ph type="ftr" sz="quarter" idx="3"/>
          </p:nvPr>
        </p:nvSpPr>
        <p:spPr/>
        <p:txBody>
          <a:bodyPr/>
          <a:lstStyle/>
          <a:p>
            <a:r>
              <a:rPr lang="en-US" dirty="0"/>
              <a:t>Get Into Energy | WISCONSIN</a:t>
            </a:r>
          </a:p>
        </p:txBody>
      </p:sp>
      <p:sp>
        <p:nvSpPr>
          <p:cNvPr id="5" name="Slide Number Placeholder 4"/>
          <p:cNvSpPr>
            <a:spLocks noGrp="1"/>
          </p:cNvSpPr>
          <p:nvPr>
            <p:ph type="sldNum" sz="quarter" idx="4"/>
          </p:nvPr>
        </p:nvSpPr>
        <p:spPr/>
        <p:txBody>
          <a:bodyPr/>
          <a:lstStyle/>
          <a:p>
            <a:fld id="{290830A6-6941-46F9-8F0D-C1C31AFBBB01}" type="slidenum">
              <a:rPr lang="en-US" smtClean="0"/>
              <a:pPr/>
              <a:t>3</a:t>
            </a:fld>
            <a:endParaRPr lang="en-US" dirty="0"/>
          </a:p>
        </p:txBody>
      </p:sp>
      <p:sp>
        <p:nvSpPr>
          <p:cNvPr id="3" name="TextBox 2"/>
          <p:cNvSpPr txBox="1"/>
          <p:nvPr/>
        </p:nvSpPr>
        <p:spPr>
          <a:xfrm>
            <a:off x="2057400" y="2286000"/>
            <a:ext cx="5334000" cy="646331"/>
          </a:xfrm>
          <a:prstGeom prst="rect">
            <a:avLst/>
          </a:prstGeom>
          <a:noFill/>
        </p:spPr>
        <p:txBody>
          <a:bodyPr wrap="square" rtlCol="0">
            <a:spAutoFit/>
          </a:bodyPr>
          <a:lstStyle/>
          <a:p>
            <a:r>
              <a:rPr lang="en-US" sz="3600" b="1" dirty="0">
                <a:solidFill>
                  <a:srgbClr val="08A1D9"/>
                </a:solidFill>
                <a:latin typeface="Franklin Gothic Medi (Headings)"/>
                <a:cs typeface="Franklin Gothic Medi (Headings)"/>
                <a:hlinkClick r:id="rId4"/>
              </a:rPr>
              <a:t>Video: Meet the grid</a:t>
            </a:r>
            <a:endParaRPr lang="en-US" sz="3600" b="1" dirty="0">
              <a:solidFill>
                <a:srgbClr val="08A1D9"/>
              </a:solidFill>
              <a:latin typeface="Franklin Gothic Medi (Headings)"/>
              <a:cs typeface="Franklin Gothic Medi (Headings)"/>
            </a:endParaRPr>
          </a:p>
        </p:txBody>
      </p:sp>
      <p:pic>
        <p:nvPicPr>
          <p:cNvPr id="13" name="Picture 12" descr="video-marketing-2-xxl.png"/>
          <p:cNvPicPr>
            <a:picLocks noChangeAspect="1"/>
          </p:cNvPicPr>
          <p:nvPr/>
        </p:nvPicPr>
        <p:blipFill>
          <a:blip r:embed="rId5"/>
          <a:stretch>
            <a:fillRect/>
          </a:stretch>
        </p:blipFill>
        <p:spPr>
          <a:xfrm>
            <a:off x="838200" y="2057400"/>
            <a:ext cx="1163638" cy="1163638"/>
          </a:xfrm>
          <a:prstGeom prst="rect">
            <a:avLst/>
          </a:prstGeom>
        </p:spPr>
      </p:pic>
    </p:spTree>
    <p:extLst>
      <p:ext uri="{BB962C8B-B14F-4D97-AF65-F5344CB8AC3E}">
        <p14:creationId xmlns:p14="http://schemas.microsoft.com/office/powerpoint/2010/main" val="749266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If you are interested in:</a:t>
            </a:r>
          </a:p>
        </p:txBody>
      </p:sp>
      <p:sp>
        <p:nvSpPr>
          <p:cNvPr id="8" name="Footer Placeholder 7"/>
          <p:cNvSpPr>
            <a:spLocks noGrp="1"/>
          </p:cNvSpPr>
          <p:nvPr>
            <p:ph type="ftr" sz="quarter" idx="3"/>
          </p:nvPr>
        </p:nvSpPr>
        <p:spPr>
          <a:xfrm>
            <a:off x="3581400" y="6324600"/>
            <a:ext cx="4724400" cy="274320"/>
          </a:xfrm>
        </p:spPr>
        <p:txBody>
          <a:bodyPr/>
          <a:lstStyle/>
          <a:p>
            <a:r>
              <a:rPr lang="en-US" dirty="0"/>
              <a:t>Get Into Energy | WISCONSIN</a:t>
            </a:r>
          </a:p>
        </p:txBody>
      </p:sp>
      <p:sp>
        <p:nvSpPr>
          <p:cNvPr id="6" name="Slide Number Placeholder 5"/>
          <p:cNvSpPr>
            <a:spLocks noGrp="1"/>
          </p:cNvSpPr>
          <p:nvPr>
            <p:ph type="sldNum" sz="quarter" idx="11"/>
          </p:nvPr>
        </p:nvSpPr>
        <p:spPr/>
        <p:txBody>
          <a:bodyPr/>
          <a:lstStyle/>
          <a:p>
            <a:fld id="{290830A6-6941-46F9-8F0D-C1C31AFBBB01}" type="slidenum">
              <a:rPr lang="en-US" smtClean="0"/>
              <a:pPr/>
              <a:t>4</a:t>
            </a:fld>
            <a:endParaRPr lang="en-US" dirty="0"/>
          </a:p>
        </p:txBody>
      </p:sp>
      <p:sp>
        <p:nvSpPr>
          <p:cNvPr id="3" name="Content Placeholder 2"/>
          <p:cNvSpPr>
            <a:spLocks noGrp="1"/>
          </p:cNvSpPr>
          <p:nvPr>
            <p:ph sz="quarter" idx="13"/>
          </p:nvPr>
        </p:nvSpPr>
        <p:spPr/>
        <p:txBody>
          <a:bodyPr/>
          <a:lstStyle/>
          <a:p>
            <a:pPr lvl="1"/>
            <a:r>
              <a:rPr lang="en-US" dirty="0"/>
              <a:t>A good salary and job benefits</a:t>
            </a:r>
          </a:p>
          <a:p>
            <a:pPr lvl="1"/>
            <a:r>
              <a:rPr lang="en-US" dirty="0"/>
              <a:t>Opportunities for advancement</a:t>
            </a:r>
          </a:p>
          <a:p>
            <a:pPr lvl="1"/>
            <a:r>
              <a:rPr lang="en-US" dirty="0"/>
              <a:t>Job growth and stability</a:t>
            </a:r>
          </a:p>
          <a:p>
            <a:pPr lvl="1"/>
            <a:r>
              <a:rPr lang="en-US" dirty="0"/>
              <a:t>Service to your community</a:t>
            </a:r>
          </a:p>
          <a:p>
            <a:pPr lvl="1"/>
            <a:r>
              <a:rPr lang="en-US" dirty="0"/>
              <a:t>Training and apprenticeships </a:t>
            </a:r>
          </a:p>
          <a:p>
            <a:endParaRPr lang="en-US" dirty="0"/>
          </a:p>
          <a:p>
            <a:r>
              <a:rPr lang="en-US" sz="2600" i="1" dirty="0"/>
              <a:t>…then a career in energy </a:t>
            </a:r>
            <a:br>
              <a:rPr lang="en-US" sz="2600" i="1" dirty="0"/>
            </a:br>
            <a:r>
              <a:rPr lang="en-US" sz="2600" i="1" dirty="0"/>
              <a:t>may be for you!</a:t>
            </a:r>
          </a:p>
        </p:txBody>
      </p:sp>
      <p:pic>
        <p:nvPicPr>
          <p:cNvPr id="4" name="Slide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71800" y="5519791"/>
            <a:ext cx="609600" cy="609600"/>
          </a:xfrm>
          <a:prstGeom prst="rect">
            <a:avLst/>
          </a:prstGeom>
        </p:spPr>
      </p:pic>
      <p:pic>
        <p:nvPicPr>
          <p:cNvPr id="9" name="Picture 8" descr="power-lines-503936_960_720.jpg"/>
          <p:cNvPicPr>
            <a:picLocks noChangeAspect="1"/>
          </p:cNvPicPr>
          <p:nvPr/>
        </p:nvPicPr>
        <p:blipFill>
          <a:blip r:embed="rId6"/>
          <a:srcRect l="20899"/>
          <a:stretch>
            <a:fillRect/>
          </a:stretch>
        </p:blipFill>
        <p:spPr>
          <a:xfrm>
            <a:off x="0" y="0"/>
            <a:ext cx="2884170" cy="6172201"/>
          </a:xfrm>
          <a:prstGeom prst="rect">
            <a:avLst/>
          </a:prstGeom>
        </p:spPr>
      </p:pic>
    </p:spTree>
    <p:extLst>
      <p:ext uri="{BB962C8B-B14F-4D97-AF65-F5344CB8AC3E}">
        <p14:creationId xmlns:p14="http://schemas.microsoft.com/office/powerpoint/2010/main" val="48923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7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dirty="0"/>
              <a:t>Key career areas:</a:t>
            </a:r>
          </a:p>
        </p:txBody>
      </p:sp>
      <p:sp>
        <p:nvSpPr>
          <p:cNvPr id="9" name="Footer Placeholder 8"/>
          <p:cNvSpPr>
            <a:spLocks noGrp="1"/>
          </p:cNvSpPr>
          <p:nvPr>
            <p:ph type="ftr" sz="quarter" idx="3"/>
          </p:nvPr>
        </p:nvSpPr>
        <p:spPr>
          <a:xfrm>
            <a:off x="3581400" y="6324600"/>
            <a:ext cx="4724400" cy="274320"/>
          </a:xfrm>
        </p:spPr>
        <p:txBody>
          <a:bodyPr/>
          <a:lstStyle/>
          <a:p>
            <a:r>
              <a:rPr lang="en-US" dirty="0"/>
              <a:t>Get Into Energy | WISCONSIN</a:t>
            </a:r>
          </a:p>
        </p:txBody>
      </p:sp>
      <p:sp>
        <p:nvSpPr>
          <p:cNvPr id="8" name="Slide Number Placeholder 7"/>
          <p:cNvSpPr>
            <a:spLocks noGrp="1"/>
          </p:cNvSpPr>
          <p:nvPr>
            <p:ph type="sldNum" sz="quarter" idx="11"/>
          </p:nvPr>
        </p:nvSpPr>
        <p:spPr/>
        <p:txBody>
          <a:bodyPr/>
          <a:lstStyle/>
          <a:p>
            <a:fld id="{290830A6-6941-46F9-8F0D-C1C31AFBBB01}" type="slidenum">
              <a:rPr lang="en-US" smtClean="0"/>
              <a:pPr/>
              <a:t>5</a:t>
            </a:fld>
            <a:endParaRPr lang="en-US" dirty="0"/>
          </a:p>
        </p:txBody>
      </p:sp>
      <p:sp>
        <p:nvSpPr>
          <p:cNvPr id="3" name="Content Placeholder 2"/>
          <p:cNvSpPr>
            <a:spLocks noGrp="1"/>
          </p:cNvSpPr>
          <p:nvPr>
            <p:ph sz="quarter" idx="13"/>
          </p:nvPr>
        </p:nvSpPr>
        <p:spPr/>
        <p:txBody>
          <a:bodyPr/>
          <a:lstStyle/>
          <a:p>
            <a:pPr lvl="1"/>
            <a:r>
              <a:rPr lang="en-US" altLang="en-US" dirty="0"/>
              <a:t>Line technician</a:t>
            </a:r>
          </a:p>
          <a:p>
            <a:pPr lvl="1"/>
            <a:r>
              <a:rPr lang="en-US" altLang="en-US" dirty="0"/>
              <a:t>Gas utility technician</a:t>
            </a:r>
          </a:p>
          <a:p>
            <a:pPr lvl="1"/>
            <a:r>
              <a:rPr lang="en-US" altLang="en-US" dirty="0"/>
              <a:t>Plant operator</a:t>
            </a:r>
          </a:p>
          <a:p>
            <a:pPr lvl="1"/>
            <a:r>
              <a:rPr lang="en-US" altLang="en-US" dirty="0"/>
              <a:t>Engineer</a:t>
            </a:r>
          </a:p>
          <a:p>
            <a:endParaRPr lang="en-US" altLang="en-US" dirty="0"/>
          </a:p>
          <a:p>
            <a:pPr indent="0"/>
            <a:r>
              <a:rPr lang="en-US" altLang="en-US" dirty="0"/>
              <a:t>Other areas include designer, vegetation management, mechanical maintenance </a:t>
            </a:r>
            <a:br>
              <a:rPr lang="en-US" altLang="en-US" dirty="0"/>
            </a:br>
            <a:r>
              <a:rPr lang="en-US" altLang="en-US" dirty="0"/>
              <a:t>and more.</a:t>
            </a:r>
          </a:p>
          <a:p>
            <a:endParaRPr lang="en-US" altLang="en-US" dirty="0"/>
          </a:p>
        </p:txBody>
      </p:sp>
      <p:pic>
        <p:nvPicPr>
          <p:cNvPr id="6" name="Slide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71800" y="5562600"/>
            <a:ext cx="609600" cy="609600"/>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17590" r="17590"/>
          <a:stretch/>
        </p:blipFill>
        <p:spPr>
          <a:xfrm>
            <a:off x="0" y="0"/>
            <a:ext cx="2895600" cy="3276600"/>
          </a:xfrm>
          <a:prstGeom prst="rect">
            <a:avLst/>
          </a:prstGeom>
          <a:noFill/>
          <a:ln>
            <a:noFill/>
          </a:ln>
        </p:spPr>
      </p:pic>
      <p:pic>
        <p:nvPicPr>
          <p:cNvPr id="11" name="Picture 10" descr="Service.Call.04.jpg"/>
          <p:cNvPicPr>
            <a:picLocks noChangeAspect="1"/>
          </p:cNvPicPr>
          <p:nvPr/>
        </p:nvPicPr>
        <p:blipFill>
          <a:blip r:embed="rId7"/>
          <a:stretch>
            <a:fillRect/>
          </a:stretch>
        </p:blipFill>
        <p:spPr>
          <a:xfrm>
            <a:off x="0" y="3276600"/>
            <a:ext cx="2924848" cy="2895600"/>
          </a:xfrm>
          <a:prstGeom prst="rect">
            <a:avLst/>
          </a:prstGeom>
        </p:spPr>
      </p:pic>
    </p:spTree>
    <p:extLst>
      <p:ext uri="{BB962C8B-B14F-4D97-AF65-F5344CB8AC3E}">
        <p14:creationId xmlns:p14="http://schemas.microsoft.com/office/powerpoint/2010/main" val="3991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1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Line technician</a:t>
            </a:r>
          </a:p>
        </p:txBody>
      </p:sp>
      <p:sp>
        <p:nvSpPr>
          <p:cNvPr id="9" name="Footer Placeholder 8"/>
          <p:cNvSpPr>
            <a:spLocks noGrp="1"/>
          </p:cNvSpPr>
          <p:nvPr>
            <p:ph type="ftr" sz="quarter" idx="3"/>
          </p:nvPr>
        </p:nvSpPr>
        <p:spPr>
          <a:xfrm>
            <a:off x="3581400" y="6324600"/>
            <a:ext cx="4724400" cy="274320"/>
          </a:xfrm>
        </p:spPr>
        <p:txBody>
          <a:bodyPr/>
          <a:lstStyle/>
          <a:p>
            <a:r>
              <a:rPr lang="en-US" dirty="0"/>
              <a:t>Get Into Energy | WISCONSIN</a:t>
            </a:r>
          </a:p>
        </p:txBody>
      </p:sp>
      <p:sp>
        <p:nvSpPr>
          <p:cNvPr id="8" name="Slide Number Placeholder 7"/>
          <p:cNvSpPr>
            <a:spLocks noGrp="1"/>
          </p:cNvSpPr>
          <p:nvPr>
            <p:ph type="sldNum" sz="quarter" idx="11"/>
          </p:nvPr>
        </p:nvSpPr>
        <p:spPr/>
        <p:txBody>
          <a:bodyPr/>
          <a:lstStyle/>
          <a:p>
            <a:fld id="{290830A6-6941-46F9-8F0D-C1C31AFBBB01}" type="slidenum">
              <a:rPr lang="en-US" smtClean="0"/>
              <a:pPr/>
              <a:t>6</a:t>
            </a:fld>
            <a:endParaRPr lang="en-US" dirty="0"/>
          </a:p>
        </p:txBody>
      </p:sp>
      <p:graphicFrame>
        <p:nvGraphicFramePr>
          <p:cNvPr id="7" name="Picture Placeholder 6"/>
          <p:cNvGraphicFramePr>
            <a:graphicFrameLocks noGrp="1"/>
          </p:cNvGraphicFramePr>
          <p:nvPr>
            <p:ph type="pic" sz="quarter" idx="12"/>
            <p:extLst>
              <p:ext uri="{D42A27DB-BD31-4B8C-83A1-F6EECF244321}">
                <p14:modId xmlns:p14="http://schemas.microsoft.com/office/powerpoint/2010/main" val="4153052534"/>
              </p:ext>
            </p:extLst>
          </p:nvPr>
        </p:nvGraphicFramePr>
        <p:xfrm>
          <a:off x="3200400" y="1066800"/>
          <a:ext cx="5715000" cy="4445524"/>
        </p:xfrm>
        <a:graphic>
          <a:graphicData uri="http://schemas.openxmlformats.org/drawingml/2006/table">
            <a:tbl>
              <a:tblPr firstCol="1" bandRow="1">
                <a:tableStyleId>{F5AB1C69-6EDB-4FF4-983F-18BD219EF322}</a:tableStyleId>
              </a:tblPr>
              <a:tblGrid>
                <a:gridCol w="13716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685800">
                <a:tc>
                  <a:txBody>
                    <a:bodyPr/>
                    <a:lstStyle/>
                    <a:p>
                      <a:r>
                        <a:rPr lang="en-US" sz="1400" dirty="0"/>
                        <a:t>Duties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a:t>Install and repair cables, wires and other transmission equipment</a:t>
                      </a:r>
                    </a:p>
                  </a:txBody>
                  <a:tcPr anchor="ctr"/>
                </a:tc>
                <a:extLst>
                  <a:ext uri="{0D108BD9-81ED-4DB2-BD59-A6C34878D82A}">
                    <a16:rowId xmlns:a16="http://schemas.microsoft.com/office/drawing/2014/main" val="10000"/>
                  </a:ext>
                </a:extLst>
              </a:tr>
              <a:tr h="838200">
                <a:tc>
                  <a:txBody>
                    <a:bodyPr/>
                    <a:lstStyle/>
                    <a:p>
                      <a:r>
                        <a:rPr lang="en-US" sz="1400" dirty="0"/>
                        <a:t>Work examples</a:t>
                      </a:r>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a:t>Inspect and test power lines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a:t>Lay underground cable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a:t>Identify defective switches and wires</a:t>
                      </a:r>
                    </a:p>
                  </a:txBody>
                  <a:tcPr anchor="ctr"/>
                </a:tc>
                <a:extLst>
                  <a:ext uri="{0D108BD9-81ED-4DB2-BD59-A6C34878D82A}">
                    <a16:rowId xmlns:a16="http://schemas.microsoft.com/office/drawing/2014/main" val="10001"/>
                  </a:ext>
                </a:extLst>
              </a:tr>
              <a:tr h="838200">
                <a:tc>
                  <a:txBody>
                    <a:bodyPr/>
                    <a:lstStyle/>
                    <a:p>
                      <a:r>
                        <a:rPr lang="en-US" sz="1400" dirty="0"/>
                        <a:t>Education and requirements</a:t>
                      </a:r>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a:t>Technical college diploma in electrical power distribution (9 months)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a:t>Commercial Driver’s License</a:t>
                      </a:r>
                    </a:p>
                  </a:txBody>
                  <a:tcPr anchor="ctr"/>
                </a:tc>
                <a:extLst>
                  <a:ext uri="{0D108BD9-81ED-4DB2-BD59-A6C34878D82A}">
                    <a16:rowId xmlns:a16="http://schemas.microsoft.com/office/drawing/2014/main" val="10002"/>
                  </a:ext>
                </a:extLst>
              </a:tr>
              <a:tr h="496086">
                <a:tc>
                  <a:txBody>
                    <a:bodyPr/>
                    <a:lstStyle/>
                    <a:p>
                      <a:r>
                        <a:rPr lang="en-US" sz="1400" dirty="0"/>
                        <a:t>Experience</a:t>
                      </a:r>
                    </a:p>
                  </a:txBody>
                  <a:tcPr anchor="ctr"/>
                </a:tc>
                <a:tc>
                  <a:txBody>
                    <a:bodyPr/>
                    <a:lstStyle/>
                    <a:p>
                      <a:r>
                        <a:rPr lang="en-US" altLang="en-US" sz="1400" dirty="0"/>
                        <a:t>Electrical, construction or maintenance</a:t>
                      </a:r>
                      <a:endParaRPr lang="en-US" sz="1400" dirty="0"/>
                    </a:p>
                  </a:txBody>
                  <a:tcPr anchor="ctr"/>
                </a:tc>
                <a:extLst>
                  <a:ext uri="{0D108BD9-81ED-4DB2-BD59-A6C34878D82A}">
                    <a16:rowId xmlns:a16="http://schemas.microsoft.com/office/drawing/2014/main" val="10003"/>
                  </a:ext>
                </a:extLst>
              </a:tr>
              <a:tr h="1053838">
                <a:tc>
                  <a:txBody>
                    <a:bodyPr/>
                    <a:lstStyle/>
                    <a:p>
                      <a:r>
                        <a:rPr lang="en-US" sz="1400" dirty="0"/>
                        <a:t>Skills</a:t>
                      </a:r>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a:t>Cooperative attitude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a:t>Good listening skills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a:t>Ability to be on your feet for long periods of time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a:t>Comfortable with heights and working outdoors</a:t>
                      </a:r>
                    </a:p>
                  </a:txBody>
                  <a:tcPr anchor="ctr"/>
                </a:tc>
                <a:extLst>
                  <a:ext uri="{0D108BD9-81ED-4DB2-BD59-A6C34878D82A}">
                    <a16:rowId xmlns:a16="http://schemas.microsoft.com/office/drawing/2014/main" val="10004"/>
                  </a:ext>
                </a:extLst>
              </a:tr>
              <a:tr h="533400">
                <a:tc>
                  <a:txBody>
                    <a:bodyPr/>
                    <a:lstStyle/>
                    <a:p>
                      <a:r>
                        <a:rPr lang="en-US" sz="1400" dirty="0"/>
                        <a:t>Starting pay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a:t>$29 to $39 per hour / $60,000 to $80,000 per year</a:t>
                      </a:r>
                      <a:endParaRPr lang="en-US" sz="1400" dirty="0"/>
                    </a:p>
                  </a:txBody>
                  <a:tcPr anchor="ctr"/>
                </a:tc>
                <a:extLst>
                  <a:ext uri="{0D108BD9-81ED-4DB2-BD59-A6C34878D82A}">
                    <a16:rowId xmlns:a16="http://schemas.microsoft.com/office/drawing/2014/main" val="10005"/>
                  </a:ext>
                </a:extLst>
              </a:tr>
            </a:tbl>
          </a:graphicData>
        </a:graphic>
      </p:graphicFrame>
      <p:pic>
        <p:nvPicPr>
          <p:cNvPr id="5" name="Picture 4"/>
          <p:cNvPicPr>
            <a:picLocks noChangeAspect="1"/>
          </p:cNvPicPr>
          <p:nvPr/>
        </p:nvPicPr>
        <p:blipFill>
          <a:blip r:embed="rId5">
            <a:extLst>
              <a:ext uri="{28A0092B-C50C-407E-A947-70E740481C1C}">
                <a14:useLocalDpi xmlns:a14="http://schemas.microsoft.com/office/drawing/2010/main" val="0"/>
              </a:ext>
            </a:extLst>
          </a:blip>
          <a:srcRect l="7020" r="6399"/>
          <a:stretch>
            <a:fillRect/>
          </a:stretch>
        </p:blipFill>
        <p:spPr>
          <a:xfrm>
            <a:off x="0" y="0"/>
            <a:ext cx="2819400" cy="6172200"/>
          </a:xfrm>
          <a:prstGeom prst="rect">
            <a:avLst/>
          </a:prstGeom>
        </p:spPr>
      </p:pic>
      <p:pic>
        <p:nvPicPr>
          <p:cNvPr id="6" name="Slide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95600" y="5561029"/>
            <a:ext cx="609600" cy="609600"/>
          </a:xfrm>
          <a:prstGeom prst="rect">
            <a:avLst/>
          </a:prstGeom>
        </p:spPr>
      </p:pic>
    </p:spTree>
    <p:extLst>
      <p:ext uri="{BB962C8B-B14F-4D97-AF65-F5344CB8AC3E}">
        <p14:creationId xmlns:p14="http://schemas.microsoft.com/office/powerpoint/2010/main" val="386222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05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9600" y="1981200"/>
            <a:ext cx="3806826" cy="1200329"/>
          </a:xfrm>
          <a:prstGeom prst="rect">
            <a:avLst/>
          </a:prstGeom>
          <a:noFill/>
        </p:spPr>
        <p:txBody>
          <a:bodyPr wrap="square" rtlCol="0">
            <a:spAutoFit/>
          </a:bodyPr>
          <a:lstStyle/>
          <a:p>
            <a:r>
              <a:rPr lang="en-US" sz="3600" b="1" dirty="0">
                <a:latin typeface="+mj-lt"/>
                <a:hlinkClick r:id="rId2"/>
              </a:rPr>
              <a:t>Video: More than just a job</a:t>
            </a:r>
            <a:endParaRPr lang="en-US" sz="3600" b="1" dirty="0">
              <a:latin typeface="+mj-lt"/>
            </a:endParaRPr>
          </a:p>
        </p:txBody>
      </p:sp>
      <p:sp>
        <p:nvSpPr>
          <p:cNvPr id="20" name="Title 19"/>
          <p:cNvSpPr>
            <a:spLocks noGrp="1"/>
          </p:cNvSpPr>
          <p:nvPr>
            <p:ph type="title"/>
          </p:nvPr>
        </p:nvSpPr>
        <p:spPr>
          <a:xfrm>
            <a:off x="3124199" y="365760"/>
            <a:ext cx="4419601" cy="548640"/>
          </a:xfrm>
        </p:spPr>
        <p:txBody>
          <a:bodyPr/>
          <a:lstStyle/>
          <a:p>
            <a:r>
              <a:rPr lang="en-US" dirty="0"/>
              <a:t>More than just a job</a:t>
            </a:r>
          </a:p>
        </p:txBody>
      </p:sp>
      <p:sp>
        <p:nvSpPr>
          <p:cNvPr id="8" name="Footer Placeholder 7"/>
          <p:cNvSpPr>
            <a:spLocks noGrp="1"/>
          </p:cNvSpPr>
          <p:nvPr>
            <p:ph type="ftr" sz="quarter" idx="3"/>
          </p:nvPr>
        </p:nvSpPr>
        <p:spPr>
          <a:xfrm>
            <a:off x="3581400" y="6324600"/>
            <a:ext cx="4724400" cy="274320"/>
          </a:xfrm>
        </p:spPr>
        <p:txBody>
          <a:bodyPr/>
          <a:lstStyle/>
          <a:p>
            <a:r>
              <a:rPr lang="en-US" dirty="0"/>
              <a:t>Get Into Energy | WISCONSIN</a:t>
            </a:r>
          </a:p>
        </p:txBody>
      </p:sp>
      <p:sp>
        <p:nvSpPr>
          <p:cNvPr id="7" name="Slide Number Placeholder 6"/>
          <p:cNvSpPr>
            <a:spLocks noGrp="1"/>
          </p:cNvSpPr>
          <p:nvPr>
            <p:ph type="sldNum" sz="quarter" idx="11"/>
          </p:nvPr>
        </p:nvSpPr>
        <p:spPr/>
        <p:txBody>
          <a:bodyPr/>
          <a:lstStyle/>
          <a:p>
            <a:fld id="{290830A6-6941-46F9-8F0D-C1C31AFBBB01}" type="slidenum">
              <a:rPr lang="en-US" smtClean="0"/>
              <a:pPr/>
              <a:t>7</a:t>
            </a:fld>
            <a:endParaRPr lang="en-US" dirty="0"/>
          </a:p>
        </p:txBody>
      </p:sp>
      <p:pic>
        <p:nvPicPr>
          <p:cNvPr id="12" name="Picture 11" descr="video-marketing-2-xxl.png"/>
          <p:cNvPicPr>
            <a:picLocks noChangeAspect="1"/>
          </p:cNvPicPr>
          <p:nvPr/>
        </p:nvPicPr>
        <p:blipFill>
          <a:blip r:embed="rId3"/>
          <a:stretch>
            <a:fillRect/>
          </a:stretch>
        </p:blipFill>
        <p:spPr>
          <a:xfrm>
            <a:off x="3048000" y="2057400"/>
            <a:ext cx="1163638" cy="1163638"/>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rcRect l="7020" r="6399"/>
          <a:stretch>
            <a:fillRect/>
          </a:stretch>
        </p:blipFill>
        <p:spPr>
          <a:xfrm>
            <a:off x="0" y="0"/>
            <a:ext cx="2819400" cy="6172200"/>
          </a:xfrm>
          <a:prstGeom prst="rect">
            <a:avLst/>
          </a:prstGeom>
        </p:spPr>
      </p:pic>
    </p:spTree>
    <p:extLst>
      <p:ext uri="{BB962C8B-B14F-4D97-AF65-F5344CB8AC3E}">
        <p14:creationId xmlns:p14="http://schemas.microsoft.com/office/powerpoint/2010/main" val="4170279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Gas utility technician</a:t>
            </a:r>
          </a:p>
        </p:txBody>
      </p:sp>
      <p:sp>
        <p:nvSpPr>
          <p:cNvPr id="9" name="Footer Placeholder 8"/>
          <p:cNvSpPr>
            <a:spLocks noGrp="1"/>
          </p:cNvSpPr>
          <p:nvPr>
            <p:ph type="ftr" sz="quarter" idx="3"/>
          </p:nvPr>
        </p:nvSpPr>
        <p:spPr>
          <a:xfrm>
            <a:off x="3581400" y="6324600"/>
            <a:ext cx="4724400" cy="274320"/>
          </a:xfrm>
        </p:spPr>
        <p:txBody>
          <a:bodyPr/>
          <a:lstStyle/>
          <a:p>
            <a:r>
              <a:rPr lang="en-US" dirty="0"/>
              <a:t>Get Into Energy | WISCONSIN</a:t>
            </a:r>
          </a:p>
        </p:txBody>
      </p:sp>
      <p:sp>
        <p:nvSpPr>
          <p:cNvPr id="8" name="Slide Number Placeholder 7"/>
          <p:cNvSpPr>
            <a:spLocks noGrp="1"/>
          </p:cNvSpPr>
          <p:nvPr>
            <p:ph type="sldNum" sz="quarter" idx="11"/>
          </p:nvPr>
        </p:nvSpPr>
        <p:spPr/>
        <p:txBody>
          <a:bodyPr/>
          <a:lstStyle/>
          <a:p>
            <a:fld id="{290830A6-6941-46F9-8F0D-C1C31AFBBB01}" type="slidenum">
              <a:rPr lang="en-US" smtClean="0"/>
              <a:pPr/>
              <a:t>8</a:t>
            </a:fld>
            <a:endParaRPr lang="en-US" dirty="0"/>
          </a:p>
        </p:txBody>
      </p:sp>
      <p:pic>
        <p:nvPicPr>
          <p:cNvPr id="6" name="Slide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95600" y="5562600"/>
            <a:ext cx="609600" cy="609600"/>
          </a:xfrm>
          <a:prstGeom prst="rect">
            <a:avLst/>
          </a:prstGeom>
        </p:spPr>
      </p:pic>
      <p:graphicFrame>
        <p:nvGraphicFramePr>
          <p:cNvPr id="11" name="Picture Placeholder 6"/>
          <p:cNvGraphicFramePr>
            <a:graphicFrameLocks/>
          </p:cNvGraphicFramePr>
          <p:nvPr>
            <p:extLst>
              <p:ext uri="{D42A27DB-BD31-4B8C-83A1-F6EECF244321}">
                <p14:modId xmlns:p14="http://schemas.microsoft.com/office/powerpoint/2010/main" val="3936810215"/>
              </p:ext>
            </p:extLst>
          </p:nvPr>
        </p:nvGraphicFramePr>
        <p:xfrm>
          <a:off x="3200400" y="1066800"/>
          <a:ext cx="5715000" cy="4445524"/>
        </p:xfrm>
        <a:graphic>
          <a:graphicData uri="http://schemas.openxmlformats.org/drawingml/2006/table">
            <a:tbl>
              <a:tblPr firstCol="1" bandRow="1">
                <a:tableStyleId>{7DF18680-E054-41AD-8BC1-D1AEF772440D}</a:tableStyleId>
              </a:tblPr>
              <a:tblGrid>
                <a:gridCol w="13716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685800">
                <a:tc>
                  <a:txBody>
                    <a:bodyPr/>
                    <a:lstStyle/>
                    <a:p>
                      <a:r>
                        <a:rPr lang="en-US" sz="1400" dirty="0"/>
                        <a:t>Duties</a:t>
                      </a:r>
                    </a:p>
                  </a:txBody>
                  <a:tcPr anchor="ctr"/>
                </a:tc>
                <a:tc>
                  <a:txBody>
                    <a:bodyPr/>
                    <a:lstStyle/>
                    <a:p>
                      <a:r>
                        <a:rPr lang="en-US" altLang="en-US" sz="1400" dirty="0"/>
                        <a:t>Install, maintain and operate natural and propane gas distribution systems</a:t>
                      </a:r>
                    </a:p>
                  </a:txBody>
                  <a:tcPr anchor="ctr"/>
                </a:tc>
                <a:extLst>
                  <a:ext uri="{0D108BD9-81ED-4DB2-BD59-A6C34878D82A}">
                    <a16:rowId xmlns:a16="http://schemas.microsoft.com/office/drawing/2014/main" val="10000"/>
                  </a:ext>
                </a:extLst>
              </a:tr>
              <a:tr h="838200">
                <a:tc>
                  <a:txBody>
                    <a:bodyPr/>
                    <a:lstStyle/>
                    <a:p>
                      <a:r>
                        <a:rPr lang="en-US" sz="1400" dirty="0"/>
                        <a:t>Work Examples</a:t>
                      </a:r>
                    </a:p>
                  </a:txBody>
                  <a:tcPr anchor="ctr"/>
                </a:tc>
                <a:tc>
                  <a:txBody>
                    <a:bodyPr/>
                    <a:lstStyle/>
                    <a:p>
                      <a:pPr marL="285750" indent="-285750">
                        <a:buFont typeface="Arial" panose="020B0604020202020204" pitchFamily="34" charset="0"/>
                        <a:buChar char="•"/>
                      </a:pPr>
                      <a:r>
                        <a:rPr lang="en-US" altLang="en-US" sz="1400" dirty="0"/>
                        <a:t>Lay out pipe routes</a:t>
                      </a:r>
                    </a:p>
                    <a:p>
                      <a:pPr marL="285750" indent="-285750">
                        <a:buFont typeface="Arial" panose="020B0604020202020204" pitchFamily="34" charset="0"/>
                        <a:buChar char="•"/>
                      </a:pPr>
                      <a:r>
                        <a:rPr lang="en-US" altLang="en-US" sz="1400" dirty="0"/>
                        <a:t>Install pipes for steam and/or gas mains</a:t>
                      </a:r>
                    </a:p>
                    <a:p>
                      <a:pPr marL="285750" indent="-285750">
                        <a:buFont typeface="Arial" panose="020B0604020202020204" pitchFamily="34" charset="0"/>
                        <a:buChar char="•"/>
                      </a:pPr>
                      <a:r>
                        <a:rPr lang="en-US" altLang="en-US" sz="1400" dirty="0"/>
                        <a:t>Find and repair or replace pipes </a:t>
                      </a:r>
                    </a:p>
                  </a:txBody>
                  <a:tcPr anchor="ctr"/>
                </a:tc>
                <a:extLst>
                  <a:ext uri="{0D108BD9-81ED-4DB2-BD59-A6C34878D82A}">
                    <a16:rowId xmlns:a16="http://schemas.microsoft.com/office/drawing/2014/main" val="10001"/>
                  </a:ext>
                </a:extLst>
              </a:tr>
              <a:tr h="838200">
                <a:tc>
                  <a:txBody>
                    <a:bodyPr/>
                    <a:lstStyle/>
                    <a:p>
                      <a:r>
                        <a:rPr lang="en-US" sz="1400" dirty="0"/>
                        <a:t>Education and requirements</a:t>
                      </a:r>
                    </a:p>
                  </a:txBody>
                  <a:tcPr anchor="ctr"/>
                </a:tc>
                <a:tc>
                  <a:txBody>
                    <a:bodyPr/>
                    <a:lstStyle/>
                    <a:p>
                      <a:pPr marL="285750" indent="-285750">
                        <a:buFont typeface="Arial" panose="020B0604020202020204" pitchFamily="34" charset="0"/>
                        <a:buChar char="•"/>
                      </a:pPr>
                      <a:r>
                        <a:rPr lang="en-US" altLang="en-US" sz="1400" dirty="0"/>
                        <a:t>Technical college diploma in gas utility construction and service (9 months)</a:t>
                      </a:r>
                    </a:p>
                    <a:p>
                      <a:pPr marL="285750" indent="-285750">
                        <a:buFont typeface="Arial" panose="020B0604020202020204" pitchFamily="34" charset="0"/>
                        <a:buChar char="•"/>
                      </a:pPr>
                      <a:r>
                        <a:rPr lang="en-US" altLang="en-US" sz="1400" dirty="0"/>
                        <a:t>Commercial Driver’s License</a:t>
                      </a:r>
                    </a:p>
                  </a:txBody>
                  <a:tcPr anchor="ctr"/>
                </a:tc>
                <a:extLst>
                  <a:ext uri="{0D108BD9-81ED-4DB2-BD59-A6C34878D82A}">
                    <a16:rowId xmlns:a16="http://schemas.microsoft.com/office/drawing/2014/main" val="10002"/>
                  </a:ext>
                </a:extLst>
              </a:tr>
              <a:tr h="496086">
                <a:tc>
                  <a:txBody>
                    <a:bodyPr/>
                    <a:lstStyle/>
                    <a:p>
                      <a:r>
                        <a:rPr lang="en-US" sz="1400" dirty="0"/>
                        <a:t>Experience</a:t>
                      </a:r>
                    </a:p>
                  </a:txBody>
                  <a:tcPr anchor="ctr"/>
                </a:tc>
                <a:tc>
                  <a:txBody>
                    <a:bodyPr/>
                    <a:lstStyle/>
                    <a:p>
                      <a:r>
                        <a:rPr lang="en-US" altLang="en-US" sz="1400" dirty="0"/>
                        <a:t>Mechanic, excavation or construction</a:t>
                      </a:r>
                      <a:endParaRPr lang="en-US" sz="1400" dirty="0"/>
                    </a:p>
                  </a:txBody>
                  <a:tcPr anchor="ctr"/>
                </a:tc>
                <a:extLst>
                  <a:ext uri="{0D108BD9-81ED-4DB2-BD59-A6C34878D82A}">
                    <a16:rowId xmlns:a16="http://schemas.microsoft.com/office/drawing/2014/main" val="10003"/>
                  </a:ext>
                </a:extLst>
              </a:tr>
              <a:tr h="1053838">
                <a:tc>
                  <a:txBody>
                    <a:bodyPr/>
                    <a:lstStyle/>
                    <a:p>
                      <a:r>
                        <a:rPr lang="en-US" sz="1400" dirty="0"/>
                        <a:t>Skills</a:t>
                      </a:r>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a:t>Work well on your own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a:t>Patience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a:t>Ability to stick it out when things go wrong </a:t>
                      </a:r>
                    </a:p>
                  </a:txBody>
                  <a:tcPr anchor="ctr"/>
                </a:tc>
                <a:extLst>
                  <a:ext uri="{0D108BD9-81ED-4DB2-BD59-A6C34878D82A}">
                    <a16:rowId xmlns:a16="http://schemas.microsoft.com/office/drawing/2014/main" val="10004"/>
                  </a:ext>
                </a:extLst>
              </a:tr>
              <a:tr h="533400">
                <a:tc>
                  <a:txBody>
                    <a:bodyPr/>
                    <a:lstStyle/>
                    <a:p>
                      <a:r>
                        <a:rPr lang="en-US" sz="1400" dirty="0"/>
                        <a:t>Starting pay</a:t>
                      </a:r>
                    </a:p>
                  </a:txBody>
                  <a:tcPr anchor="ctr"/>
                </a:tc>
                <a:tc>
                  <a:txBody>
                    <a:bodyPr/>
                    <a:lstStyle/>
                    <a:p>
                      <a:r>
                        <a:rPr lang="en-US" altLang="en-US" sz="1400" dirty="0"/>
                        <a:t>$31 to $41 per hour / $64,000 to $85,000 per year</a:t>
                      </a:r>
                    </a:p>
                  </a:txBody>
                  <a:tcPr anchor="ctr"/>
                </a:tc>
                <a:extLst>
                  <a:ext uri="{0D108BD9-81ED-4DB2-BD59-A6C34878D82A}">
                    <a16:rowId xmlns:a16="http://schemas.microsoft.com/office/drawing/2014/main" val="10005"/>
                  </a:ext>
                </a:extLst>
              </a:tr>
            </a:tbl>
          </a:graphicData>
        </a:graphic>
      </p:graphicFrame>
      <p:pic>
        <p:nvPicPr>
          <p:cNvPr id="14" name="Picture 13" descr="ClevelandAveGasInstall.4C.jpg"/>
          <p:cNvPicPr>
            <a:picLocks noChangeAspect="1"/>
          </p:cNvPicPr>
          <p:nvPr/>
        </p:nvPicPr>
        <p:blipFill>
          <a:blip r:embed="rId6"/>
          <a:stretch>
            <a:fillRect/>
          </a:stretch>
        </p:blipFill>
        <p:spPr>
          <a:xfrm>
            <a:off x="0" y="0"/>
            <a:ext cx="2880360" cy="6172199"/>
          </a:xfrm>
          <a:prstGeom prst="rect">
            <a:avLst/>
          </a:prstGeom>
        </p:spPr>
      </p:pic>
    </p:spTree>
    <p:extLst>
      <p:ext uri="{BB962C8B-B14F-4D97-AF65-F5344CB8AC3E}">
        <p14:creationId xmlns:p14="http://schemas.microsoft.com/office/powerpoint/2010/main" val="357745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13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Power plant maintenance mechanic</a:t>
            </a:r>
          </a:p>
        </p:txBody>
      </p:sp>
      <p:sp>
        <p:nvSpPr>
          <p:cNvPr id="9" name="Footer Placeholder 8"/>
          <p:cNvSpPr>
            <a:spLocks noGrp="1"/>
          </p:cNvSpPr>
          <p:nvPr>
            <p:ph type="ftr" sz="quarter" idx="3"/>
          </p:nvPr>
        </p:nvSpPr>
        <p:spPr>
          <a:xfrm>
            <a:off x="3581400" y="6324600"/>
            <a:ext cx="4724400" cy="274320"/>
          </a:xfrm>
        </p:spPr>
        <p:txBody>
          <a:bodyPr/>
          <a:lstStyle/>
          <a:p>
            <a:r>
              <a:rPr lang="en-US" dirty="0"/>
              <a:t>Get Into Energy | WISCONSIN</a:t>
            </a:r>
          </a:p>
        </p:txBody>
      </p:sp>
      <p:sp>
        <p:nvSpPr>
          <p:cNvPr id="8" name="Slide Number Placeholder 7"/>
          <p:cNvSpPr>
            <a:spLocks noGrp="1"/>
          </p:cNvSpPr>
          <p:nvPr>
            <p:ph type="sldNum" sz="quarter" idx="11"/>
          </p:nvPr>
        </p:nvSpPr>
        <p:spPr/>
        <p:txBody>
          <a:bodyPr/>
          <a:lstStyle/>
          <a:p>
            <a:fld id="{290830A6-6941-46F9-8F0D-C1C31AFBBB01}" type="slidenum">
              <a:rPr lang="en-US" smtClean="0"/>
              <a:pPr/>
              <a:t>9</a:t>
            </a:fld>
            <a:endParaRPr lang="en-US" dirty="0"/>
          </a:p>
        </p:txBody>
      </p:sp>
      <p:pic>
        <p:nvPicPr>
          <p:cNvPr id="6" name="Slide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71800" y="5486400"/>
            <a:ext cx="609600" cy="609600"/>
          </a:xfrm>
          <a:prstGeom prst="rect">
            <a:avLst/>
          </a:prstGeom>
        </p:spPr>
      </p:pic>
      <p:graphicFrame>
        <p:nvGraphicFramePr>
          <p:cNvPr id="10" name="Picture Placeholder 6"/>
          <p:cNvGraphicFramePr>
            <a:graphicFrameLocks/>
          </p:cNvGraphicFramePr>
          <p:nvPr>
            <p:extLst>
              <p:ext uri="{D42A27DB-BD31-4B8C-83A1-F6EECF244321}">
                <p14:modId xmlns:p14="http://schemas.microsoft.com/office/powerpoint/2010/main" val="3392155358"/>
              </p:ext>
            </p:extLst>
          </p:nvPr>
        </p:nvGraphicFramePr>
        <p:xfrm>
          <a:off x="3200400" y="1066800"/>
          <a:ext cx="5715000" cy="4114800"/>
        </p:xfrm>
        <a:graphic>
          <a:graphicData uri="http://schemas.openxmlformats.org/drawingml/2006/table">
            <a:tbl>
              <a:tblPr firstCol="1" bandRow="1">
                <a:tableStyleId>{00A15C55-8517-42AA-B614-E9B94910E393}</a:tableStyleId>
              </a:tblPr>
              <a:tblGrid>
                <a:gridCol w="13716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685800">
                <a:tc>
                  <a:txBody>
                    <a:bodyPr/>
                    <a:lstStyle/>
                    <a:p>
                      <a:r>
                        <a:rPr lang="en-US" sz="1400" dirty="0"/>
                        <a:t>Duties</a:t>
                      </a:r>
                    </a:p>
                  </a:txBody>
                  <a:tcPr anchor="ctr"/>
                </a:tc>
                <a:tc>
                  <a:txBody>
                    <a:bodyPr/>
                    <a:lstStyle/>
                    <a:p>
                      <a:r>
                        <a:rPr lang="en-US" altLang="en-US" sz="1400" dirty="0"/>
                        <a:t>Analyze, install, maintain and repair equipment that generates power</a:t>
                      </a:r>
                    </a:p>
                  </a:txBody>
                  <a:tcPr anchor="ctr"/>
                </a:tc>
                <a:extLst>
                  <a:ext uri="{0D108BD9-81ED-4DB2-BD59-A6C34878D82A}">
                    <a16:rowId xmlns:a16="http://schemas.microsoft.com/office/drawing/2014/main" val="10000"/>
                  </a:ext>
                </a:extLst>
              </a:tr>
              <a:tr h="838200">
                <a:tc>
                  <a:txBody>
                    <a:bodyPr/>
                    <a:lstStyle/>
                    <a:p>
                      <a:r>
                        <a:rPr lang="en-US" sz="1400" dirty="0"/>
                        <a:t>Work Examples</a:t>
                      </a:r>
                    </a:p>
                  </a:txBody>
                  <a:tcPr anchor="ctr"/>
                </a:tc>
                <a:tc>
                  <a:txBody>
                    <a:bodyPr/>
                    <a:lstStyle/>
                    <a:p>
                      <a:r>
                        <a:rPr lang="en-US" altLang="en-US" sz="1400" dirty="0"/>
                        <a:t>Operate various equipment such as cranes</a:t>
                      </a:r>
                      <a:r>
                        <a:rPr lang="en-US" altLang="en-US" sz="1400" baseline="0" dirty="0"/>
                        <a:t> and heavy equipment</a:t>
                      </a:r>
                      <a:endParaRPr lang="en-US" altLang="en-US" sz="1400" dirty="0"/>
                    </a:p>
                  </a:txBody>
                  <a:tcPr anchor="ctr"/>
                </a:tc>
                <a:extLst>
                  <a:ext uri="{0D108BD9-81ED-4DB2-BD59-A6C34878D82A}">
                    <a16:rowId xmlns:a16="http://schemas.microsoft.com/office/drawing/2014/main" val="10001"/>
                  </a:ext>
                </a:extLst>
              </a:tr>
              <a:tr h="762000">
                <a:tc>
                  <a:txBody>
                    <a:bodyPr/>
                    <a:lstStyle/>
                    <a:p>
                      <a:r>
                        <a:rPr lang="en-US" sz="1400" dirty="0"/>
                        <a:t>Education and Requirements</a:t>
                      </a:r>
                    </a:p>
                  </a:txBody>
                  <a:tcPr anchor="ctr"/>
                </a:tc>
                <a:tc>
                  <a:txBody>
                    <a:bodyPr/>
                    <a:lstStyle/>
                    <a:p>
                      <a:r>
                        <a:rPr lang="en-US" altLang="en-US" sz="1400" dirty="0"/>
                        <a:t>Technical college industrial maintenance diploma </a:t>
                      </a:r>
                      <a:br>
                        <a:rPr lang="en-US" altLang="en-US" sz="1400" dirty="0"/>
                      </a:br>
                      <a:r>
                        <a:rPr lang="en-US" altLang="en-US" sz="1400" dirty="0"/>
                        <a:t>(2 years)</a:t>
                      </a:r>
                    </a:p>
                  </a:txBody>
                  <a:tcPr anchor="ctr"/>
                </a:tc>
                <a:extLst>
                  <a:ext uri="{0D108BD9-81ED-4DB2-BD59-A6C34878D82A}">
                    <a16:rowId xmlns:a16="http://schemas.microsoft.com/office/drawing/2014/main" val="10002"/>
                  </a:ext>
                </a:extLst>
              </a:tr>
              <a:tr h="496086">
                <a:tc>
                  <a:txBody>
                    <a:bodyPr/>
                    <a:lstStyle/>
                    <a:p>
                      <a:r>
                        <a:rPr lang="en-US" sz="1400" dirty="0"/>
                        <a:t>Experience</a:t>
                      </a:r>
                    </a:p>
                  </a:txBody>
                  <a:tcPr anchor="ctr"/>
                </a:tc>
                <a:tc>
                  <a:txBody>
                    <a:bodyPr/>
                    <a:lstStyle/>
                    <a:p>
                      <a:r>
                        <a:rPr lang="en-US" altLang="en-US" sz="1400" dirty="0"/>
                        <a:t>Three years of plant experience</a:t>
                      </a:r>
                      <a:endParaRPr lang="en-US" sz="1400" dirty="0"/>
                    </a:p>
                  </a:txBody>
                  <a:tcPr anchor="ctr"/>
                </a:tc>
                <a:extLst>
                  <a:ext uri="{0D108BD9-81ED-4DB2-BD59-A6C34878D82A}">
                    <a16:rowId xmlns:a16="http://schemas.microsoft.com/office/drawing/2014/main" val="10003"/>
                  </a:ext>
                </a:extLst>
              </a:tr>
              <a:tr h="799314">
                <a:tc>
                  <a:txBody>
                    <a:bodyPr/>
                    <a:lstStyle/>
                    <a:p>
                      <a:r>
                        <a:rPr lang="en-US" sz="1400" dirty="0"/>
                        <a:t>Skills</a:t>
                      </a:r>
                    </a:p>
                  </a:txBody>
                  <a:tcPr anchor="ctr"/>
                </a:tc>
                <a:tc>
                  <a:txBody>
                    <a:bodyPr/>
                    <a:lstStyle/>
                    <a:p>
                      <a:pPr marL="285750" indent="-285750">
                        <a:buFont typeface="Arial" panose="020B0604020202020204" pitchFamily="34" charset="0"/>
                        <a:buChar char="•"/>
                      </a:pPr>
                      <a:r>
                        <a:rPr lang="en-US" altLang="en-US" sz="1400" dirty="0"/>
                        <a:t>Problem solver</a:t>
                      </a:r>
                    </a:p>
                    <a:p>
                      <a:pPr marL="285750" indent="-285750">
                        <a:buFont typeface="Arial" panose="020B0604020202020204" pitchFamily="34" charset="0"/>
                        <a:buChar char="•"/>
                      </a:pPr>
                      <a:r>
                        <a:rPr lang="en-US" altLang="en-US" sz="1400" dirty="0"/>
                        <a:t>Concentrate and be on your feet for long periods </a:t>
                      </a:r>
                      <a:br>
                        <a:rPr lang="en-US" altLang="en-US" sz="1400" dirty="0"/>
                      </a:br>
                      <a:r>
                        <a:rPr lang="en-US" altLang="en-US" sz="1400" dirty="0"/>
                        <a:t>of time</a:t>
                      </a:r>
                    </a:p>
                  </a:txBody>
                  <a:tcPr anchor="ctr"/>
                </a:tc>
                <a:extLst>
                  <a:ext uri="{0D108BD9-81ED-4DB2-BD59-A6C34878D82A}">
                    <a16:rowId xmlns:a16="http://schemas.microsoft.com/office/drawing/2014/main" val="10004"/>
                  </a:ext>
                </a:extLst>
              </a:tr>
              <a:tr h="533400">
                <a:tc>
                  <a:txBody>
                    <a:bodyPr/>
                    <a:lstStyle/>
                    <a:p>
                      <a:r>
                        <a:rPr lang="en-US" sz="1400" dirty="0"/>
                        <a:t>Starting Pay</a:t>
                      </a:r>
                    </a:p>
                  </a:txBody>
                  <a:tcPr anchor="ctr"/>
                </a:tc>
                <a:tc>
                  <a:txBody>
                    <a:bodyPr/>
                    <a:lstStyle/>
                    <a:p>
                      <a:r>
                        <a:rPr lang="en-US" altLang="en-US" sz="1400" dirty="0"/>
                        <a:t>$31 per hour / $64,000 per year</a:t>
                      </a:r>
                    </a:p>
                  </a:txBody>
                  <a:tcPr anchor="ctr"/>
                </a:tc>
                <a:extLst>
                  <a:ext uri="{0D108BD9-81ED-4DB2-BD59-A6C34878D82A}">
                    <a16:rowId xmlns:a16="http://schemas.microsoft.com/office/drawing/2014/main" val="10005"/>
                  </a:ext>
                </a:extLst>
              </a:tr>
            </a:tbl>
          </a:graphicData>
        </a:graphic>
      </p:graphicFrame>
      <p:pic>
        <p:nvPicPr>
          <p:cNvPr id="11" name="Picture 10" descr="Community-Impact-ReAct.jpg"/>
          <p:cNvPicPr>
            <a:picLocks noChangeAspect="1"/>
          </p:cNvPicPr>
          <p:nvPr/>
        </p:nvPicPr>
        <p:blipFill>
          <a:blip r:embed="rId6"/>
          <a:srcRect r="4485"/>
          <a:stretch>
            <a:fillRect/>
          </a:stretch>
        </p:blipFill>
        <p:spPr>
          <a:xfrm>
            <a:off x="0" y="0"/>
            <a:ext cx="2819400" cy="6172200"/>
          </a:xfrm>
          <a:prstGeom prst="rect">
            <a:avLst/>
          </a:prstGeom>
        </p:spPr>
      </p:pic>
    </p:spTree>
    <p:extLst>
      <p:ext uri="{BB962C8B-B14F-4D97-AF65-F5344CB8AC3E}">
        <p14:creationId xmlns:p14="http://schemas.microsoft.com/office/powerpoint/2010/main" val="182700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87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B2F50940EE1446B5EFDB3282576231" ma:contentTypeVersion="1" ma:contentTypeDescription="Create a new document." ma:contentTypeScope="" ma:versionID="04fc1d024c319bb50fabf8013435b0a8">
  <xsd:schema xmlns:xsd="http://www.w3.org/2001/XMLSchema" xmlns:xs="http://www.w3.org/2001/XMLSchema" xmlns:p="http://schemas.microsoft.com/office/2006/metadata/properties" xmlns:ns1="http://schemas.microsoft.com/sharepoint/v3" targetNamespace="http://schemas.microsoft.com/office/2006/metadata/properties" ma:root="true" ma:fieldsID="9c3c86fa875a13c654da7718f28ac21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D75B1F5-37AB-4D48-B008-BF724F23E4A4}"/>
</file>

<file path=customXml/itemProps2.xml><?xml version="1.0" encoding="utf-8"?>
<ds:datastoreItem xmlns:ds="http://schemas.openxmlformats.org/officeDocument/2006/customXml" ds:itemID="{8D133D76-5EE6-4C87-8C6E-5F607CFC7062}"/>
</file>

<file path=customXml/itemProps3.xml><?xml version="1.0" encoding="utf-8"?>
<ds:datastoreItem xmlns:ds="http://schemas.openxmlformats.org/officeDocument/2006/customXml" ds:itemID="{EEC18BD4-CDF0-4D92-A7ED-C4A0ECD908A3}"/>
</file>

<file path=docProps/app.xml><?xml version="1.0" encoding="utf-8"?>
<Properties xmlns="http://schemas.openxmlformats.org/officeDocument/2006/extended-properties" xmlns:vt="http://schemas.openxmlformats.org/officeDocument/2006/docPropsVTypes">
  <Template>Angles</Template>
  <TotalTime>1478</TotalTime>
  <Words>2250</Words>
  <Application>Microsoft Office PowerPoint</Application>
  <PresentationFormat>On-screen Show (4:3)</PresentationFormat>
  <Paragraphs>272</Paragraphs>
  <Slides>24</Slides>
  <Notes>22</Notes>
  <HiddenSlides>0</HiddenSlides>
  <MMClips>18</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Century Gothic</vt:lpstr>
      <vt:lpstr>Franklin Gothic Book</vt:lpstr>
      <vt:lpstr>Franklin Gothic Medi (Headings)</vt:lpstr>
      <vt:lpstr>Franklin Gothic Medium</vt:lpstr>
      <vt:lpstr>Helvetica Condensed</vt:lpstr>
      <vt:lpstr>Wingdings</vt:lpstr>
      <vt:lpstr>Angles</vt:lpstr>
      <vt:lpstr>PowerPoint Presentation</vt:lpstr>
      <vt:lpstr>Energy is all around us, but have you ever considered    an energy career?</vt:lpstr>
      <vt:lpstr>How electricity is provided</vt:lpstr>
      <vt:lpstr>If you are interested in:</vt:lpstr>
      <vt:lpstr>Key career areas:</vt:lpstr>
      <vt:lpstr>Line technician</vt:lpstr>
      <vt:lpstr>More than just a job</vt:lpstr>
      <vt:lpstr>Gas utility technician</vt:lpstr>
      <vt:lpstr>Power plant maintenance mechanic</vt:lpstr>
      <vt:lpstr>Power plant careers</vt:lpstr>
      <vt:lpstr>Who plays a role in installing  wind turbines?</vt:lpstr>
      <vt:lpstr>Green jobs: Wind energy</vt:lpstr>
      <vt:lpstr>Other energy career opportunities </vt:lpstr>
      <vt:lpstr>Accountant</vt:lpstr>
      <vt:lpstr>Programmer analyst</vt:lpstr>
      <vt:lpstr>Designer or engineer</vt:lpstr>
      <vt:lpstr>More energy career opportunities</vt:lpstr>
      <vt:lpstr>Preparing for an energy career</vt:lpstr>
      <vt:lpstr>Preparing for an energy career </vt:lpstr>
      <vt:lpstr>Get Into Energy</vt:lpstr>
      <vt:lpstr>Wisconsin technical programs for utility careers</vt:lpstr>
      <vt:lpstr>Additional resources</vt:lpstr>
      <vt:lpstr>Thank you to these Wisconsin sponsors for  supporting Careers in Energy Week. </vt:lpstr>
      <vt:lpstr>PowerPoint Presentation</vt:lpstr>
    </vt:vector>
  </TitlesOfParts>
  <Company>Xcel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Xcel Energy</dc:creator>
  <cp:lastModifiedBy>Windjue, Sara</cp:lastModifiedBy>
  <cp:revision>131</cp:revision>
  <dcterms:created xsi:type="dcterms:W3CDTF">2016-09-23T17:48:06Z</dcterms:created>
  <dcterms:modified xsi:type="dcterms:W3CDTF">2019-08-28T14:42:52Z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1491674312</vt:i4>
  </property>
  <property fmtid="{D5CDD505-2E9C-101B-9397-08002B2CF9AE}" pid="4" name="_EmailSubject">
    <vt:lpwstr>FINAL - Get into Energy PowerPoint</vt:lpwstr>
  </property>
  <property fmtid="{D5CDD505-2E9C-101B-9397-08002B2CF9AE}" pid="5" name="_AuthorEmail">
    <vt:lpwstr>KMLemke@wisconsinpublicservice.com</vt:lpwstr>
  </property>
  <property fmtid="{D5CDD505-2E9C-101B-9397-08002B2CF9AE}" pid="6" name="_AuthorEmailDisplayName">
    <vt:lpwstr>Lemke, Karmen M</vt:lpwstr>
  </property>
  <property fmtid="{D5CDD505-2E9C-101B-9397-08002B2CF9AE}" pid="7" name="ContentTypeId">
    <vt:lpwstr>0x010100FAB2F50940EE1446B5EFDB3282576231</vt:lpwstr>
  </property>
</Properties>
</file>