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1_91D01119.xml" ContentType="application/vnd.ms-powerpoint.comment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280" r:id="rId6"/>
    <p:sldId id="257" r:id="rId7"/>
    <p:sldId id="259" r:id="rId8"/>
    <p:sldId id="286" r:id="rId9"/>
    <p:sldId id="260" r:id="rId10"/>
    <p:sldId id="261" r:id="rId11"/>
    <p:sldId id="270" r:id="rId12"/>
    <p:sldId id="281" r:id="rId13"/>
    <p:sldId id="282" r:id="rId14"/>
    <p:sldId id="283" r:id="rId15"/>
    <p:sldId id="284" r:id="rId16"/>
    <p:sldId id="285" r:id="rId17"/>
    <p:sldId id="272" r:id="rId18"/>
    <p:sldId id="271" r:id="rId19"/>
    <p:sldId id="273" r:id="rId20"/>
    <p:sldId id="274" r:id="rId21"/>
    <p:sldId id="275" r:id="rId22"/>
    <p:sldId id="276" r:id="rId23"/>
    <p:sldId id="262" r:id="rId24"/>
    <p:sldId id="263" r:id="rId25"/>
    <p:sldId id="264" r:id="rId26"/>
    <p:sldId id="265" r:id="rId27"/>
    <p:sldId id="287" r:id="rId28"/>
    <p:sldId id="266" r:id="rId29"/>
    <p:sldId id="277" r:id="rId30"/>
    <p:sldId id="278" r:id="rId31"/>
    <p:sldId id="279" r:id="rId32"/>
    <p:sldId id="267" r:id="rId33"/>
    <p:sldId id="268" r:id="rId34"/>
    <p:sldId id="269" r:id="rId3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6F2281-4BB8-75E3-5E13-881663DC7C07}" name="Randall, Lori" initials="RL" userId="S::lorandal@uwsp.edu::004c05bf-8e79-4b33-bc12-f1d1c26a7c60" providerId="AD"/>
  <p188:author id="{637EE0C0-B805-3A9D-8E58-A3D2AC659805}" name="Speetzen, Erin" initials="SE" userId="S::espeetze@uwsp.edu::54850886-39f8-4211-ba46-0c87aadeb17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8"/>
    <p:restoredTop sz="94753"/>
  </p:normalViewPr>
  <p:slideViewPr>
    <p:cSldViewPr snapToGrid="0">
      <p:cViewPr varScale="1">
        <p:scale>
          <a:sx n="93" d="100"/>
          <a:sy n="93" d="100"/>
        </p:scale>
        <p:origin x="912" y="77"/>
      </p:cViewPr>
      <p:guideLst>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modernComment_111_91D01119.xml><?xml version="1.0" encoding="utf-8"?>
<p188:cmLst xmlns:a="http://schemas.openxmlformats.org/drawingml/2006/main" xmlns:r="http://schemas.openxmlformats.org/officeDocument/2006/relationships" xmlns:p188="http://schemas.microsoft.com/office/powerpoint/2018/8/main">
  <p188:cm id="{312AB0D1-007E-40CE-B5B5-90F67AA9050B}" authorId="{637EE0C0-B805-3A9D-8E58-A3D2AC659805}" created="2024-08-26T14:01:09.450">
    <ac:deMkLst xmlns:ac="http://schemas.microsoft.com/office/drawing/2013/main/command">
      <pc:docMk xmlns:pc="http://schemas.microsoft.com/office/powerpoint/2013/main/command"/>
      <pc:sldMk xmlns:pc="http://schemas.microsoft.com/office/powerpoint/2013/main/command" cId="2446332185" sldId="273"/>
      <ac:spMk id="3" creationId="{30204FDA-0444-7A12-CB15-19AE1275CE57}"/>
    </ac:deMkLst>
    <p188:txBody>
      <a:bodyPr/>
      <a:lstStyle/>
      <a:p>
        <a:r>
          <a:rPr lang="en-US"/>
          <a:t>[@Randall, Lori] could you add a few bullets point here about this pilot. Feel free to also add any other Navigate/retention related efforts in this area.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58CA6-0169-3349-9469-DB97359270AB}" type="datetimeFigureOut">
              <a:rPr lang="en-US" smtClean="0"/>
              <a:t>9/24/2024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1EEDD-E3AC-CF48-B6EE-650605B94622}" type="slidenum">
              <a:rPr lang="en-US" smtClean="0"/>
              <a:t>‹#›</a:t>
            </a:fld>
            <a:endParaRPr lang="en-US"/>
          </a:p>
        </p:txBody>
      </p:sp>
    </p:spTree>
    <p:extLst>
      <p:ext uri="{BB962C8B-B14F-4D97-AF65-F5344CB8AC3E}">
        <p14:creationId xmlns:p14="http://schemas.microsoft.com/office/powerpoint/2010/main" val="2655274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C1EEDD-E3AC-CF48-B6EE-650605B94622}" type="slidenum">
              <a:rPr lang="en-US" smtClean="0"/>
              <a:t>3</a:t>
            </a:fld>
            <a:endParaRPr lang="en-US"/>
          </a:p>
        </p:txBody>
      </p:sp>
    </p:spTree>
    <p:extLst>
      <p:ext uri="{BB962C8B-B14F-4D97-AF65-F5344CB8AC3E}">
        <p14:creationId xmlns:p14="http://schemas.microsoft.com/office/powerpoint/2010/main" val="329522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Can use this slide to reiterate the idea that it's important to think about the assumptions we make regarding things our students can / cannot do or do / do not know. </a:t>
            </a:r>
            <a:endParaRPr lang="en-US" dirty="0">
              <a:cs typeface="Calibri"/>
            </a:endParaRPr>
          </a:p>
        </p:txBody>
      </p:sp>
      <p:sp>
        <p:nvSpPr>
          <p:cNvPr id="4" name="Slide Number Placeholder 3"/>
          <p:cNvSpPr>
            <a:spLocks noGrp="1"/>
          </p:cNvSpPr>
          <p:nvPr>
            <p:ph type="sldNum" sz="quarter" idx="5"/>
          </p:nvPr>
        </p:nvSpPr>
        <p:spPr/>
        <p:txBody>
          <a:bodyPr/>
          <a:lstStyle/>
          <a:p>
            <a:fld id="{A8C1EEDD-E3AC-CF48-B6EE-650605B94622}" type="slidenum">
              <a:rPr lang="en-US" smtClean="0"/>
              <a:t>13</a:t>
            </a:fld>
            <a:endParaRPr lang="en-US"/>
          </a:p>
        </p:txBody>
      </p:sp>
    </p:spTree>
    <p:extLst>
      <p:ext uri="{BB962C8B-B14F-4D97-AF65-F5344CB8AC3E}">
        <p14:creationId xmlns:p14="http://schemas.microsoft.com/office/powerpoint/2010/main" val="142534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falls within your role?  What are you </a:t>
            </a:r>
            <a:r>
              <a:rPr lang="en-US" err="1">
                <a:cs typeface="Calibri"/>
              </a:rPr>
              <a:t>qualfied</a:t>
            </a:r>
            <a:r>
              <a:rPr lang="en-US">
                <a:cs typeface="Calibri"/>
              </a:rPr>
              <a:t> to do?</a:t>
            </a:r>
          </a:p>
        </p:txBody>
      </p:sp>
      <p:sp>
        <p:nvSpPr>
          <p:cNvPr id="4" name="Slide Number Placeholder 3"/>
          <p:cNvSpPr>
            <a:spLocks noGrp="1"/>
          </p:cNvSpPr>
          <p:nvPr>
            <p:ph type="sldNum" sz="quarter" idx="5"/>
          </p:nvPr>
        </p:nvSpPr>
        <p:spPr/>
        <p:txBody>
          <a:bodyPr/>
          <a:lstStyle/>
          <a:p>
            <a:fld id="{A8C1EEDD-E3AC-CF48-B6EE-650605B94622}" type="slidenum">
              <a:rPr lang="en-US" smtClean="0"/>
              <a:t>26</a:t>
            </a:fld>
            <a:endParaRPr lang="en-US"/>
          </a:p>
        </p:txBody>
      </p:sp>
    </p:spTree>
    <p:extLst>
      <p:ext uri="{BB962C8B-B14F-4D97-AF65-F5344CB8AC3E}">
        <p14:creationId xmlns:p14="http://schemas.microsoft.com/office/powerpoint/2010/main" val="189466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C34EAE-F438-1645-ADC4-17EBBFD8A85F}"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12123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427141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41699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81324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34EAE-F438-1645-ADC4-17EBBFD8A85F}"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28560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C34EAE-F438-1645-ADC4-17EBBFD8A85F}"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22194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C34EAE-F438-1645-ADC4-17EBBFD8A85F}"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287135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C34EAE-F438-1645-ADC4-17EBBFD8A85F}"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05735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34EAE-F438-1645-ADC4-17EBBFD8A85F}"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31405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34EAE-F438-1645-ADC4-17EBBFD8A85F}"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279288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34EAE-F438-1645-ADC4-17EBBFD8A85F}"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87480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FC34EAE-F438-1645-ADC4-17EBBFD8A85F}" type="datetimeFigureOut">
              <a:rPr lang="en-US" smtClean="0"/>
              <a:t>9/24/2024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BBF4CA4-23FD-B94A-B8EB-A3A3C22A99E6}" type="slidenum">
              <a:rPr lang="en-US" smtClean="0"/>
              <a:t>‹#›</a:t>
            </a:fld>
            <a:endParaRPr lang="en-US"/>
          </a:p>
        </p:txBody>
      </p:sp>
      <p:pic>
        <p:nvPicPr>
          <p:cNvPr id="15" name="Picture 14" descr="UWSP1-16-10rati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3999" cy="5715000"/>
          </a:xfrm>
          <a:prstGeom prst="rect">
            <a:avLst/>
          </a:prstGeom>
        </p:spPr>
      </p:pic>
    </p:spTree>
    <p:extLst>
      <p:ext uri="{BB962C8B-B14F-4D97-AF65-F5344CB8AC3E}">
        <p14:creationId xmlns:p14="http://schemas.microsoft.com/office/powerpoint/2010/main" val="104933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11_91D011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3.uwsp.edu/counseling/Pages/wcc.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3.uwsp.edu/UCOL/retention-services/Documents/student-resourcing-handout-updated.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bes.com/sites/brunomanno/2024/08/19/good-and-bad-news-as-students-and-teachers-return-to-school/" TargetMode="External"/><Relationship Id="rId2" Type="http://schemas.openxmlformats.org/officeDocument/2006/relationships/hyperlink" Target="https://www.nwea.org/news-center/press-releases/latest-nwea-research-shows-covid-academic-recovery-still-elusiv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ationsreportcard.gov/highlights/ltt/202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sagepub.com/doi/full/10.1177/1521025117690868" TargetMode="External"/><Relationship Id="rId2" Type="http://schemas.openxmlformats.org/officeDocument/2006/relationships/hyperlink" Target="https://spssi.onlinelibrary.wiley.com/doi/full/10.1111/asap.1241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squares with yellow text&#10;&#10;Description automatically generated">
            <a:extLst>
              <a:ext uri="{FF2B5EF4-FFF2-40B4-BE49-F238E27FC236}">
                <a16:creationId xmlns:a16="http://schemas.microsoft.com/office/drawing/2014/main" id="{5B1EF22E-5AD3-CF94-F5F6-C0E9638C5397}"/>
              </a:ext>
            </a:extLst>
          </p:cNvPr>
          <p:cNvPicPr>
            <a:picLocks noChangeAspect="1"/>
          </p:cNvPicPr>
          <p:nvPr/>
        </p:nvPicPr>
        <p:blipFill>
          <a:blip r:embed="rId2"/>
          <a:stretch>
            <a:fillRect/>
          </a:stretch>
        </p:blipFill>
        <p:spPr>
          <a:xfrm>
            <a:off x="1102227" y="85483"/>
            <a:ext cx="7815981" cy="4799206"/>
          </a:xfrm>
          <a:prstGeom prst="rect">
            <a:avLst/>
          </a:prstGeom>
        </p:spPr>
      </p:pic>
    </p:spTree>
    <p:extLst>
      <p:ext uri="{BB962C8B-B14F-4D97-AF65-F5344CB8AC3E}">
        <p14:creationId xmlns:p14="http://schemas.microsoft.com/office/powerpoint/2010/main" val="276526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B7D-DD13-56FE-EE96-30E84884EAFF}"/>
              </a:ext>
            </a:extLst>
          </p:cNvPr>
          <p:cNvSpPr>
            <a:spLocks noGrp="1"/>
          </p:cNvSpPr>
          <p:nvPr>
            <p:ph type="title"/>
          </p:nvPr>
        </p:nvSpPr>
        <p:spPr/>
        <p:txBody>
          <a:bodyPr/>
          <a:lstStyle/>
          <a:p>
            <a:r>
              <a:rPr lang="en-US"/>
              <a:t>Entering student survey data</a:t>
            </a:r>
          </a:p>
        </p:txBody>
      </p:sp>
      <p:sp>
        <p:nvSpPr>
          <p:cNvPr id="3" name="Content Placeholder 2">
            <a:extLst>
              <a:ext uri="{FF2B5EF4-FFF2-40B4-BE49-F238E27FC236}">
                <a16:creationId xmlns:a16="http://schemas.microsoft.com/office/drawing/2014/main" id="{BB511064-8D09-8CD0-3700-F2CB327EBE3A}"/>
              </a:ext>
            </a:extLst>
          </p:cNvPr>
          <p:cNvSpPr>
            <a:spLocks noGrp="1"/>
          </p:cNvSpPr>
          <p:nvPr>
            <p:ph idx="1"/>
          </p:nvPr>
        </p:nvSpPr>
        <p:spPr>
          <a:xfrm>
            <a:off x="457200" y="1333500"/>
            <a:ext cx="8229600" cy="3329404"/>
          </a:xfrm>
        </p:spPr>
        <p:txBody>
          <a:bodyPr vert="horz" lIns="91440" tIns="45720" rIns="91440" bIns="45720" rtlCol="0" anchor="t">
            <a:normAutofit fontScale="92500" lnSpcReduction="10000"/>
          </a:bodyPr>
          <a:lstStyle/>
          <a:p>
            <a:r>
              <a:rPr lang="en-US" sz="1800" dirty="0">
                <a:cs typeface="Calibri"/>
              </a:rPr>
              <a:t>Moreover, 1st-gen students are more likely than continuing-gen students to lack confidence in their ability to do the following: </a:t>
            </a:r>
            <a:endParaRPr lang="en-US" dirty="0">
              <a:cs typeface="Calibri"/>
            </a:endParaRPr>
          </a:p>
          <a:p>
            <a:pPr marL="0" indent="0">
              <a:buNone/>
            </a:pPr>
            <a:endParaRPr lang="en-US" sz="1800" dirty="0">
              <a:cs typeface="Calibri"/>
            </a:endParaRPr>
          </a:p>
          <a:p>
            <a:pPr lvl="1">
              <a:buFont typeface="Courier New"/>
              <a:buChar char="o"/>
            </a:pPr>
            <a:r>
              <a:rPr lang="en-US" sz="1400" dirty="0">
                <a:cs typeface="Calibri"/>
              </a:rPr>
              <a:t>Understand critical university policies, procedures, deadlines, etc. or know how to find more information about policies, etc. they don’t understand </a:t>
            </a:r>
            <a:endParaRPr lang="en-US" dirty="0"/>
          </a:p>
          <a:p>
            <a:pPr lvl="1">
              <a:buFont typeface="Courier New"/>
              <a:buChar char="o"/>
            </a:pPr>
            <a:r>
              <a:rPr lang="en-US" sz="1400" dirty="0">
                <a:cs typeface="Calibri"/>
              </a:rPr>
              <a:t>Find information about co-curricular, social, or career-related events and activities on campus</a:t>
            </a:r>
          </a:p>
          <a:p>
            <a:pPr lvl="1">
              <a:buFont typeface="Courier New"/>
              <a:buChar char="o"/>
            </a:pPr>
            <a:r>
              <a:rPr lang="en-US" sz="1400" dirty="0">
                <a:cs typeface="Calibri"/>
              </a:rPr>
              <a:t>Develop effective study habits</a:t>
            </a:r>
            <a:endParaRPr lang="en-US" dirty="0"/>
          </a:p>
          <a:p>
            <a:pPr lvl="1">
              <a:buFont typeface="Courier New"/>
              <a:buChar char="o"/>
            </a:pPr>
            <a:r>
              <a:rPr lang="en-US" sz="1400" dirty="0">
                <a:cs typeface="Calibri"/>
              </a:rPr>
              <a:t>Recognize when they struggle to understand course content, and ask for help with course material when needed</a:t>
            </a:r>
            <a:endParaRPr lang="en-US" dirty="0"/>
          </a:p>
          <a:p>
            <a:pPr lvl="1">
              <a:buFont typeface="Courier New"/>
              <a:buChar char="o"/>
            </a:pPr>
            <a:r>
              <a:rPr lang="en-US" sz="1400" dirty="0">
                <a:cs typeface="Calibri"/>
              </a:rPr>
              <a:t>Set goals for course performance, and know how to ask for help, as needed, in achieving those goals</a:t>
            </a:r>
            <a:endParaRPr lang="en-US" dirty="0"/>
          </a:p>
          <a:p>
            <a:pPr lvl="1">
              <a:buFont typeface="Courier New"/>
              <a:buChar char="o"/>
            </a:pPr>
            <a:r>
              <a:rPr lang="en-US" sz="1400" dirty="0">
                <a:cs typeface="Calibri"/>
              </a:rPr>
              <a:t>Set long-term academic and professional goals, and know how to ask for help, as needed, in achieving those goals</a:t>
            </a:r>
            <a:endParaRPr lang="en-US"/>
          </a:p>
          <a:p>
            <a:pPr lvl="1">
              <a:buFont typeface="Courier New"/>
              <a:buChar char="o"/>
            </a:pPr>
            <a:r>
              <a:rPr lang="en-US" sz="1400" dirty="0">
                <a:cs typeface="Calibri"/>
              </a:rPr>
              <a:t>Develop and apply the critical thinking skills needed to solve problems</a:t>
            </a:r>
            <a:endParaRPr lang="en-US" dirty="0">
              <a:cs typeface="Calibri"/>
            </a:endParaRPr>
          </a:p>
          <a:p>
            <a:pPr lvl="1">
              <a:buFont typeface="Courier New"/>
              <a:buChar char="o"/>
            </a:pPr>
            <a:r>
              <a:rPr lang="en-US" sz="1400" dirty="0">
                <a:cs typeface="Calibri"/>
              </a:rPr>
              <a:t>Manage their money and have a plan for financing their college education</a:t>
            </a:r>
          </a:p>
        </p:txBody>
      </p:sp>
    </p:spTree>
    <p:extLst>
      <p:ext uri="{BB962C8B-B14F-4D97-AF65-F5344CB8AC3E}">
        <p14:creationId xmlns:p14="http://schemas.microsoft.com/office/powerpoint/2010/main" val="164768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B7D-DD13-56FE-EE96-30E84884EAFF}"/>
              </a:ext>
            </a:extLst>
          </p:cNvPr>
          <p:cNvSpPr>
            <a:spLocks noGrp="1"/>
          </p:cNvSpPr>
          <p:nvPr>
            <p:ph type="title"/>
          </p:nvPr>
        </p:nvSpPr>
        <p:spPr/>
        <p:txBody>
          <a:bodyPr/>
          <a:lstStyle/>
          <a:p>
            <a:r>
              <a:rPr lang="en-US"/>
              <a:t>Entering student survey data</a:t>
            </a:r>
          </a:p>
        </p:txBody>
      </p:sp>
      <p:sp>
        <p:nvSpPr>
          <p:cNvPr id="3" name="Content Placeholder 2">
            <a:extLst>
              <a:ext uri="{FF2B5EF4-FFF2-40B4-BE49-F238E27FC236}">
                <a16:creationId xmlns:a16="http://schemas.microsoft.com/office/drawing/2014/main" id="{BB511064-8D09-8CD0-3700-F2CB327EBE3A}"/>
              </a:ext>
            </a:extLst>
          </p:cNvPr>
          <p:cNvSpPr>
            <a:spLocks noGrp="1"/>
          </p:cNvSpPr>
          <p:nvPr>
            <p:ph idx="1"/>
          </p:nvPr>
        </p:nvSpPr>
        <p:spPr>
          <a:xfrm>
            <a:off x="457200" y="1333500"/>
            <a:ext cx="8229600" cy="3329404"/>
          </a:xfrm>
        </p:spPr>
        <p:txBody>
          <a:bodyPr vert="horz" lIns="91440" tIns="45720" rIns="91440" bIns="45720" rtlCol="0" anchor="t">
            <a:normAutofit/>
          </a:bodyPr>
          <a:lstStyle/>
          <a:p>
            <a:pPr marL="0" indent="0">
              <a:buNone/>
            </a:pPr>
            <a:r>
              <a:rPr lang="en-US" sz="1800" dirty="0">
                <a:cs typeface="Calibri"/>
              </a:rPr>
              <a:t>Finally, 1st-gen students are less likely than their continuing-generation peers to have taken AP or Honors courses in high school, with 78% of continuing-gen students and 62% of 1st-gen students having participated in some form of advanced academic programming in high school. The discrepancy becomes more pronounced when considering 1st-gen students of color, only 44% of whom participated in advanced academic programming in high school.  </a:t>
            </a:r>
            <a:endParaRPr lang="en-US" dirty="0">
              <a:ea typeface="Calibri"/>
              <a:cs typeface="Calibri"/>
            </a:endParaRPr>
          </a:p>
          <a:p>
            <a:pPr marL="0" indent="0" algn="ctr">
              <a:buNone/>
            </a:pPr>
            <a:endParaRPr lang="en-US" dirty="0">
              <a:cs typeface="Calibri"/>
            </a:endParaRPr>
          </a:p>
          <a:p>
            <a:pPr marL="0" indent="0" algn="ctr">
              <a:buNone/>
            </a:pPr>
            <a:r>
              <a:rPr lang="en-US" dirty="0">
                <a:cs typeface="Calibri"/>
              </a:rPr>
              <a:t>Why did I save this point for last?</a:t>
            </a:r>
          </a:p>
        </p:txBody>
      </p:sp>
    </p:spTree>
    <p:extLst>
      <p:ext uri="{BB962C8B-B14F-4D97-AF65-F5344CB8AC3E}">
        <p14:creationId xmlns:p14="http://schemas.microsoft.com/office/powerpoint/2010/main" val="294875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B7D-DD13-56FE-EE96-30E84884EAFF}"/>
              </a:ext>
            </a:extLst>
          </p:cNvPr>
          <p:cNvSpPr>
            <a:spLocks noGrp="1"/>
          </p:cNvSpPr>
          <p:nvPr>
            <p:ph type="title"/>
          </p:nvPr>
        </p:nvSpPr>
        <p:spPr/>
        <p:txBody>
          <a:bodyPr/>
          <a:lstStyle/>
          <a:p>
            <a:r>
              <a:rPr lang="en-US"/>
              <a:t>Entering student survey data</a:t>
            </a:r>
          </a:p>
        </p:txBody>
      </p:sp>
      <p:sp>
        <p:nvSpPr>
          <p:cNvPr id="3" name="Content Placeholder 2">
            <a:extLst>
              <a:ext uri="{FF2B5EF4-FFF2-40B4-BE49-F238E27FC236}">
                <a16:creationId xmlns:a16="http://schemas.microsoft.com/office/drawing/2014/main" id="{BB511064-8D09-8CD0-3700-F2CB327EBE3A}"/>
              </a:ext>
            </a:extLst>
          </p:cNvPr>
          <p:cNvSpPr>
            <a:spLocks noGrp="1"/>
          </p:cNvSpPr>
          <p:nvPr>
            <p:ph idx="1"/>
          </p:nvPr>
        </p:nvSpPr>
        <p:spPr>
          <a:xfrm>
            <a:off x="457200" y="1333500"/>
            <a:ext cx="8229600" cy="3329404"/>
          </a:xfrm>
        </p:spPr>
        <p:txBody>
          <a:bodyPr vert="horz" lIns="91440" tIns="45720" rIns="91440" bIns="45720" rtlCol="0" anchor="t">
            <a:normAutofit/>
          </a:bodyPr>
          <a:lstStyle/>
          <a:p>
            <a:pPr marL="0" indent="0" algn="ctr">
              <a:buNone/>
            </a:pPr>
            <a:endParaRPr lang="en-US" sz="1800" b="1" u="sng" dirty="0">
              <a:cs typeface="Calibri"/>
            </a:endParaRPr>
          </a:p>
          <a:p>
            <a:pPr marL="0" indent="0">
              <a:buNone/>
            </a:pPr>
            <a:endParaRPr lang="en-US" sz="1800" dirty="0">
              <a:cs typeface="Calibri"/>
            </a:endParaRPr>
          </a:p>
          <a:p>
            <a:pPr marL="0" indent="0">
              <a:buNone/>
            </a:pPr>
            <a:r>
              <a:rPr lang="en-US" sz="1800" dirty="0">
                <a:cs typeface="Calibri"/>
              </a:rPr>
              <a:t>Levels of concern and confidence in four key areas—knowing what professors expect academically, developing effective study skills, knowing when to ask for help, and handling the academic rigor of college courses—differ less than you might expect between students who participated in advanced academic programming in high school and students who did not. </a:t>
            </a:r>
          </a:p>
        </p:txBody>
      </p:sp>
    </p:spTree>
    <p:extLst>
      <p:ext uri="{BB962C8B-B14F-4D97-AF65-F5344CB8AC3E}">
        <p14:creationId xmlns:p14="http://schemas.microsoft.com/office/powerpoint/2010/main" val="423509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B7D-DD13-56FE-EE96-30E84884EAFF}"/>
              </a:ext>
            </a:extLst>
          </p:cNvPr>
          <p:cNvSpPr>
            <a:spLocks noGrp="1"/>
          </p:cNvSpPr>
          <p:nvPr>
            <p:ph type="title"/>
          </p:nvPr>
        </p:nvSpPr>
        <p:spPr/>
        <p:txBody>
          <a:bodyPr>
            <a:normAutofit fontScale="90000"/>
          </a:bodyPr>
          <a:lstStyle/>
          <a:p>
            <a:r>
              <a:rPr lang="en-US" dirty="0"/>
              <a:t>Who is Concerned? Who is Confident?</a:t>
            </a:r>
          </a:p>
        </p:txBody>
      </p:sp>
      <p:sp>
        <p:nvSpPr>
          <p:cNvPr id="3" name="Content Placeholder 2">
            <a:extLst>
              <a:ext uri="{FF2B5EF4-FFF2-40B4-BE49-F238E27FC236}">
                <a16:creationId xmlns:a16="http://schemas.microsoft.com/office/drawing/2014/main" id="{BB511064-8D09-8CD0-3700-F2CB327EBE3A}"/>
              </a:ext>
            </a:extLst>
          </p:cNvPr>
          <p:cNvSpPr>
            <a:spLocks noGrp="1"/>
          </p:cNvSpPr>
          <p:nvPr>
            <p:ph idx="1"/>
          </p:nvPr>
        </p:nvSpPr>
        <p:spPr>
          <a:xfrm>
            <a:off x="457200" y="1333500"/>
            <a:ext cx="8229600" cy="3329404"/>
          </a:xfrm>
        </p:spPr>
        <p:txBody>
          <a:bodyPr vert="horz" lIns="91440" tIns="45720" rIns="91440" bIns="45720" rtlCol="0" anchor="t">
            <a:normAutofit/>
          </a:bodyPr>
          <a:lstStyle/>
          <a:p>
            <a:pPr marL="0" indent="0" algn="ctr">
              <a:buNone/>
            </a:pPr>
            <a:endParaRPr lang="en-US" sz="1800" b="1" u="sng" dirty="0">
              <a:cs typeface="Calibri"/>
            </a:endParaRPr>
          </a:p>
          <a:p>
            <a:pPr marL="0" indent="0">
              <a:buNone/>
            </a:pPr>
            <a:endParaRPr lang="en-US" sz="1800" dirty="0">
              <a:cs typeface="Calibri"/>
            </a:endParaRPr>
          </a:p>
          <a:p>
            <a:pPr marL="0" indent="0">
              <a:buNone/>
            </a:pPr>
            <a:endParaRPr lang="en-US" sz="1800">
              <a:cs typeface="Calibri"/>
            </a:endParaRPr>
          </a:p>
        </p:txBody>
      </p:sp>
      <p:pic>
        <p:nvPicPr>
          <p:cNvPr id="7" name="Picture 6" descr="A table with text on it&#10;&#10;Description automatically generated">
            <a:extLst>
              <a:ext uri="{FF2B5EF4-FFF2-40B4-BE49-F238E27FC236}">
                <a16:creationId xmlns:a16="http://schemas.microsoft.com/office/drawing/2014/main" id="{181186CB-968C-65DC-38C5-45276D798FD0}"/>
              </a:ext>
            </a:extLst>
          </p:cNvPr>
          <p:cNvPicPr>
            <a:picLocks noChangeAspect="1"/>
          </p:cNvPicPr>
          <p:nvPr/>
        </p:nvPicPr>
        <p:blipFill>
          <a:blip r:embed="rId3"/>
          <a:stretch>
            <a:fillRect/>
          </a:stretch>
        </p:blipFill>
        <p:spPr>
          <a:xfrm>
            <a:off x="276362" y="1335768"/>
            <a:ext cx="8595814" cy="2000250"/>
          </a:xfrm>
          <a:prstGeom prst="rect">
            <a:avLst/>
          </a:prstGeom>
        </p:spPr>
      </p:pic>
    </p:spTree>
    <p:extLst>
      <p:ext uri="{BB962C8B-B14F-4D97-AF65-F5344CB8AC3E}">
        <p14:creationId xmlns:p14="http://schemas.microsoft.com/office/powerpoint/2010/main" val="55191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5A38-7E59-5192-9F55-B8686CB92FDE}"/>
              </a:ext>
            </a:extLst>
          </p:cNvPr>
          <p:cNvSpPr>
            <a:spLocks noGrp="1"/>
          </p:cNvSpPr>
          <p:nvPr>
            <p:ph type="title"/>
          </p:nvPr>
        </p:nvSpPr>
        <p:spPr/>
        <p:txBody>
          <a:bodyPr/>
          <a:lstStyle/>
          <a:p>
            <a:r>
              <a:rPr lang="en-US"/>
              <a:t>Reflection and Break Time!</a:t>
            </a:r>
          </a:p>
        </p:txBody>
      </p:sp>
      <p:sp>
        <p:nvSpPr>
          <p:cNvPr id="3" name="Content Placeholder 2">
            <a:extLst>
              <a:ext uri="{FF2B5EF4-FFF2-40B4-BE49-F238E27FC236}">
                <a16:creationId xmlns:a16="http://schemas.microsoft.com/office/drawing/2014/main" id="{CF2B1972-4EDA-DF50-2D49-15BDB3F85777}"/>
              </a:ext>
            </a:extLst>
          </p:cNvPr>
          <p:cNvSpPr>
            <a:spLocks noGrp="1"/>
          </p:cNvSpPr>
          <p:nvPr>
            <p:ph idx="1"/>
          </p:nvPr>
        </p:nvSpPr>
        <p:spPr/>
        <p:txBody>
          <a:bodyPr>
            <a:normAutofit fontScale="85000" lnSpcReduction="20000"/>
          </a:bodyPr>
          <a:lstStyle/>
          <a:p>
            <a:pPr marL="0" marR="0" indent="0">
              <a:lnSpc>
                <a:spcPct val="116000"/>
              </a:lnSpc>
              <a:spcBef>
                <a:spcPts val="0"/>
              </a:spcBef>
              <a:spcAft>
                <a:spcPts val="800"/>
              </a:spcAft>
              <a:buNone/>
            </a:pPr>
            <a:r>
              <a:rPr lang="en-US">
                <a:effectLst/>
                <a:ea typeface="Century Gothic" panose="020B0502020202020204" pitchFamily="34" charset="0"/>
                <a:cs typeface="Century Gothic" panose="020B0502020202020204" pitchFamily="34" charset="0"/>
              </a:rPr>
              <a:t>Questions for reflection:</a:t>
            </a:r>
          </a:p>
          <a:p>
            <a:pPr>
              <a:lnSpc>
                <a:spcPct val="116000"/>
              </a:lnSpc>
              <a:spcBef>
                <a:spcPts val="0"/>
              </a:spcBef>
              <a:spcAft>
                <a:spcPts val="800"/>
              </a:spcAft>
            </a:pPr>
            <a:r>
              <a:rPr lang="en-US">
                <a:effectLst/>
                <a:ea typeface="Century Gothic" panose="020B0502020202020204" pitchFamily="34" charset="0"/>
                <a:cs typeface="Century Gothic" panose="020B0502020202020204" pitchFamily="34" charset="0"/>
              </a:rPr>
              <a:t>What are 3 – 5 things in your discipline that you take for granted that might be new to students?</a:t>
            </a:r>
            <a:endParaRPr lang="en-US">
              <a:effectLst/>
              <a:ea typeface="Times New Roman" panose="02020603050405020304" pitchFamily="18" charset="0"/>
              <a:cs typeface="Times New Roman" panose="02020603050405020304" pitchFamily="18" charset="0"/>
            </a:endParaRPr>
          </a:p>
          <a:p>
            <a:pPr>
              <a:lnSpc>
                <a:spcPct val="116000"/>
              </a:lnSpc>
              <a:spcBef>
                <a:spcPts val="0"/>
              </a:spcBef>
              <a:spcAft>
                <a:spcPts val="800"/>
              </a:spcAft>
            </a:pPr>
            <a:r>
              <a:rPr lang="en-US">
                <a:effectLst/>
                <a:ea typeface="Century Gothic" panose="020B0502020202020204" pitchFamily="34" charset="0"/>
                <a:cs typeface="Century Gothic" panose="020B0502020202020204" pitchFamily="34" charset="0"/>
              </a:rPr>
              <a:t>What does the data about pandemic recovery and our new student survey mean for your fall courses?</a:t>
            </a:r>
            <a:endParaRPr lang="en-US">
              <a:effectLst/>
              <a:ea typeface="Times New Roman" panose="02020603050405020304" pitchFamily="18" charset="0"/>
              <a:cs typeface="Times New Roman" panose="02020603050405020304" pitchFamily="18" charset="0"/>
            </a:endParaRPr>
          </a:p>
          <a:p>
            <a:pPr marL="0" indent="0">
              <a:buNone/>
            </a:pPr>
            <a:endParaRPr lang="en-US"/>
          </a:p>
          <a:p>
            <a:pPr marL="0" indent="0">
              <a:buNone/>
            </a:pPr>
            <a:r>
              <a:rPr lang="en-US"/>
              <a:t>Please help yourself to more snacks/coffee, use the restroom, etc.</a:t>
            </a:r>
          </a:p>
        </p:txBody>
      </p:sp>
    </p:spTree>
    <p:extLst>
      <p:ext uri="{BB962C8B-B14F-4D97-AF65-F5344CB8AC3E}">
        <p14:creationId xmlns:p14="http://schemas.microsoft.com/office/powerpoint/2010/main" val="357455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7633-68B1-FBB8-2104-B3F1A6EC3627}"/>
              </a:ext>
            </a:extLst>
          </p:cNvPr>
          <p:cNvSpPr>
            <a:spLocks noGrp="1"/>
          </p:cNvSpPr>
          <p:nvPr>
            <p:ph type="title"/>
          </p:nvPr>
        </p:nvSpPr>
        <p:spPr>
          <a:xfrm>
            <a:off x="371139" y="2069278"/>
            <a:ext cx="8229600" cy="952500"/>
          </a:xfrm>
        </p:spPr>
        <p:txBody>
          <a:bodyPr/>
          <a:lstStyle/>
          <a:p>
            <a:r>
              <a:rPr lang="en-US"/>
              <a:t>What’s new?</a:t>
            </a:r>
          </a:p>
        </p:txBody>
      </p:sp>
    </p:spTree>
    <p:extLst>
      <p:ext uri="{BB962C8B-B14F-4D97-AF65-F5344CB8AC3E}">
        <p14:creationId xmlns:p14="http://schemas.microsoft.com/office/powerpoint/2010/main" val="163377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ABF4-63DC-AA4C-5842-191E83A2620A}"/>
              </a:ext>
            </a:extLst>
          </p:cNvPr>
          <p:cNvSpPr>
            <a:spLocks noGrp="1"/>
          </p:cNvSpPr>
          <p:nvPr>
            <p:ph type="title"/>
          </p:nvPr>
        </p:nvSpPr>
        <p:spPr/>
        <p:txBody>
          <a:bodyPr/>
          <a:lstStyle/>
          <a:p>
            <a:r>
              <a:rPr lang="en-US"/>
              <a:t>Challenge: Student Behaviors</a:t>
            </a:r>
          </a:p>
        </p:txBody>
      </p:sp>
      <p:sp>
        <p:nvSpPr>
          <p:cNvPr id="3" name="Content Placeholder 2">
            <a:extLst>
              <a:ext uri="{FF2B5EF4-FFF2-40B4-BE49-F238E27FC236}">
                <a16:creationId xmlns:a16="http://schemas.microsoft.com/office/drawing/2014/main" id="{30204FDA-0444-7A12-CB15-19AE1275CE57}"/>
              </a:ext>
            </a:extLst>
          </p:cNvPr>
          <p:cNvSpPr>
            <a:spLocks noGrp="1"/>
          </p:cNvSpPr>
          <p:nvPr>
            <p:ph idx="1"/>
          </p:nvPr>
        </p:nvSpPr>
        <p:spPr>
          <a:xfrm>
            <a:off x="457200" y="1089070"/>
            <a:ext cx="8229600" cy="3771636"/>
          </a:xfrm>
        </p:spPr>
        <p:txBody>
          <a:bodyPr vert="horz" lIns="91440" tIns="45720" rIns="91440" bIns="45720" rtlCol="0" anchor="t">
            <a:normAutofit fontScale="92500" lnSpcReduction="20000"/>
          </a:bodyPr>
          <a:lstStyle/>
          <a:p>
            <a:r>
              <a:rPr lang="en-US"/>
              <a:t>COLS week 3 pilot</a:t>
            </a:r>
          </a:p>
          <a:p>
            <a:pPr lvl="1">
              <a:buFont typeface="Courier New"/>
              <a:buChar char="o"/>
            </a:pPr>
            <a:r>
              <a:rPr lang="en-US" sz="1800">
                <a:cs typeface="Calibri"/>
              </a:rPr>
              <a:t>Volunteer participants from large courses typically serving first-year students will indicate which students are not / have not been attending. </a:t>
            </a:r>
          </a:p>
          <a:p>
            <a:pPr lvl="1">
              <a:buFont typeface="Courier New"/>
              <a:buChar char="o"/>
            </a:pPr>
            <a:r>
              <a:rPr lang="en-US" sz="1800">
                <a:cs typeface="Calibri"/>
              </a:rPr>
              <a:t>Residence life and retention staff will connect with identified students.</a:t>
            </a:r>
          </a:p>
          <a:p>
            <a:pPr lvl="1">
              <a:buFont typeface="Courier New"/>
              <a:buChar char="o"/>
            </a:pPr>
            <a:r>
              <a:rPr lang="en-US" sz="1800">
                <a:cs typeface="Calibri"/>
              </a:rPr>
              <a:t>Office of Student Retention will look for patterns using 3rd-, 5th- &amp; 8th-week attendance data.</a:t>
            </a:r>
          </a:p>
          <a:p>
            <a:r>
              <a:rPr lang="en-US">
                <a:cs typeface="Calibri"/>
              </a:rPr>
              <a:t>CITL email scripts for faculty</a:t>
            </a:r>
          </a:p>
          <a:p>
            <a:pPr lvl="1">
              <a:buFont typeface="Courier New"/>
              <a:buChar char="o"/>
            </a:pPr>
            <a:r>
              <a:rPr lang="en-US" sz="1800">
                <a:cs typeface="Calibri"/>
              </a:rPr>
              <a:t>Navigate leadership team is working on a way to store these scripts/ templates in Navigate </a:t>
            </a:r>
          </a:p>
          <a:p>
            <a:r>
              <a:rPr lang="en-US">
                <a:cs typeface="Calibri"/>
              </a:rPr>
              <a:t>Navigate alerts</a:t>
            </a:r>
          </a:p>
          <a:p>
            <a:pPr lvl="1">
              <a:buFont typeface="Courier New"/>
              <a:buChar char="o"/>
            </a:pPr>
            <a:r>
              <a:rPr lang="en-US" sz="1800">
                <a:cs typeface="Calibri"/>
              </a:rPr>
              <a:t>Navigate leadership team is working to streamline the process of "closing the loop" on alerts – you should see case closures within two weeks</a:t>
            </a:r>
          </a:p>
        </p:txBody>
      </p:sp>
    </p:spTree>
    <p:extLst>
      <p:ext uri="{BB962C8B-B14F-4D97-AF65-F5344CB8AC3E}">
        <p14:creationId xmlns:p14="http://schemas.microsoft.com/office/powerpoint/2010/main" val="2446332185"/>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ABF4-63DC-AA4C-5842-191E83A2620A}"/>
              </a:ext>
            </a:extLst>
          </p:cNvPr>
          <p:cNvSpPr>
            <a:spLocks noGrp="1"/>
          </p:cNvSpPr>
          <p:nvPr>
            <p:ph type="title"/>
          </p:nvPr>
        </p:nvSpPr>
        <p:spPr/>
        <p:txBody>
          <a:bodyPr/>
          <a:lstStyle/>
          <a:p>
            <a:r>
              <a:rPr lang="en-US"/>
              <a:t>Challenge: Mental Health</a:t>
            </a:r>
          </a:p>
        </p:txBody>
      </p:sp>
      <p:sp>
        <p:nvSpPr>
          <p:cNvPr id="3" name="Content Placeholder 2">
            <a:extLst>
              <a:ext uri="{FF2B5EF4-FFF2-40B4-BE49-F238E27FC236}">
                <a16:creationId xmlns:a16="http://schemas.microsoft.com/office/drawing/2014/main" id="{30204FDA-0444-7A12-CB15-19AE1275CE57}"/>
              </a:ext>
            </a:extLst>
          </p:cNvPr>
          <p:cNvSpPr>
            <a:spLocks noGrp="1"/>
          </p:cNvSpPr>
          <p:nvPr>
            <p:ph idx="1"/>
          </p:nvPr>
        </p:nvSpPr>
        <p:spPr>
          <a:xfrm>
            <a:off x="457200" y="1181365"/>
            <a:ext cx="8229600" cy="3771636"/>
          </a:xfrm>
        </p:spPr>
        <p:txBody>
          <a:bodyPr/>
          <a:lstStyle/>
          <a:p>
            <a:r>
              <a:rPr lang="en-US"/>
              <a:t>Mantra </a:t>
            </a:r>
            <a:r>
              <a:rPr lang="en-US">
                <a:hlinkClick r:id="rId2"/>
              </a:rPr>
              <a:t>Whole Campus Care </a:t>
            </a:r>
            <a:r>
              <a:rPr lang="en-US"/>
              <a:t>Pilot</a:t>
            </a:r>
          </a:p>
          <a:p>
            <a:pPr lvl="1"/>
            <a:r>
              <a:rPr lang="en-US"/>
              <a:t>Self-care</a:t>
            </a:r>
          </a:p>
          <a:p>
            <a:pPr lvl="1"/>
            <a:r>
              <a:rPr lang="en-US"/>
              <a:t>Wellness coaching</a:t>
            </a:r>
          </a:p>
          <a:p>
            <a:pPr lvl="1"/>
            <a:r>
              <a:rPr lang="en-US"/>
              <a:t>Peer communities</a:t>
            </a:r>
          </a:p>
          <a:p>
            <a:pPr lvl="1"/>
            <a:r>
              <a:rPr lang="en-US"/>
              <a:t>24/7 support</a:t>
            </a:r>
          </a:p>
          <a:p>
            <a:pPr lvl="1"/>
            <a:r>
              <a:rPr lang="en-US"/>
              <a:t>Therapy</a:t>
            </a:r>
          </a:p>
          <a:p>
            <a:r>
              <a:rPr lang="en-US"/>
              <a:t>Mental health course for faculty/instructors.</a:t>
            </a:r>
          </a:p>
        </p:txBody>
      </p:sp>
    </p:spTree>
    <p:extLst>
      <p:ext uri="{BB962C8B-B14F-4D97-AF65-F5344CB8AC3E}">
        <p14:creationId xmlns:p14="http://schemas.microsoft.com/office/powerpoint/2010/main" val="161413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5647-67A0-C092-6A47-1DA9505F66AB}"/>
              </a:ext>
            </a:extLst>
          </p:cNvPr>
          <p:cNvSpPr>
            <a:spLocks noGrp="1"/>
          </p:cNvSpPr>
          <p:nvPr>
            <p:ph type="title"/>
          </p:nvPr>
        </p:nvSpPr>
        <p:spPr/>
        <p:txBody>
          <a:bodyPr/>
          <a:lstStyle/>
          <a:p>
            <a:r>
              <a:rPr lang="en-US">
                <a:cs typeface="Calibri"/>
              </a:rPr>
              <a:t>Challenge – Artificial Intelligence</a:t>
            </a:r>
            <a:endParaRPr lang="en-US"/>
          </a:p>
        </p:txBody>
      </p:sp>
      <p:sp>
        <p:nvSpPr>
          <p:cNvPr id="3" name="Content Placeholder 2">
            <a:extLst>
              <a:ext uri="{FF2B5EF4-FFF2-40B4-BE49-F238E27FC236}">
                <a16:creationId xmlns:a16="http://schemas.microsoft.com/office/drawing/2014/main" id="{E4CBF74D-9DCC-FEA4-4A97-E9524E6D0211}"/>
              </a:ext>
            </a:extLst>
          </p:cNvPr>
          <p:cNvSpPr>
            <a:spLocks noGrp="1"/>
          </p:cNvSpPr>
          <p:nvPr>
            <p:ph idx="1"/>
          </p:nvPr>
        </p:nvSpPr>
        <p:spPr>
          <a:xfrm>
            <a:off x="457200" y="1062103"/>
            <a:ext cx="8773481" cy="3771636"/>
          </a:xfrm>
        </p:spPr>
        <p:txBody>
          <a:bodyPr vert="horz" lIns="91440" tIns="45720" rIns="91440" bIns="45720" rtlCol="0" anchor="t">
            <a:noAutofit/>
          </a:bodyPr>
          <a:lstStyle/>
          <a:p>
            <a:endParaRPr lang="en-US" sz="2000">
              <a:latin typeface="Century Gothic"/>
              <a:cs typeface="Calibri"/>
            </a:endParaRPr>
          </a:p>
          <a:p>
            <a:pPr>
              <a:spcBef>
                <a:spcPts val="0"/>
              </a:spcBef>
            </a:pPr>
            <a:r>
              <a:rPr lang="en-US" dirty="0">
                <a:latin typeface="Calibri"/>
                <a:cs typeface="Calibri"/>
              </a:rPr>
              <a:t>Book club on "Teaching with AI"</a:t>
            </a:r>
          </a:p>
          <a:p>
            <a:pPr lvl="1">
              <a:spcBef>
                <a:spcPts val="0"/>
              </a:spcBef>
              <a:buFont typeface="Courier New"/>
              <a:buChar char="o"/>
            </a:pPr>
            <a:r>
              <a:rPr lang="en-US" dirty="0">
                <a:latin typeface="Calibri"/>
                <a:cs typeface="Calibri"/>
              </a:rPr>
              <a:t>System-wide events with author José Bowen in Oct.</a:t>
            </a:r>
          </a:p>
          <a:p>
            <a:pPr>
              <a:spcBef>
                <a:spcPts val="0"/>
              </a:spcBef>
            </a:pPr>
            <a:r>
              <a:rPr lang="en-US" dirty="0">
                <a:latin typeface="Calibri"/>
                <a:cs typeface="Calibri"/>
              </a:rPr>
              <a:t>Web resources</a:t>
            </a:r>
          </a:p>
          <a:p>
            <a:pPr>
              <a:spcBef>
                <a:spcPts val="0"/>
              </a:spcBef>
            </a:pPr>
            <a:r>
              <a:rPr lang="en-US" dirty="0">
                <a:latin typeface="Calibri"/>
                <a:cs typeface="Calibri"/>
              </a:rPr>
              <a:t>Academic integrity resources</a:t>
            </a:r>
          </a:p>
          <a:p>
            <a:pPr>
              <a:spcBef>
                <a:spcPts val="0"/>
              </a:spcBef>
            </a:pPr>
            <a:r>
              <a:rPr lang="en-US" dirty="0">
                <a:latin typeface="Calibri"/>
                <a:cs typeface="Calibri"/>
              </a:rPr>
              <a:t>Decision guides</a:t>
            </a:r>
          </a:p>
          <a:p>
            <a:pPr>
              <a:spcBef>
                <a:spcPts val="0"/>
              </a:spcBef>
            </a:pPr>
            <a:r>
              <a:rPr lang="en-US" dirty="0">
                <a:latin typeface="Calibri"/>
                <a:cs typeface="Calibri"/>
              </a:rPr>
              <a:t>Workshops </a:t>
            </a:r>
          </a:p>
          <a:p>
            <a:pPr>
              <a:spcBef>
                <a:spcPts val="0"/>
              </a:spcBef>
            </a:pPr>
            <a:r>
              <a:rPr lang="en-US" dirty="0">
                <a:latin typeface="Calibri"/>
                <a:cs typeface="Calibri"/>
              </a:rPr>
              <a:t>Brown bags</a:t>
            </a:r>
          </a:p>
          <a:p>
            <a:endParaRPr lang="en-US">
              <a:cs typeface="Calibri"/>
            </a:endParaRPr>
          </a:p>
        </p:txBody>
      </p:sp>
    </p:spTree>
    <p:extLst>
      <p:ext uri="{BB962C8B-B14F-4D97-AF65-F5344CB8AC3E}">
        <p14:creationId xmlns:p14="http://schemas.microsoft.com/office/powerpoint/2010/main" val="1893667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A29C-CD1B-E1EA-92FC-8073F65F1F06}"/>
              </a:ext>
            </a:extLst>
          </p:cNvPr>
          <p:cNvSpPr>
            <a:spLocks noGrp="1"/>
          </p:cNvSpPr>
          <p:nvPr>
            <p:ph type="title"/>
          </p:nvPr>
        </p:nvSpPr>
        <p:spPr>
          <a:xfrm>
            <a:off x="219497" y="228865"/>
            <a:ext cx="8699949" cy="952500"/>
          </a:xfrm>
        </p:spPr>
        <p:txBody>
          <a:bodyPr>
            <a:normAutofit fontScale="90000"/>
          </a:bodyPr>
          <a:lstStyle/>
          <a:p>
            <a:r>
              <a:rPr lang="en-US">
                <a:cs typeface="Calibri"/>
              </a:rPr>
              <a:t>Challenge – Civil Discourse &amp; the Election</a:t>
            </a:r>
            <a:endParaRPr lang="en-US"/>
          </a:p>
        </p:txBody>
      </p:sp>
      <p:sp>
        <p:nvSpPr>
          <p:cNvPr id="3" name="Content Placeholder 2">
            <a:extLst>
              <a:ext uri="{FF2B5EF4-FFF2-40B4-BE49-F238E27FC236}">
                <a16:creationId xmlns:a16="http://schemas.microsoft.com/office/drawing/2014/main" id="{E4D39057-517E-EDC5-D906-D4CD8E627F2B}"/>
              </a:ext>
            </a:extLst>
          </p:cNvPr>
          <p:cNvSpPr>
            <a:spLocks noGrp="1"/>
          </p:cNvSpPr>
          <p:nvPr>
            <p:ph idx="1"/>
          </p:nvPr>
        </p:nvSpPr>
        <p:spPr/>
        <p:txBody>
          <a:bodyPr vert="horz" lIns="91440" tIns="45720" rIns="91440" bIns="45720" rtlCol="0" anchor="t">
            <a:normAutofit/>
          </a:bodyPr>
          <a:lstStyle/>
          <a:p>
            <a:r>
              <a:rPr lang="en-US" dirty="0">
                <a:latin typeface="Calibri"/>
                <a:cs typeface="Calibri"/>
              </a:rPr>
              <a:t>Teaching Tips</a:t>
            </a:r>
          </a:p>
          <a:p>
            <a:r>
              <a:rPr lang="en-US">
                <a:latin typeface="Calibri"/>
                <a:cs typeface="Calibri"/>
              </a:rPr>
              <a:t>Academic Freedom and Free Speech Resource Guide</a:t>
            </a:r>
          </a:p>
          <a:p>
            <a:r>
              <a:rPr lang="en-US">
                <a:latin typeface="Calibri"/>
                <a:cs typeface="Calibri"/>
              </a:rPr>
              <a:t>Downloadable classroom resources</a:t>
            </a:r>
          </a:p>
          <a:p>
            <a:r>
              <a:rPr lang="en-US">
                <a:latin typeface="Calibri"/>
                <a:cs typeface="Calibri"/>
              </a:rPr>
              <a:t>Brown bags</a:t>
            </a:r>
          </a:p>
          <a:p>
            <a:endParaRPr lang="en-US">
              <a:cs typeface="Calibri"/>
            </a:endParaRPr>
          </a:p>
        </p:txBody>
      </p:sp>
    </p:spTree>
    <p:extLst>
      <p:ext uri="{BB962C8B-B14F-4D97-AF65-F5344CB8AC3E}">
        <p14:creationId xmlns:p14="http://schemas.microsoft.com/office/powerpoint/2010/main" val="357418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2BF76-A63C-189B-FDCD-E5ABA57D1FF1}"/>
              </a:ext>
            </a:extLst>
          </p:cNvPr>
          <p:cNvSpPr>
            <a:spLocks noGrp="1"/>
          </p:cNvSpPr>
          <p:nvPr>
            <p:ph idx="1"/>
          </p:nvPr>
        </p:nvSpPr>
        <p:spPr>
          <a:xfrm>
            <a:off x="457200" y="1429621"/>
            <a:ext cx="8229600" cy="3312851"/>
          </a:xfrm>
        </p:spPr>
        <p:txBody>
          <a:bodyPr vert="horz" lIns="91440" tIns="45720" rIns="91440" bIns="45720" rtlCol="0" anchor="t">
            <a:normAutofit/>
          </a:bodyPr>
          <a:lstStyle/>
          <a:p>
            <a:r>
              <a:rPr lang="en-US" dirty="0">
                <a:cs typeface="Calibri"/>
              </a:rPr>
              <a:t>Academic context &amp; preparedness for our FYS</a:t>
            </a:r>
            <a:endParaRPr lang="en-US" dirty="0"/>
          </a:p>
          <a:p>
            <a:r>
              <a:rPr lang="en-US" dirty="0">
                <a:cs typeface="Calibri"/>
              </a:rPr>
              <a:t>Entering student survey data</a:t>
            </a:r>
          </a:p>
          <a:p>
            <a:r>
              <a:rPr lang="en-US" dirty="0">
                <a:cs typeface="Calibri"/>
              </a:rPr>
              <a:t>Reflection and break</a:t>
            </a:r>
          </a:p>
          <a:p>
            <a:r>
              <a:rPr lang="en-US" dirty="0">
                <a:cs typeface="Calibri"/>
              </a:rPr>
              <a:t>Resources and programming</a:t>
            </a:r>
          </a:p>
          <a:p>
            <a:r>
              <a:rPr lang="en-US" dirty="0">
                <a:cs typeface="Calibri"/>
              </a:rPr>
              <a:t>Scope of practice activity</a:t>
            </a:r>
          </a:p>
          <a:p>
            <a:endParaRPr lang="en-US">
              <a:cs typeface="Calibri"/>
            </a:endParaRPr>
          </a:p>
        </p:txBody>
      </p:sp>
      <p:sp>
        <p:nvSpPr>
          <p:cNvPr id="2" name="Title 1">
            <a:extLst>
              <a:ext uri="{FF2B5EF4-FFF2-40B4-BE49-F238E27FC236}">
                <a16:creationId xmlns:a16="http://schemas.microsoft.com/office/drawing/2014/main" id="{5877A1C7-2ECE-04B6-9458-401734C5DE84}"/>
              </a:ext>
            </a:extLst>
          </p:cNvPr>
          <p:cNvSpPr>
            <a:spLocks noGrp="1"/>
          </p:cNvSpPr>
          <p:nvPr>
            <p:ph type="title"/>
          </p:nvPr>
        </p:nvSpPr>
        <p:spPr/>
        <p:txBody>
          <a:bodyPr/>
          <a:lstStyle/>
          <a:p>
            <a:r>
              <a:rPr lang="en-US">
                <a:cs typeface="Calibri"/>
              </a:rPr>
              <a:t>Agenda</a:t>
            </a:r>
            <a:endParaRPr lang="en-US"/>
          </a:p>
        </p:txBody>
      </p:sp>
    </p:spTree>
    <p:extLst>
      <p:ext uri="{BB962C8B-B14F-4D97-AF65-F5344CB8AC3E}">
        <p14:creationId xmlns:p14="http://schemas.microsoft.com/office/powerpoint/2010/main" val="429403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D426-AE5A-7957-A764-CBF100D13B8C}"/>
              </a:ext>
            </a:extLst>
          </p:cNvPr>
          <p:cNvSpPr>
            <a:spLocks noGrp="1"/>
          </p:cNvSpPr>
          <p:nvPr>
            <p:ph type="title"/>
          </p:nvPr>
        </p:nvSpPr>
        <p:spPr/>
        <p:txBody>
          <a:bodyPr/>
          <a:lstStyle/>
          <a:p>
            <a:r>
              <a:rPr lang="en-US">
                <a:ea typeface="Calibri"/>
                <a:cs typeface="Calibri"/>
              </a:rPr>
              <a:t>Scope of Practice Activity</a:t>
            </a:r>
            <a:endParaRPr lang="en-US"/>
          </a:p>
        </p:txBody>
      </p:sp>
      <p:sp>
        <p:nvSpPr>
          <p:cNvPr id="3" name="Content Placeholder 2">
            <a:extLst>
              <a:ext uri="{FF2B5EF4-FFF2-40B4-BE49-F238E27FC236}">
                <a16:creationId xmlns:a16="http://schemas.microsoft.com/office/drawing/2014/main" id="{27E6CE24-C4F7-0F13-84FA-2E1B03CA7139}"/>
              </a:ext>
            </a:extLst>
          </p:cNvPr>
          <p:cNvSpPr>
            <a:spLocks noGrp="1"/>
          </p:cNvSpPr>
          <p:nvPr>
            <p:ph idx="1"/>
          </p:nvPr>
        </p:nvSpPr>
        <p:spPr/>
        <p:txBody>
          <a:bodyPr vert="horz" lIns="91440" tIns="45720" rIns="91440" bIns="45720" rtlCol="0" anchor="t">
            <a:normAutofit/>
          </a:bodyPr>
          <a:lstStyle/>
          <a:p>
            <a:r>
              <a:rPr lang="en-US">
                <a:ea typeface="Calibri"/>
                <a:cs typeface="Calibri"/>
              </a:rPr>
              <a:t>What is a Scope of Practice (</a:t>
            </a:r>
            <a:r>
              <a:rPr lang="en-US" err="1">
                <a:ea typeface="Calibri"/>
                <a:cs typeface="Calibri"/>
              </a:rPr>
              <a:t>SoP</a:t>
            </a:r>
            <a:r>
              <a:rPr lang="en-US">
                <a:ea typeface="Calibri"/>
                <a:cs typeface="Calibri"/>
              </a:rPr>
              <a:t>)?</a:t>
            </a:r>
          </a:p>
          <a:p>
            <a:pPr lvl="1">
              <a:buFont typeface="Courier New"/>
              <a:buChar char="o"/>
            </a:pPr>
            <a:r>
              <a:rPr lang="en-US">
                <a:ea typeface="Calibri"/>
                <a:cs typeface="Calibri"/>
              </a:rPr>
              <a:t>Most common in healthcare fields</a:t>
            </a:r>
          </a:p>
          <a:p>
            <a:pPr lvl="2">
              <a:buFont typeface="Wingdings"/>
              <a:buChar char="§"/>
            </a:pPr>
            <a:r>
              <a:rPr lang="en-US">
                <a:ea typeface="Calibri"/>
                <a:cs typeface="Calibri"/>
              </a:rPr>
              <a:t>Helps to identify procedures, actions, and processes an individual is permitted/expected to perform.</a:t>
            </a:r>
          </a:p>
          <a:p>
            <a:pPr lvl="2">
              <a:buFont typeface="Wingdings"/>
              <a:buChar char="§"/>
            </a:pPr>
            <a:r>
              <a:rPr lang="en-US">
                <a:ea typeface="Calibri"/>
                <a:cs typeface="Calibri"/>
              </a:rPr>
              <a:t>Aim to protect the needs of both the practitioner and the patient.  </a:t>
            </a:r>
          </a:p>
          <a:p>
            <a:endParaRPr lang="en-US">
              <a:ea typeface="Calibri"/>
              <a:cs typeface="Calibri"/>
            </a:endParaRPr>
          </a:p>
        </p:txBody>
      </p:sp>
    </p:spTree>
    <p:extLst>
      <p:ext uri="{BB962C8B-B14F-4D97-AF65-F5344CB8AC3E}">
        <p14:creationId xmlns:p14="http://schemas.microsoft.com/office/powerpoint/2010/main" val="287725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00F7-7899-9221-8AE1-528D066A386A}"/>
              </a:ext>
            </a:extLst>
          </p:cNvPr>
          <p:cNvSpPr>
            <a:spLocks noGrp="1"/>
          </p:cNvSpPr>
          <p:nvPr>
            <p:ph type="title"/>
          </p:nvPr>
        </p:nvSpPr>
        <p:spPr/>
        <p:txBody>
          <a:bodyPr/>
          <a:lstStyle/>
          <a:p>
            <a:r>
              <a:rPr lang="en-US">
                <a:ea typeface="Calibri"/>
                <a:cs typeface="Calibri"/>
              </a:rPr>
              <a:t>Scope of Practice for Educators</a:t>
            </a:r>
            <a:endParaRPr lang="en-US"/>
          </a:p>
        </p:txBody>
      </p:sp>
      <p:sp>
        <p:nvSpPr>
          <p:cNvPr id="3" name="Content Placeholder 2">
            <a:extLst>
              <a:ext uri="{FF2B5EF4-FFF2-40B4-BE49-F238E27FC236}">
                <a16:creationId xmlns:a16="http://schemas.microsoft.com/office/drawing/2014/main" id="{E1B4DE6E-1F8A-6B63-E68C-3BE0FB737117}"/>
              </a:ext>
            </a:extLst>
          </p:cNvPr>
          <p:cNvSpPr>
            <a:spLocks noGrp="1"/>
          </p:cNvSpPr>
          <p:nvPr>
            <p:ph idx="1"/>
          </p:nvPr>
        </p:nvSpPr>
        <p:spPr/>
        <p:txBody>
          <a:bodyPr vert="horz" lIns="91440" tIns="45720" rIns="91440" bIns="45720" rtlCol="0" anchor="t">
            <a:normAutofit lnSpcReduction="10000"/>
          </a:bodyPr>
          <a:lstStyle/>
          <a:p>
            <a:r>
              <a:rPr lang="en-US" sz="3000">
                <a:ea typeface="+mn-lt"/>
                <a:cs typeface="+mn-lt"/>
              </a:rPr>
              <a:t>According to Karen Costa, creating an </a:t>
            </a:r>
            <a:r>
              <a:rPr lang="en-US" sz="3000" err="1">
                <a:ea typeface="+mn-lt"/>
                <a:cs typeface="+mn-lt"/>
              </a:rPr>
              <a:t>SoP</a:t>
            </a:r>
            <a:r>
              <a:rPr lang="en-US" sz="3000">
                <a:ea typeface="+mn-lt"/>
                <a:cs typeface="+mn-lt"/>
              </a:rPr>
              <a:t> helped her figure "out what belonged to me inside the walls, whether brick or virtual, of the classrooms I shared with my students."</a:t>
            </a:r>
          </a:p>
          <a:p>
            <a:r>
              <a:rPr lang="en-US" sz="3000">
                <a:ea typeface="Calibri"/>
                <a:cs typeface="Calibri"/>
              </a:rPr>
              <a:t>Her </a:t>
            </a:r>
            <a:r>
              <a:rPr lang="en-US" sz="3000" err="1">
                <a:ea typeface="Calibri"/>
                <a:cs typeface="Calibri"/>
              </a:rPr>
              <a:t>SoP</a:t>
            </a:r>
            <a:r>
              <a:rPr lang="en-US" sz="3000">
                <a:ea typeface="Calibri"/>
                <a:cs typeface="Calibri"/>
              </a:rPr>
              <a:t> "speaks to spaces where I have felt the need for clearer boundaries, as well as common frustrations, concerns, and missteps I've witnessed in the field."</a:t>
            </a:r>
          </a:p>
        </p:txBody>
      </p:sp>
      <p:sp>
        <p:nvSpPr>
          <p:cNvPr id="5" name="TextBox 3">
            <a:extLst>
              <a:ext uri="{FF2B5EF4-FFF2-40B4-BE49-F238E27FC236}">
                <a16:creationId xmlns:a16="http://schemas.microsoft.com/office/drawing/2014/main" id="{899795FB-F748-E5B6-F68F-C8273C6AC17C}"/>
              </a:ext>
            </a:extLst>
          </p:cNvPr>
          <p:cNvSpPr txBox="1"/>
          <p:nvPr/>
        </p:nvSpPr>
        <p:spPr>
          <a:xfrm>
            <a:off x="83149" y="5073242"/>
            <a:ext cx="621935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solidFill>
                  <a:srgbClr val="FFFFFF"/>
                </a:solidFill>
                <a:ea typeface="+mn-lt"/>
                <a:cs typeface="+mn-lt"/>
              </a:rPr>
              <a:t>Costa, K. (2022). An Educator’s Scope of Practice: How Do I Know What’s Mine?. In: Thompson, P., </a:t>
            </a:r>
            <a:r>
              <a:rPr lang="en-US" sz="1200" err="1">
                <a:solidFill>
                  <a:srgbClr val="FFFFFF"/>
                </a:solidFill>
                <a:ea typeface="+mn-lt"/>
                <a:cs typeface="+mn-lt"/>
              </a:rPr>
              <a:t>Carello</a:t>
            </a:r>
            <a:r>
              <a:rPr lang="en-US" sz="1200">
                <a:solidFill>
                  <a:srgbClr val="FFFFFF"/>
                </a:solidFill>
                <a:ea typeface="+mn-lt"/>
                <a:cs typeface="+mn-lt"/>
              </a:rPr>
              <a:t>, J. (eds) Trauma-Informed Pedagogies. Palgrave Macmillan, Cham. https://</a:t>
            </a:r>
            <a:r>
              <a:rPr lang="en-US" sz="1200" err="1">
                <a:solidFill>
                  <a:srgbClr val="FFFFFF"/>
                </a:solidFill>
                <a:ea typeface="+mn-lt"/>
                <a:cs typeface="+mn-lt"/>
              </a:rPr>
              <a:t>doi.org</a:t>
            </a:r>
            <a:r>
              <a:rPr lang="en-US" sz="1200">
                <a:solidFill>
                  <a:srgbClr val="FFFFFF"/>
                </a:solidFill>
                <a:ea typeface="+mn-lt"/>
                <a:cs typeface="+mn-lt"/>
              </a:rPr>
              <a:t>/10.1007/978-3-030-92705-9_15</a:t>
            </a:r>
            <a:endParaRPr lang="en-US">
              <a:solidFill>
                <a:srgbClr val="FFFFFF"/>
              </a:solidFill>
            </a:endParaRPr>
          </a:p>
        </p:txBody>
      </p:sp>
    </p:spTree>
    <p:extLst>
      <p:ext uri="{BB962C8B-B14F-4D97-AF65-F5344CB8AC3E}">
        <p14:creationId xmlns:p14="http://schemas.microsoft.com/office/powerpoint/2010/main" val="383563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8E1F-BED1-00F1-3798-80739953256A}"/>
              </a:ext>
            </a:extLst>
          </p:cNvPr>
          <p:cNvSpPr>
            <a:spLocks noGrp="1"/>
          </p:cNvSpPr>
          <p:nvPr>
            <p:ph type="title"/>
          </p:nvPr>
        </p:nvSpPr>
        <p:spPr/>
        <p:txBody>
          <a:bodyPr/>
          <a:lstStyle/>
          <a:p>
            <a:r>
              <a:rPr lang="en-US">
                <a:ea typeface="Calibri"/>
                <a:cs typeface="Calibri"/>
              </a:rPr>
              <a:t>My hopes for this activity</a:t>
            </a:r>
            <a:endParaRPr lang="en-US"/>
          </a:p>
        </p:txBody>
      </p:sp>
      <p:sp>
        <p:nvSpPr>
          <p:cNvPr id="3" name="Content Placeholder 2">
            <a:extLst>
              <a:ext uri="{FF2B5EF4-FFF2-40B4-BE49-F238E27FC236}">
                <a16:creationId xmlns:a16="http://schemas.microsoft.com/office/drawing/2014/main" id="{E1321EFB-2FBB-032F-7473-440EB9FD3FFF}"/>
              </a:ext>
            </a:extLst>
          </p:cNvPr>
          <p:cNvSpPr>
            <a:spLocks noGrp="1"/>
          </p:cNvSpPr>
          <p:nvPr>
            <p:ph idx="1"/>
          </p:nvPr>
        </p:nvSpPr>
        <p:spPr>
          <a:xfrm>
            <a:off x="457200" y="1069846"/>
            <a:ext cx="8229600" cy="3771636"/>
          </a:xfrm>
        </p:spPr>
        <p:txBody>
          <a:bodyPr vert="horz" lIns="91440" tIns="45720" rIns="91440" bIns="45720" rtlCol="0" anchor="t">
            <a:normAutofit/>
          </a:bodyPr>
          <a:lstStyle/>
          <a:p>
            <a:r>
              <a:rPr lang="en-US">
                <a:ea typeface="Calibri"/>
                <a:cs typeface="Calibri"/>
              </a:rPr>
              <a:t>Help you to think intentionally about your role at UWSP.</a:t>
            </a:r>
          </a:p>
          <a:p>
            <a:r>
              <a:rPr lang="en-US">
                <a:ea typeface="Calibri"/>
                <a:cs typeface="Calibri"/>
              </a:rPr>
              <a:t>Provide a framework for having broader conversations about roles and roles and responsibilities, as they relate to teaching and learning.</a:t>
            </a:r>
          </a:p>
          <a:p>
            <a:pPr marL="0" indent="0">
              <a:buNone/>
            </a:pPr>
            <a:endParaRPr lang="en-US">
              <a:ea typeface="Calibri"/>
              <a:cs typeface="Calibri"/>
            </a:endParaRPr>
          </a:p>
        </p:txBody>
      </p:sp>
    </p:spTree>
    <p:extLst>
      <p:ext uri="{BB962C8B-B14F-4D97-AF65-F5344CB8AC3E}">
        <p14:creationId xmlns:p14="http://schemas.microsoft.com/office/powerpoint/2010/main" val="354374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87CB-758A-0EBD-5B48-0ACF219A5920}"/>
              </a:ext>
            </a:extLst>
          </p:cNvPr>
          <p:cNvSpPr>
            <a:spLocks noGrp="1"/>
          </p:cNvSpPr>
          <p:nvPr>
            <p:ph type="title"/>
          </p:nvPr>
        </p:nvSpPr>
        <p:spPr/>
        <p:txBody>
          <a:bodyPr/>
          <a:lstStyle/>
          <a:p>
            <a:r>
              <a:rPr lang="en-US">
                <a:ea typeface="Calibri"/>
                <a:cs typeface="Calibri"/>
              </a:rPr>
              <a:t>What this activity isn't</a:t>
            </a:r>
          </a:p>
        </p:txBody>
      </p:sp>
      <p:sp>
        <p:nvSpPr>
          <p:cNvPr id="3" name="Content Placeholder 2">
            <a:extLst>
              <a:ext uri="{FF2B5EF4-FFF2-40B4-BE49-F238E27FC236}">
                <a16:creationId xmlns:a16="http://schemas.microsoft.com/office/drawing/2014/main" id="{379D2510-1E08-B4A9-EE6A-B9F9B79BF00B}"/>
              </a:ext>
            </a:extLst>
          </p:cNvPr>
          <p:cNvSpPr>
            <a:spLocks noGrp="1"/>
          </p:cNvSpPr>
          <p:nvPr>
            <p:ph idx="1"/>
          </p:nvPr>
        </p:nvSpPr>
        <p:spPr/>
        <p:txBody>
          <a:bodyPr vert="horz" lIns="91440" tIns="45720" rIns="91440" bIns="45720" rtlCol="0" anchor="t">
            <a:normAutofit/>
          </a:bodyPr>
          <a:lstStyle/>
          <a:p>
            <a:r>
              <a:rPr lang="en-US">
                <a:ea typeface="Calibri"/>
                <a:cs typeface="Calibri"/>
              </a:rPr>
              <a:t>A ploy to get faculty to take on more.</a:t>
            </a:r>
          </a:p>
          <a:p>
            <a:r>
              <a:rPr lang="en-US">
                <a:ea typeface="Calibri"/>
                <a:cs typeface="Calibri"/>
              </a:rPr>
              <a:t>An excuse for faculty to take a "not my problem" stance to issues in the classroom.</a:t>
            </a:r>
          </a:p>
          <a:p>
            <a:pPr marL="0" indent="0">
              <a:buNone/>
            </a:pPr>
            <a:endParaRPr lang="en-US">
              <a:ea typeface="Calibri"/>
              <a:cs typeface="Calibri"/>
            </a:endParaRPr>
          </a:p>
        </p:txBody>
      </p:sp>
    </p:spTree>
    <p:extLst>
      <p:ext uri="{BB962C8B-B14F-4D97-AF65-F5344CB8AC3E}">
        <p14:creationId xmlns:p14="http://schemas.microsoft.com/office/powerpoint/2010/main" val="409628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A6F4-A866-C464-385F-74B4AAE29065}"/>
              </a:ext>
            </a:extLst>
          </p:cNvPr>
          <p:cNvSpPr>
            <a:spLocks noGrp="1"/>
          </p:cNvSpPr>
          <p:nvPr>
            <p:ph type="title"/>
          </p:nvPr>
        </p:nvSpPr>
        <p:spPr/>
        <p:txBody>
          <a:bodyPr/>
          <a:lstStyle/>
          <a:p>
            <a:r>
              <a:rPr lang="en-US" dirty="0">
                <a:ea typeface="Calibri"/>
                <a:cs typeface="Calibri"/>
              </a:rPr>
              <a:t>Before we begin...</a:t>
            </a:r>
            <a:endParaRPr lang="en-US" dirty="0"/>
          </a:p>
        </p:txBody>
      </p:sp>
      <p:pic>
        <p:nvPicPr>
          <p:cNvPr id="4" name="Picture 3">
            <a:extLst>
              <a:ext uri="{FF2B5EF4-FFF2-40B4-BE49-F238E27FC236}">
                <a16:creationId xmlns:a16="http://schemas.microsoft.com/office/drawing/2014/main" id="{954B95A6-A38A-3F7A-6EC2-D5E4245A9FB0}"/>
              </a:ext>
            </a:extLst>
          </p:cNvPr>
          <p:cNvPicPr>
            <a:picLocks noChangeAspect="1"/>
          </p:cNvPicPr>
          <p:nvPr/>
        </p:nvPicPr>
        <p:blipFill>
          <a:blip r:embed="rId2"/>
          <a:stretch>
            <a:fillRect/>
          </a:stretch>
        </p:blipFill>
        <p:spPr>
          <a:xfrm>
            <a:off x="251133" y="1429819"/>
            <a:ext cx="8644762" cy="1730336"/>
          </a:xfrm>
          <a:prstGeom prst="rect">
            <a:avLst/>
          </a:prstGeom>
        </p:spPr>
      </p:pic>
      <p:sp>
        <p:nvSpPr>
          <p:cNvPr id="5" name="TextBox 4">
            <a:extLst>
              <a:ext uri="{FF2B5EF4-FFF2-40B4-BE49-F238E27FC236}">
                <a16:creationId xmlns:a16="http://schemas.microsoft.com/office/drawing/2014/main" id="{E948D5FC-AA6B-F203-0CE9-6332F85504D1}"/>
              </a:ext>
            </a:extLst>
          </p:cNvPr>
          <p:cNvSpPr txBox="1"/>
          <p:nvPr/>
        </p:nvSpPr>
        <p:spPr>
          <a:xfrm>
            <a:off x="934145" y="3504917"/>
            <a:ext cx="72833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The </a:t>
            </a:r>
            <a:r>
              <a:rPr lang="en-US" dirty="0">
                <a:ea typeface="Calibri"/>
                <a:cs typeface="Calibri"/>
                <a:hlinkClick r:id="rId3"/>
              </a:rPr>
              <a:t>full guide</a:t>
            </a:r>
            <a:r>
              <a:rPr lang="en-US" dirty="0">
                <a:ea typeface="Calibri"/>
                <a:cs typeface="Calibri"/>
              </a:rPr>
              <a:t> has links to resources that you can use to help make referrals.</a:t>
            </a:r>
          </a:p>
          <a:p>
            <a:pPr algn="ctr"/>
            <a:r>
              <a:rPr lang="en-US" dirty="0">
                <a:ea typeface="Calibri"/>
                <a:cs typeface="Calibri"/>
              </a:rPr>
              <a:t>A copy will be sent to you.</a:t>
            </a:r>
          </a:p>
        </p:txBody>
      </p:sp>
    </p:spTree>
    <p:extLst>
      <p:ext uri="{BB962C8B-B14F-4D97-AF65-F5344CB8AC3E}">
        <p14:creationId xmlns:p14="http://schemas.microsoft.com/office/powerpoint/2010/main" val="150685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6459-FC99-D869-76DA-68F9C056F638}"/>
              </a:ext>
            </a:extLst>
          </p:cNvPr>
          <p:cNvSpPr>
            <a:spLocks noGrp="1"/>
          </p:cNvSpPr>
          <p:nvPr>
            <p:ph type="title"/>
          </p:nvPr>
        </p:nvSpPr>
        <p:spPr>
          <a:xfrm>
            <a:off x="297194" y="201029"/>
            <a:ext cx="8229600" cy="952500"/>
          </a:xfrm>
        </p:spPr>
        <p:txBody>
          <a:bodyPr/>
          <a:lstStyle/>
          <a:p>
            <a:pPr algn="l"/>
            <a:r>
              <a:rPr lang="en-US">
                <a:cs typeface="Calibri"/>
              </a:rPr>
              <a:t>Step 1:</a:t>
            </a:r>
            <a:endParaRPr lang="en-US"/>
          </a:p>
        </p:txBody>
      </p:sp>
      <p:sp>
        <p:nvSpPr>
          <p:cNvPr id="5" name="TextBox 4">
            <a:extLst>
              <a:ext uri="{FF2B5EF4-FFF2-40B4-BE49-F238E27FC236}">
                <a16:creationId xmlns:a16="http://schemas.microsoft.com/office/drawing/2014/main" id="{7CCAE244-2893-8500-A4E5-4D0D31A5A928}"/>
              </a:ext>
            </a:extLst>
          </p:cNvPr>
          <p:cNvSpPr txBox="1"/>
          <p:nvPr/>
        </p:nvSpPr>
        <p:spPr>
          <a:xfrm>
            <a:off x="299226" y="1426558"/>
            <a:ext cx="853857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As a table discuss the following:</a:t>
            </a:r>
          </a:p>
          <a:p>
            <a:endParaRPr lang="en-US" sz="3200">
              <a:cs typeface="Calibri"/>
            </a:endParaRPr>
          </a:p>
          <a:p>
            <a:r>
              <a:rPr lang="en-US" sz="3200" b="1">
                <a:ea typeface="+mn-lt"/>
                <a:cs typeface="+mn-lt"/>
              </a:rPr>
              <a:t>What do students need to do to be successful in college?</a:t>
            </a:r>
            <a:endParaRPr lang="en-US" sz="3200" b="1"/>
          </a:p>
          <a:p>
            <a:endParaRPr lang="en-US" sz="3200">
              <a:cs typeface="Calibri"/>
            </a:endParaRPr>
          </a:p>
          <a:p>
            <a:r>
              <a:rPr lang="en-US" sz="3200">
                <a:cs typeface="Calibri"/>
              </a:rPr>
              <a:t>Write your answers on the sticky notes provided and arrange in column.</a:t>
            </a:r>
          </a:p>
        </p:txBody>
      </p:sp>
    </p:spTree>
    <p:extLst>
      <p:ext uri="{BB962C8B-B14F-4D97-AF65-F5344CB8AC3E}">
        <p14:creationId xmlns:p14="http://schemas.microsoft.com/office/powerpoint/2010/main" val="154379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8AC2-3C01-436B-D62E-C9C9B603C7C0}"/>
              </a:ext>
            </a:extLst>
          </p:cNvPr>
          <p:cNvSpPr>
            <a:spLocks noGrp="1"/>
          </p:cNvSpPr>
          <p:nvPr>
            <p:ph type="title"/>
          </p:nvPr>
        </p:nvSpPr>
        <p:spPr>
          <a:xfrm>
            <a:off x="137188" y="68810"/>
            <a:ext cx="8229600" cy="952500"/>
          </a:xfrm>
        </p:spPr>
        <p:txBody>
          <a:bodyPr/>
          <a:lstStyle/>
          <a:p>
            <a:pPr algn="l"/>
            <a:r>
              <a:rPr lang="en-US">
                <a:cs typeface="Calibri"/>
              </a:rPr>
              <a:t>Step 2:</a:t>
            </a:r>
          </a:p>
        </p:txBody>
      </p:sp>
      <p:sp>
        <p:nvSpPr>
          <p:cNvPr id="3" name="TextBox 2">
            <a:extLst>
              <a:ext uri="{FF2B5EF4-FFF2-40B4-BE49-F238E27FC236}">
                <a16:creationId xmlns:a16="http://schemas.microsoft.com/office/drawing/2014/main" id="{E991ABED-3FE5-0F89-EB0F-036C6DB08EB9}"/>
              </a:ext>
            </a:extLst>
          </p:cNvPr>
          <p:cNvSpPr txBox="1"/>
          <p:nvPr/>
        </p:nvSpPr>
        <p:spPr>
          <a:xfrm>
            <a:off x="139166" y="1022959"/>
            <a:ext cx="9004820" cy="48218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spcAft>
                <a:spcPts val="1000"/>
              </a:spcAft>
            </a:pPr>
            <a:r>
              <a:rPr lang="en-US" sz="3200">
                <a:latin typeface="Calibri"/>
                <a:cs typeface="Calibri"/>
              </a:rPr>
              <a:t>For each item you identified in Step 1, discuss</a:t>
            </a:r>
            <a:endParaRPr lang="en-US" sz="1600">
              <a:cs typeface="Calibri"/>
            </a:endParaRPr>
          </a:p>
          <a:p>
            <a:pPr>
              <a:spcBef>
                <a:spcPts val="1000"/>
              </a:spcBef>
              <a:spcAft>
                <a:spcPts val="1000"/>
              </a:spcAft>
            </a:pPr>
            <a:r>
              <a:rPr lang="en-US" sz="3200" b="1">
                <a:latin typeface="Calibri"/>
                <a:cs typeface="Calibri"/>
              </a:rPr>
              <a:t>In what ways are you responsible for providing the necessary support for each?</a:t>
            </a:r>
          </a:p>
          <a:p>
            <a:pPr>
              <a:spcBef>
                <a:spcPts val="1000"/>
              </a:spcBef>
              <a:spcAft>
                <a:spcPts val="1000"/>
              </a:spcAft>
            </a:pPr>
            <a:r>
              <a:rPr lang="en-US" sz="2400">
                <a:solidFill>
                  <a:srgbClr val="000000"/>
                </a:solidFill>
                <a:ea typeface="+mn-lt"/>
                <a:cs typeface="+mn-lt"/>
              </a:rPr>
              <a:t>Focus on things that clearly fall within your role and that you are qualified to do.</a:t>
            </a:r>
            <a:endParaRPr lang="en-US" sz="2400" b="1">
              <a:solidFill>
                <a:srgbClr val="000000"/>
              </a:solidFill>
              <a:ea typeface="+mn-lt"/>
              <a:cs typeface="+mn-lt"/>
            </a:endParaRPr>
          </a:p>
          <a:p>
            <a:pPr algn="ctr">
              <a:spcBef>
                <a:spcPts val="1000"/>
              </a:spcBef>
              <a:spcAft>
                <a:spcPts val="1000"/>
              </a:spcAft>
            </a:pPr>
            <a:r>
              <a:rPr lang="en-US" sz="2400">
                <a:solidFill>
                  <a:srgbClr val="131619"/>
                </a:solidFill>
                <a:ea typeface="+mn-lt"/>
                <a:cs typeface="+mn-lt"/>
              </a:rPr>
              <a:t>SUPER IMPORTANT: it is 100% okay to decide you have no role to play!</a:t>
            </a:r>
            <a:endParaRPr lang="en-US" sz="2400">
              <a:cs typeface="Calibri"/>
            </a:endParaRPr>
          </a:p>
          <a:p>
            <a:pPr algn="ctr">
              <a:spcBef>
                <a:spcPts val="1000"/>
              </a:spcBef>
              <a:spcAft>
                <a:spcPts val="1000"/>
              </a:spcAft>
            </a:pPr>
            <a:r>
              <a:rPr lang="en-US" sz="2400">
                <a:solidFill>
                  <a:srgbClr val="131619"/>
                </a:solidFill>
                <a:latin typeface="Calibri"/>
                <a:cs typeface="Calibri"/>
              </a:rPr>
              <a:t>Add each sticky to the correct row.</a:t>
            </a:r>
          </a:p>
          <a:p>
            <a:pPr>
              <a:spcBef>
                <a:spcPts val="1000"/>
              </a:spcBef>
              <a:spcAft>
                <a:spcPts val="1000"/>
              </a:spcAft>
            </a:pPr>
            <a:endParaRPr lang="en-US" sz="3200">
              <a:latin typeface="Calibri"/>
              <a:cs typeface="Calibri"/>
            </a:endParaRPr>
          </a:p>
        </p:txBody>
      </p:sp>
    </p:spTree>
    <p:extLst>
      <p:ext uri="{BB962C8B-B14F-4D97-AF65-F5344CB8AC3E}">
        <p14:creationId xmlns:p14="http://schemas.microsoft.com/office/powerpoint/2010/main" val="326297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0F00-FB5A-9464-E89B-E1EBAA003A33}"/>
              </a:ext>
            </a:extLst>
          </p:cNvPr>
          <p:cNvSpPr>
            <a:spLocks noGrp="1"/>
          </p:cNvSpPr>
          <p:nvPr>
            <p:ph type="title"/>
          </p:nvPr>
        </p:nvSpPr>
        <p:spPr>
          <a:xfrm>
            <a:off x="220669" y="214947"/>
            <a:ext cx="8229600" cy="952500"/>
          </a:xfrm>
        </p:spPr>
        <p:txBody>
          <a:bodyPr/>
          <a:lstStyle/>
          <a:p>
            <a:pPr algn="l"/>
            <a:r>
              <a:rPr lang="en-US">
                <a:cs typeface="Calibri"/>
              </a:rPr>
              <a:t>Step 3:</a:t>
            </a:r>
          </a:p>
        </p:txBody>
      </p:sp>
      <p:sp>
        <p:nvSpPr>
          <p:cNvPr id="4" name="TextBox 3">
            <a:extLst>
              <a:ext uri="{FF2B5EF4-FFF2-40B4-BE49-F238E27FC236}">
                <a16:creationId xmlns:a16="http://schemas.microsoft.com/office/drawing/2014/main" id="{FCD440C8-810D-4AA8-9F3C-DBDBE387489A}"/>
              </a:ext>
            </a:extLst>
          </p:cNvPr>
          <p:cNvSpPr txBox="1"/>
          <p:nvPr/>
        </p:nvSpPr>
        <p:spPr>
          <a:xfrm>
            <a:off x="139166" y="1022959"/>
            <a:ext cx="900482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a:cs typeface="Calibri"/>
              </a:rPr>
              <a:t>For each item you identified in Step 1, discuss</a:t>
            </a:r>
            <a:endParaRPr lang="en-US"/>
          </a:p>
          <a:p>
            <a:endParaRPr lang="en-US" sz="3200">
              <a:latin typeface="Calibri"/>
              <a:cs typeface="Calibri"/>
            </a:endParaRPr>
          </a:p>
          <a:p>
            <a:r>
              <a:rPr lang="en-US" sz="3200" b="1">
                <a:ea typeface="+mn-lt"/>
                <a:cs typeface="+mn-lt"/>
              </a:rPr>
              <a:t>Who else on campus has some (or all) of the responsibility to provide the necessary support?</a:t>
            </a:r>
            <a:endParaRPr lang="en-US" b="1">
              <a:ea typeface="+mn-lt"/>
              <a:cs typeface="+mn-lt"/>
            </a:endParaRPr>
          </a:p>
          <a:p>
            <a:endParaRPr lang="en-US" sz="3200" b="1">
              <a:latin typeface="Calibri"/>
              <a:cs typeface="Calibri"/>
            </a:endParaRPr>
          </a:p>
          <a:p>
            <a:pPr algn="ctr"/>
            <a:r>
              <a:rPr lang="en-US" sz="2400">
                <a:solidFill>
                  <a:srgbClr val="131619"/>
                </a:solidFill>
                <a:ea typeface="+mn-lt"/>
                <a:cs typeface="+mn-lt"/>
              </a:rPr>
              <a:t>IMPORTANT: It's okay if you don't know. Write that on your sticky.</a:t>
            </a:r>
            <a:endParaRPr lang="en-US" sz="2400">
              <a:cs typeface="Calibri"/>
            </a:endParaRPr>
          </a:p>
          <a:p>
            <a:pPr algn="ctr"/>
            <a:endParaRPr lang="en-US" sz="2400">
              <a:solidFill>
                <a:srgbClr val="131619"/>
              </a:solidFill>
              <a:latin typeface="Calibri"/>
              <a:cs typeface="Calibri"/>
            </a:endParaRPr>
          </a:p>
          <a:p>
            <a:pPr algn="ctr"/>
            <a:r>
              <a:rPr lang="en-US" sz="2400">
                <a:solidFill>
                  <a:srgbClr val="131619"/>
                </a:solidFill>
                <a:latin typeface="Calibri"/>
                <a:cs typeface="Calibri"/>
              </a:rPr>
              <a:t>Add each sticky to the correct row.</a:t>
            </a:r>
          </a:p>
          <a:p>
            <a:endParaRPr lang="en-US" sz="2400">
              <a:latin typeface="Calibri"/>
              <a:cs typeface="Calibri"/>
            </a:endParaRPr>
          </a:p>
        </p:txBody>
      </p:sp>
    </p:spTree>
    <p:extLst>
      <p:ext uri="{BB962C8B-B14F-4D97-AF65-F5344CB8AC3E}">
        <p14:creationId xmlns:p14="http://schemas.microsoft.com/office/powerpoint/2010/main" val="346084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D447-32EC-5822-FC3B-72062B8B4A48}"/>
              </a:ext>
            </a:extLst>
          </p:cNvPr>
          <p:cNvSpPr>
            <a:spLocks noGrp="1"/>
          </p:cNvSpPr>
          <p:nvPr>
            <p:ph type="title"/>
          </p:nvPr>
        </p:nvSpPr>
        <p:spPr/>
        <p:txBody>
          <a:bodyPr/>
          <a:lstStyle/>
          <a:p>
            <a:r>
              <a:rPr lang="en-US">
                <a:cs typeface="Calibri"/>
              </a:rPr>
              <a:t>Personal Scope of Practice</a:t>
            </a:r>
            <a:endParaRPr lang="en-US"/>
          </a:p>
        </p:txBody>
      </p:sp>
      <p:sp>
        <p:nvSpPr>
          <p:cNvPr id="3" name="TextBox 2">
            <a:extLst>
              <a:ext uri="{FF2B5EF4-FFF2-40B4-BE49-F238E27FC236}">
                <a16:creationId xmlns:a16="http://schemas.microsoft.com/office/drawing/2014/main" id="{4D75BCA1-8B56-A5FD-37C9-97E8875D8BE1}"/>
              </a:ext>
            </a:extLst>
          </p:cNvPr>
          <p:cNvSpPr txBox="1"/>
          <p:nvPr/>
        </p:nvSpPr>
        <p:spPr>
          <a:xfrm>
            <a:off x="487122" y="1405699"/>
            <a:ext cx="818367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As you engaged in the previous conversation, which topics brought up frustration or confusion?</a:t>
            </a:r>
          </a:p>
          <a:p>
            <a:endParaRPr lang="en-US" sz="2400">
              <a:cs typeface="Calibri"/>
            </a:endParaRPr>
          </a:p>
          <a:p>
            <a:r>
              <a:rPr lang="en-US" sz="2400" dirty="0">
                <a:cs typeface="Calibri"/>
              </a:rPr>
              <a:t>Are there other topics related to your role that bring up frustrations or confusion?</a:t>
            </a:r>
          </a:p>
          <a:p>
            <a:endParaRPr lang="en-US" sz="2400">
              <a:cs typeface="Calibri"/>
            </a:endParaRPr>
          </a:p>
          <a:p>
            <a:r>
              <a:rPr lang="en-US" sz="2400" dirty="0">
                <a:cs typeface="Calibri"/>
              </a:rPr>
              <a:t>What areas within your role do you struggle to set or enforce boundaries?</a:t>
            </a:r>
          </a:p>
          <a:p>
            <a:pPr marL="285750" indent="-285750">
              <a:buFont typeface="Arial"/>
              <a:buChar char="•"/>
            </a:pPr>
            <a:endParaRPr lang="en-US" sz="2400">
              <a:cs typeface="Calibri"/>
            </a:endParaRPr>
          </a:p>
        </p:txBody>
      </p:sp>
    </p:spTree>
    <p:extLst>
      <p:ext uri="{BB962C8B-B14F-4D97-AF65-F5344CB8AC3E}">
        <p14:creationId xmlns:p14="http://schemas.microsoft.com/office/powerpoint/2010/main" val="27538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310696-D2D7-17B2-2B1A-02073F10F038}"/>
              </a:ext>
            </a:extLst>
          </p:cNvPr>
          <p:cNvSpPr txBox="1"/>
          <p:nvPr/>
        </p:nvSpPr>
        <p:spPr>
          <a:xfrm>
            <a:off x="229761" y="2391104"/>
            <a:ext cx="8915712" cy="3318857"/>
          </a:xfrm>
          <a:prstGeom prst="rect">
            <a:avLst/>
          </a:prstGeom>
          <a:noFill/>
        </p:spPr>
        <p:txBody>
          <a:bodyPr wrap="square" lIns="91440" tIns="45720" rIns="91440" bIns="45720" rtlCol="0" anchor="t">
            <a:spAutoFit/>
          </a:bodyPr>
          <a:lstStyle/>
          <a:p>
            <a:pPr>
              <a:spcBef>
                <a:spcPts val="1000"/>
              </a:spcBef>
              <a:spcAft>
                <a:spcPts val="1000"/>
              </a:spcAft>
            </a:pPr>
            <a:r>
              <a:rPr lang="en-US" sz="2400" dirty="0"/>
              <a:t>Mine = the things that fall within your responsibilities and qualifications based on your role in higher education</a:t>
            </a:r>
            <a:endParaRPr lang="en-US" dirty="0"/>
          </a:p>
          <a:p>
            <a:pPr>
              <a:spcBef>
                <a:spcPts val="1000"/>
              </a:spcBef>
              <a:spcAft>
                <a:spcPts val="1000"/>
              </a:spcAft>
            </a:pPr>
            <a:r>
              <a:rPr lang="en-US" sz="2400" dirty="0"/>
              <a:t>Not mine = the things that fall outside of your responsibilities and qualification based on your role in higher education</a:t>
            </a:r>
            <a:endParaRPr lang="en-US" sz="2400" dirty="0">
              <a:cs typeface="Calibri"/>
            </a:endParaRPr>
          </a:p>
          <a:p>
            <a:pPr>
              <a:spcBef>
                <a:spcPts val="1000"/>
              </a:spcBef>
              <a:spcAft>
                <a:spcPts val="1000"/>
              </a:spcAft>
            </a:pPr>
            <a:r>
              <a:rPr lang="en-US" sz="2400" dirty="0"/>
              <a:t>You can be as broad or as granular as you would like.  This is </a:t>
            </a:r>
            <a:r>
              <a:rPr lang="en-US" sz="2400" b="1" u="sng" dirty="0"/>
              <a:t>your </a:t>
            </a:r>
            <a:r>
              <a:rPr lang="en-US" sz="2400" err="1"/>
              <a:t>SoP</a:t>
            </a:r>
            <a:r>
              <a:rPr lang="en-US" sz="2400" dirty="0"/>
              <a:t>.</a:t>
            </a:r>
            <a:endParaRPr lang="en-US" sz="2400" dirty="0">
              <a:cs typeface="Calibri"/>
            </a:endParaRPr>
          </a:p>
          <a:p>
            <a:endParaRPr lang="en-US" sz="2400"/>
          </a:p>
          <a:p>
            <a:endParaRPr lang="en-US" sz="2400">
              <a:cs typeface="Calibri"/>
            </a:endParaRPr>
          </a:p>
        </p:txBody>
      </p:sp>
      <p:pic>
        <p:nvPicPr>
          <p:cNvPr id="2" name="Picture 1" descr="A white rectangular object with black text&#10;&#10;Description automatically generated">
            <a:extLst>
              <a:ext uri="{FF2B5EF4-FFF2-40B4-BE49-F238E27FC236}">
                <a16:creationId xmlns:a16="http://schemas.microsoft.com/office/drawing/2014/main" id="{3A51E4B6-A80B-E74D-B500-C81BF69DA0E5}"/>
              </a:ext>
            </a:extLst>
          </p:cNvPr>
          <p:cNvPicPr>
            <a:picLocks noChangeAspect="1"/>
          </p:cNvPicPr>
          <p:nvPr/>
        </p:nvPicPr>
        <p:blipFill>
          <a:blip r:embed="rId2"/>
          <a:stretch>
            <a:fillRect/>
          </a:stretch>
        </p:blipFill>
        <p:spPr>
          <a:xfrm>
            <a:off x="107830" y="124710"/>
            <a:ext cx="8954717" cy="2158682"/>
          </a:xfrm>
          <a:prstGeom prst="rect">
            <a:avLst/>
          </a:prstGeom>
        </p:spPr>
      </p:pic>
    </p:spTree>
    <p:extLst>
      <p:ext uri="{BB962C8B-B14F-4D97-AF65-F5344CB8AC3E}">
        <p14:creationId xmlns:p14="http://schemas.microsoft.com/office/powerpoint/2010/main" val="373662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2C07-6F75-2192-566C-2AFC0652E127}"/>
              </a:ext>
            </a:extLst>
          </p:cNvPr>
          <p:cNvSpPr>
            <a:spLocks noGrp="1"/>
          </p:cNvSpPr>
          <p:nvPr>
            <p:ph type="title"/>
          </p:nvPr>
        </p:nvSpPr>
        <p:spPr/>
        <p:txBody>
          <a:bodyPr/>
          <a:lstStyle/>
          <a:p>
            <a:r>
              <a:rPr lang="en-US"/>
              <a:t>Academic Context – Class of 2028</a:t>
            </a:r>
          </a:p>
        </p:txBody>
      </p:sp>
      <p:sp>
        <p:nvSpPr>
          <p:cNvPr id="3" name="Content Placeholder 2">
            <a:extLst>
              <a:ext uri="{FF2B5EF4-FFF2-40B4-BE49-F238E27FC236}">
                <a16:creationId xmlns:a16="http://schemas.microsoft.com/office/drawing/2014/main" id="{5694CB17-FBB7-EE19-0437-5BB2B8F3E788}"/>
              </a:ext>
            </a:extLst>
          </p:cNvPr>
          <p:cNvSpPr>
            <a:spLocks noGrp="1"/>
          </p:cNvSpPr>
          <p:nvPr>
            <p:ph idx="1"/>
          </p:nvPr>
        </p:nvSpPr>
        <p:spPr>
          <a:xfrm>
            <a:off x="102324" y="1111776"/>
            <a:ext cx="8946365" cy="3771636"/>
          </a:xfrm>
        </p:spPr>
        <p:txBody>
          <a:bodyPr vert="horz" lIns="91440" tIns="45720" rIns="91440" bIns="45720" rtlCol="0" anchor="t">
            <a:noAutofit/>
          </a:bodyPr>
          <a:lstStyle/>
          <a:p>
            <a:pPr>
              <a:spcBef>
                <a:spcPts val="400"/>
              </a:spcBef>
            </a:pPr>
            <a:r>
              <a:rPr lang="en-US" sz="2000"/>
              <a:t>End of 8</a:t>
            </a:r>
            <a:r>
              <a:rPr lang="en-US" sz="2000" baseline="30000"/>
              <a:t>th</a:t>
            </a:r>
            <a:r>
              <a:rPr lang="en-US" sz="2000"/>
              <a:t> grade was disrupted due to COVID.</a:t>
            </a:r>
            <a:endParaRPr lang="en-US" sz="2000">
              <a:cs typeface="Calibri"/>
            </a:endParaRPr>
          </a:p>
          <a:p>
            <a:pPr>
              <a:spcBef>
                <a:spcPts val="400"/>
              </a:spcBef>
            </a:pPr>
            <a:r>
              <a:rPr lang="en-US" sz="2000" dirty="0"/>
              <a:t>They started high school virtually/hybrid/socially distanced and with limited co-curricular opportunities.</a:t>
            </a:r>
            <a:endParaRPr lang="en-US" sz="2000" dirty="0">
              <a:cs typeface="Calibri"/>
            </a:endParaRPr>
          </a:p>
          <a:p>
            <a:pPr>
              <a:spcBef>
                <a:spcPts val="400"/>
              </a:spcBef>
            </a:pPr>
            <a:r>
              <a:rPr lang="en-US" sz="2000"/>
              <a:t>The percent of U.S. students who are chronically absent (missing 10% or more of school) is up considerably post-pandemic</a:t>
            </a:r>
            <a:endParaRPr lang="en-US" sz="2000">
              <a:cs typeface="Calibri"/>
            </a:endParaRPr>
          </a:p>
          <a:p>
            <a:pPr lvl="1">
              <a:spcBef>
                <a:spcPts val="400"/>
              </a:spcBef>
            </a:pPr>
            <a:r>
              <a:rPr lang="en-US" sz="2000"/>
              <a:t>~13-15% pre-pandemic</a:t>
            </a:r>
            <a:endParaRPr lang="en-US" sz="2000">
              <a:cs typeface="Calibri"/>
            </a:endParaRPr>
          </a:p>
          <a:p>
            <a:pPr lvl="1">
              <a:spcBef>
                <a:spcPts val="400"/>
              </a:spcBef>
            </a:pPr>
            <a:r>
              <a:rPr lang="en-US" sz="2000"/>
              <a:t>~26-28% post-pandemic</a:t>
            </a:r>
            <a:endParaRPr lang="en-US" sz="2000">
              <a:cs typeface="Calibri"/>
            </a:endParaRPr>
          </a:p>
          <a:p>
            <a:pPr>
              <a:spcBef>
                <a:spcPts val="400"/>
              </a:spcBef>
            </a:pPr>
            <a:r>
              <a:rPr lang="en-US" sz="2000"/>
              <a:t>We may continue to see issues with </a:t>
            </a:r>
            <a:endParaRPr lang="en-US" sz="2000">
              <a:cs typeface="Calibri"/>
            </a:endParaRPr>
          </a:p>
          <a:p>
            <a:pPr lvl="1">
              <a:spcBef>
                <a:spcPts val="400"/>
              </a:spcBef>
            </a:pPr>
            <a:r>
              <a:rPr lang="en-US" sz="2000"/>
              <a:t>Social interaction</a:t>
            </a:r>
            <a:endParaRPr lang="en-US" sz="2000">
              <a:cs typeface="Calibri"/>
            </a:endParaRPr>
          </a:p>
          <a:p>
            <a:pPr lvl="1">
              <a:spcBef>
                <a:spcPts val="400"/>
              </a:spcBef>
            </a:pPr>
            <a:r>
              <a:rPr lang="en-US" sz="2000"/>
              <a:t>Managing stressors</a:t>
            </a:r>
            <a:endParaRPr lang="en-US" sz="2000">
              <a:cs typeface="Calibri"/>
            </a:endParaRPr>
          </a:p>
          <a:p>
            <a:pPr lvl="1">
              <a:spcBef>
                <a:spcPts val="400"/>
              </a:spcBef>
            </a:pPr>
            <a:r>
              <a:rPr lang="en-US" sz="2000"/>
              <a:t>Increased absences</a:t>
            </a:r>
            <a:endParaRPr lang="en-US" sz="2000">
              <a:cs typeface="Calibri"/>
            </a:endParaRPr>
          </a:p>
        </p:txBody>
      </p:sp>
      <p:sp>
        <p:nvSpPr>
          <p:cNvPr id="4" name="TextBox 3">
            <a:extLst>
              <a:ext uri="{FF2B5EF4-FFF2-40B4-BE49-F238E27FC236}">
                <a16:creationId xmlns:a16="http://schemas.microsoft.com/office/drawing/2014/main" id="{6F80F159-4BD1-192D-9FB6-D2F725B3DD4C}"/>
              </a:ext>
            </a:extLst>
          </p:cNvPr>
          <p:cNvSpPr txBox="1"/>
          <p:nvPr/>
        </p:nvSpPr>
        <p:spPr>
          <a:xfrm>
            <a:off x="356616" y="5105136"/>
            <a:ext cx="6327648" cy="646331"/>
          </a:xfrm>
          <a:prstGeom prst="rect">
            <a:avLst/>
          </a:prstGeom>
          <a:noFill/>
        </p:spPr>
        <p:txBody>
          <a:bodyPr wrap="square" rtlCol="0">
            <a:spAutoFit/>
          </a:bodyPr>
          <a:lstStyle/>
          <a:p>
            <a:r>
              <a:rPr lang="en-US">
                <a:solidFill>
                  <a:schemeClr val="bg1"/>
                </a:solidFill>
              </a:rPr>
              <a:t>https://</a:t>
            </a:r>
            <a:r>
              <a:rPr lang="en-US" err="1">
                <a:solidFill>
                  <a:schemeClr val="bg1"/>
                </a:solidFill>
              </a:rPr>
              <a:t>www.nytimes.com</a:t>
            </a:r>
            <a:r>
              <a:rPr lang="en-US">
                <a:solidFill>
                  <a:schemeClr val="bg1"/>
                </a:solidFill>
              </a:rPr>
              <a:t>/interactive/2024/03/29/us/chronic-</a:t>
            </a:r>
            <a:r>
              <a:rPr lang="en-US" err="1">
                <a:solidFill>
                  <a:schemeClr val="bg1"/>
                </a:solidFill>
              </a:rPr>
              <a:t>absences.html</a:t>
            </a:r>
            <a:endParaRPr lang="en-US">
              <a:solidFill>
                <a:schemeClr val="bg1"/>
              </a:solidFill>
            </a:endParaRPr>
          </a:p>
        </p:txBody>
      </p:sp>
    </p:spTree>
    <p:extLst>
      <p:ext uri="{BB962C8B-B14F-4D97-AF65-F5344CB8AC3E}">
        <p14:creationId xmlns:p14="http://schemas.microsoft.com/office/powerpoint/2010/main" val="1542759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668FA2-73A4-FA02-7924-4D719FF369D7}"/>
              </a:ext>
            </a:extLst>
          </p:cNvPr>
          <p:cNvGraphicFramePr>
            <a:graphicFrameLocks noGrp="1"/>
          </p:cNvGraphicFramePr>
          <p:nvPr>
            <p:extLst>
              <p:ext uri="{D42A27DB-BD31-4B8C-83A1-F6EECF244321}">
                <p14:modId xmlns:p14="http://schemas.microsoft.com/office/powerpoint/2010/main" val="1835677559"/>
              </p:ext>
            </p:extLst>
          </p:nvPr>
        </p:nvGraphicFramePr>
        <p:xfrm>
          <a:off x="83149" y="115162"/>
          <a:ext cx="8977702" cy="4846320"/>
        </p:xfrm>
        <a:graphic>
          <a:graphicData uri="http://schemas.openxmlformats.org/drawingml/2006/table">
            <a:tbl>
              <a:tblPr firstRow="1" bandRow="1">
                <a:tableStyleId>{5940675A-B579-460E-94D1-54222C63F5DA}</a:tableStyleId>
              </a:tblPr>
              <a:tblGrid>
                <a:gridCol w="4488851">
                  <a:extLst>
                    <a:ext uri="{9D8B030D-6E8A-4147-A177-3AD203B41FA5}">
                      <a16:colId xmlns:a16="http://schemas.microsoft.com/office/drawing/2014/main" val="22485185"/>
                    </a:ext>
                  </a:extLst>
                </a:gridCol>
                <a:gridCol w="4488851">
                  <a:extLst>
                    <a:ext uri="{9D8B030D-6E8A-4147-A177-3AD203B41FA5}">
                      <a16:colId xmlns:a16="http://schemas.microsoft.com/office/drawing/2014/main" val="162231546"/>
                    </a:ext>
                  </a:extLst>
                </a:gridCol>
              </a:tblGrid>
              <a:tr h="370840">
                <a:tc>
                  <a:txBody>
                    <a:bodyPr/>
                    <a:lstStyle/>
                    <a:p>
                      <a:r>
                        <a:rPr lang="en-US" sz="2400" b="1" dirty="0"/>
                        <a:t>Mine</a:t>
                      </a:r>
                    </a:p>
                  </a:txBody>
                  <a:tcPr/>
                </a:tc>
                <a:tc>
                  <a:txBody>
                    <a:bodyPr/>
                    <a:lstStyle/>
                    <a:p>
                      <a:r>
                        <a:rPr lang="en-US" sz="2400" b="1" dirty="0"/>
                        <a:t>Not mine</a:t>
                      </a:r>
                    </a:p>
                  </a:txBody>
                  <a:tcPr/>
                </a:tc>
                <a:extLst>
                  <a:ext uri="{0D108BD9-81ED-4DB2-BD59-A6C34878D82A}">
                    <a16:rowId xmlns:a16="http://schemas.microsoft.com/office/drawing/2014/main" val="3785750860"/>
                  </a:ext>
                </a:extLst>
              </a:tr>
              <a:tr h="370840">
                <a:tc>
                  <a:txBody>
                    <a:bodyPr/>
                    <a:lstStyle/>
                    <a:p>
                      <a:r>
                        <a:rPr lang="en-US" sz="2400" dirty="0"/>
                        <a:t>Making the required pre-requisite knowledge clear, posting review content to Canvas, quizzing students on it.</a:t>
                      </a:r>
                    </a:p>
                  </a:txBody>
                  <a:tcPr/>
                </a:tc>
                <a:tc>
                  <a:txBody>
                    <a:bodyPr/>
                    <a:lstStyle/>
                    <a:p>
                      <a:r>
                        <a:rPr lang="en-US" sz="2400" dirty="0"/>
                        <a:t>Reteaching material during class.</a:t>
                      </a:r>
                    </a:p>
                  </a:txBody>
                  <a:tcPr/>
                </a:tc>
                <a:extLst>
                  <a:ext uri="{0D108BD9-81ED-4DB2-BD59-A6C34878D82A}">
                    <a16:rowId xmlns:a16="http://schemas.microsoft.com/office/drawing/2014/main" val="2521530784"/>
                  </a:ext>
                </a:extLst>
              </a:tr>
              <a:tr h="370840">
                <a:tc>
                  <a:txBody>
                    <a:bodyPr/>
                    <a:lstStyle/>
                    <a:p>
                      <a:r>
                        <a:rPr lang="en-US" sz="2400" dirty="0"/>
                        <a:t>Listen with empathy.</a:t>
                      </a:r>
                    </a:p>
                  </a:txBody>
                  <a:tcPr/>
                </a:tc>
                <a:tc>
                  <a:txBody>
                    <a:bodyPr/>
                    <a:lstStyle/>
                    <a:p>
                      <a:pPr lvl="0">
                        <a:buNone/>
                      </a:pPr>
                      <a:r>
                        <a:rPr lang="en-US" sz="2400" dirty="0"/>
                        <a:t>Provide counseling.</a:t>
                      </a:r>
                    </a:p>
                  </a:txBody>
                  <a:tcPr/>
                </a:tc>
                <a:extLst>
                  <a:ext uri="{0D108BD9-81ED-4DB2-BD59-A6C34878D82A}">
                    <a16:rowId xmlns:a16="http://schemas.microsoft.com/office/drawing/2014/main" val="396417383"/>
                  </a:ext>
                </a:extLst>
              </a:tr>
              <a:tr h="370840">
                <a:tc>
                  <a:txBody>
                    <a:bodyPr/>
                    <a:lstStyle/>
                    <a:p>
                      <a:r>
                        <a:rPr lang="en-US" sz="2400" dirty="0"/>
                        <a:t>Reach out to students who I am concerned about and/or issue a Navigate referral.</a:t>
                      </a:r>
                    </a:p>
                  </a:txBody>
                  <a:tcPr/>
                </a:tc>
                <a:tc>
                  <a:txBody>
                    <a:bodyPr/>
                    <a:lstStyle/>
                    <a:p>
                      <a:pPr lvl="0">
                        <a:buNone/>
                      </a:pPr>
                      <a:r>
                        <a:rPr lang="en-US" sz="2400" dirty="0"/>
                        <a:t>Personally track down every student who isn't doing well.</a:t>
                      </a:r>
                    </a:p>
                  </a:txBody>
                  <a:tcPr/>
                </a:tc>
                <a:extLst>
                  <a:ext uri="{0D108BD9-81ED-4DB2-BD59-A6C34878D82A}">
                    <a16:rowId xmlns:a16="http://schemas.microsoft.com/office/drawing/2014/main" val="1595951779"/>
                  </a:ext>
                </a:extLst>
              </a:tr>
              <a:tr h="370840">
                <a:tc>
                  <a:txBody>
                    <a:bodyPr/>
                    <a:lstStyle/>
                    <a:p>
                      <a:pPr lvl="0">
                        <a:buNone/>
                      </a:pPr>
                      <a:r>
                        <a:rPr lang="en-US" sz="2400" dirty="0"/>
                        <a:t>Offer a 48-hour no-penalty extension on all assignments with limited extensions beyond that.</a:t>
                      </a:r>
                    </a:p>
                  </a:txBody>
                  <a:tcPr/>
                </a:tc>
                <a:tc>
                  <a:txBody>
                    <a:bodyPr/>
                    <a:lstStyle/>
                    <a:p>
                      <a:r>
                        <a:rPr lang="en-US" sz="2400" dirty="0"/>
                        <a:t>Create individualized solutions for every student emergency that comes up.</a:t>
                      </a:r>
                    </a:p>
                  </a:txBody>
                  <a:tcPr/>
                </a:tc>
                <a:extLst>
                  <a:ext uri="{0D108BD9-81ED-4DB2-BD59-A6C34878D82A}">
                    <a16:rowId xmlns:a16="http://schemas.microsoft.com/office/drawing/2014/main" val="1110023839"/>
                  </a:ext>
                </a:extLst>
              </a:tr>
            </a:tbl>
          </a:graphicData>
        </a:graphic>
      </p:graphicFrame>
    </p:spTree>
    <p:extLst>
      <p:ext uri="{BB962C8B-B14F-4D97-AF65-F5344CB8AC3E}">
        <p14:creationId xmlns:p14="http://schemas.microsoft.com/office/powerpoint/2010/main" val="127925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AF640A-81DD-B6DC-F264-FF2FAE500C63}"/>
              </a:ext>
            </a:extLst>
          </p:cNvPr>
          <p:cNvSpPr txBox="1"/>
          <p:nvPr/>
        </p:nvSpPr>
        <p:spPr>
          <a:xfrm>
            <a:off x="612358" y="1426575"/>
            <a:ext cx="7919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3600">
                <a:cs typeface="Calibri"/>
              </a:rPr>
              <a:t>Take your </a:t>
            </a:r>
            <a:r>
              <a:rPr lang="en-US" sz="3600" err="1">
                <a:cs typeface="Calibri"/>
              </a:rPr>
              <a:t>SoP</a:t>
            </a:r>
            <a:r>
              <a:rPr lang="en-US" sz="3600">
                <a:cs typeface="Calibri"/>
              </a:rPr>
              <a:t> with you.</a:t>
            </a:r>
            <a:endParaRPr lang="en-US"/>
          </a:p>
          <a:p>
            <a:pPr marL="571500" indent="-571500">
              <a:buFont typeface="Arial" panose="020B0604020202020204" pitchFamily="34" charset="0"/>
              <a:buChar char="•"/>
            </a:pPr>
            <a:r>
              <a:rPr lang="en-US" sz="3600">
                <a:cs typeface="Calibri"/>
              </a:rPr>
              <a:t>Post it where you can see it.</a:t>
            </a:r>
          </a:p>
          <a:p>
            <a:pPr marL="571500" indent="-571500">
              <a:buFont typeface="Arial" panose="020B0604020202020204" pitchFamily="34" charset="0"/>
              <a:buChar char="•"/>
            </a:pPr>
            <a:r>
              <a:rPr lang="en-US" sz="3600">
                <a:cs typeface="Calibri"/>
              </a:rPr>
              <a:t>Refer to it often.</a:t>
            </a:r>
          </a:p>
          <a:p>
            <a:pPr marL="571500" indent="-571500">
              <a:buFont typeface="Arial" panose="020B0604020202020204" pitchFamily="34" charset="0"/>
              <a:buChar char="•"/>
            </a:pPr>
            <a:r>
              <a:rPr lang="en-US" sz="3600">
                <a:cs typeface="Calibri"/>
              </a:rPr>
              <a:t>Update it is needed.</a:t>
            </a:r>
          </a:p>
        </p:txBody>
      </p:sp>
    </p:spTree>
    <p:extLst>
      <p:ext uri="{BB962C8B-B14F-4D97-AF65-F5344CB8AC3E}">
        <p14:creationId xmlns:p14="http://schemas.microsoft.com/office/powerpoint/2010/main" val="328882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19D4-62D0-A735-138B-6C6B7DEED40D}"/>
              </a:ext>
            </a:extLst>
          </p:cNvPr>
          <p:cNvSpPr>
            <a:spLocks noGrp="1"/>
          </p:cNvSpPr>
          <p:nvPr>
            <p:ph type="title"/>
          </p:nvPr>
        </p:nvSpPr>
        <p:spPr/>
        <p:txBody>
          <a:bodyPr/>
          <a:lstStyle/>
          <a:p>
            <a:r>
              <a:rPr lang="en-US"/>
              <a:t>Academic Preparedness	</a:t>
            </a:r>
          </a:p>
        </p:txBody>
      </p:sp>
      <p:sp>
        <p:nvSpPr>
          <p:cNvPr id="3" name="Content Placeholder 2">
            <a:extLst>
              <a:ext uri="{FF2B5EF4-FFF2-40B4-BE49-F238E27FC236}">
                <a16:creationId xmlns:a16="http://schemas.microsoft.com/office/drawing/2014/main" id="{10764E9A-B1A1-7ADA-9D6E-503A1BB7DA28}"/>
              </a:ext>
            </a:extLst>
          </p:cNvPr>
          <p:cNvSpPr>
            <a:spLocks noGrp="1"/>
          </p:cNvSpPr>
          <p:nvPr>
            <p:ph idx="1"/>
          </p:nvPr>
        </p:nvSpPr>
        <p:spPr/>
        <p:txBody>
          <a:bodyPr vert="horz" lIns="91440" tIns="45720" rIns="91440" bIns="45720" rtlCol="0" anchor="t">
            <a:normAutofit fontScale="92500" lnSpcReduction="10000"/>
          </a:bodyPr>
          <a:lstStyle/>
          <a:p>
            <a:r>
              <a:rPr lang="en-US" dirty="0"/>
              <a:t>Most of our data comes from K – 8 </a:t>
            </a:r>
            <a:endParaRPr lang="en-US" dirty="0">
              <a:cs typeface="Calibri"/>
            </a:endParaRPr>
          </a:p>
          <a:p>
            <a:pPr lvl="1"/>
            <a:r>
              <a:rPr lang="en-US" dirty="0"/>
              <a:t>Pandemic recovery is a mixed bag and depends largely on</a:t>
            </a:r>
            <a:endParaRPr lang="en-US" dirty="0">
              <a:cs typeface="Calibri"/>
            </a:endParaRPr>
          </a:p>
          <a:p>
            <a:pPr lvl="2">
              <a:buFont typeface="Wingdings"/>
              <a:buChar char="§"/>
            </a:pPr>
            <a:r>
              <a:rPr lang="en-US" sz="2800" dirty="0">
                <a:cs typeface="Calibri"/>
              </a:rPr>
              <a:t>Socioeconomic status</a:t>
            </a:r>
          </a:p>
          <a:p>
            <a:pPr lvl="2">
              <a:buFont typeface="Wingdings"/>
              <a:buChar char="§"/>
            </a:pPr>
            <a:r>
              <a:rPr lang="en-US" sz="2800" dirty="0">
                <a:cs typeface="Calibri"/>
              </a:rPr>
              <a:t>Race/ethnicity</a:t>
            </a:r>
          </a:p>
          <a:p>
            <a:pPr lvl="2">
              <a:buFont typeface="Wingdings"/>
              <a:buChar char="§"/>
            </a:pPr>
            <a:r>
              <a:rPr lang="en-US" sz="2800" dirty="0">
                <a:cs typeface="Calibri"/>
              </a:rPr>
              <a:t>Performance pre-COVID</a:t>
            </a:r>
          </a:p>
          <a:p>
            <a:pPr lvl="2">
              <a:buFont typeface="Wingdings"/>
              <a:buChar char="§"/>
            </a:pPr>
            <a:r>
              <a:rPr lang="en-US" sz="2800" dirty="0">
                <a:cs typeface="Calibri"/>
              </a:rPr>
              <a:t>The</a:t>
            </a:r>
            <a:r>
              <a:rPr lang="en-US" sz="2800" dirty="0">
                <a:ea typeface="+mn-lt"/>
                <a:cs typeface="+mn-lt"/>
              </a:rPr>
              <a:t> average student will need the equivalent of 4.8 additional months of schooling to catch up in reading and 4.4 months in math. </a:t>
            </a:r>
            <a:endParaRPr lang="en-US" sz="2800">
              <a:ea typeface="+mn-lt"/>
              <a:cs typeface="+mn-lt"/>
            </a:endParaRPr>
          </a:p>
          <a:p>
            <a:endParaRPr lang="en-US" sz="2800" dirty="0">
              <a:cs typeface="Calibri"/>
            </a:endParaRPr>
          </a:p>
        </p:txBody>
      </p:sp>
      <p:sp>
        <p:nvSpPr>
          <p:cNvPr id="5" name="TextBox 4">
            <a:extLst>
              <a:ext uri="{FF2B5EF4-FFF2-40B4-BE49-F238E27FC236}">
                <a16:creationId xmlns:a16="http://schemas.microsoft.com/office/drawing/2014/main" id="{9A43D576-1833-09CF-A4F5-52A7C91F9BEE}"/>
              </a:ext>
            </a:extLst>
          </p:cNvPr>
          <p:cNvSpPr txBox="1"/>
          <p:nvPr/>
        </p:nvSpPr>
        <p:spPr>
          <a:xfrm>
            <a:off x="-362642" y="4995668"/>
            <a:ext cx="9504989" cy="8802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ct val="20000"/>
              </a:spcBef>
            </a:pPr>
            <a:r>
              <a:rPr lang="en-US" sz="1600" dirty="0">
                <a:solidFill>
                  <a:srgbClr val="FFFFFF"/>
                </a:solidFill>
                <a:cs typeface="Calibri"/>
                <a:hlinkClick r:id="rId2">
                  <a:extLst>
                    <a:ext uri="{A12FA001-AC4F-418D-AE19-62706E023703}">
                      <ahyp:hlinkClr xmlns:ahyp="http://schemas.microsoft.com/office/drawing/2018/hyperlinkcolor" val="tx"/>
                    </a:ext>
                  </a:extLst>
                </a:hlinkClick>
              </a:rPr>
              <a:t>Latest NWEA Research Shows COVID Academic Recovery Still Elusive - NWEA</a:t>
            </a:r>
            <a:endParaRPr lang="en-US" sz="1600">
              <a:solidFill>
                <a:srgbClr val="FFFFFF"/>
              </a:solidFill>
              <a:cs typeface="Calibri"/>
            </a:endParaRPr>
          </a:p>
          <a:p>
            <a:pPr lvl="1">
              <a:spcBef>
                <a:spcPct val="20000"/>
              </a:spcBef>
            </a:pPr>
            <a:r>
              <a:rPr lang="en-US" sz="1600" dirty="0">
                <a:solidFill>
                  <a:srgbClr val="FFFFFF"/>
                </a:solidFill>
                <a:cs typeface="Calibri"/>
                <a:hlinkClick r:id="rId3">
                  <a:extLst>
                    <a:ext uri="{A12FA001-AC4F-418D-AE19-62706E023703}">
                      <ahyp:hlinkClr xmlns:ahyp="http://schemas.microsoft.com/office/drawing/2018/hyperlinkcolor" val="tx"/>
                    </a:ext>
                  </a:extLst>
                </a:hlinkClick>
              </a:rPr>
              <a:t>Good And Bad News As Students And Teachers Return To School (forbes.com)</a:t>
            </a:r>
            <a:endParaRPr lang="en-US" sz="1600">
              <a:solidFill>
                <a:srgbClr val="FFFFFF"/>
              </a:solidFill>
              <a:cs typeface="Calibri"/>
            </a:endParaRPr>
          </a:p>
          <a:p>
            <a:pPr algn="l"/>
            <a:endParaRPr lang="en-US" sz="1600" dirty="0">
              <a:solidFill>
                <a:srgbClr val="FFFFFF"/>
              </a:solidFill>
              <a:cs typeface="Calibri"/>
            </a:endParaRPr>
          </a:p>
        </p:txBody>
      </p:sp>
    </p:spTree>
    <p:extLst>
      <p:ext uri="{BB962C8B-B14F-4D97-AF65-F5344CB8AC3E}">
        <p14:creationId xmlns:p14="http://schemas.microsoft.com/office/powerpoint/2010/main" val="164843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19D4-62D0-A735-138B-6C6B7DEED40D}"/>
              </a:ext>
            </a:extLst>
          </p:cNvPr>
          <p:cNvSpPr>
            <a:spLocks noGrp="1"/>
          </p:cNvSpPr>
          <p:nvPr>
            <p:ph type="title"/>
          </p:nvPr>
        </p:nvSpPr>
        <p:spPr/>
        <p:txBody>
          <a:bodyPr/>
          <a:lstStyle/>
          <a:p>
            <a:r>
              <a:rPr lang="en-US"/>
              <a:t>Academic Preparedness	</a:t>
            </a:r>
          </a:p>
        </p:txBody>
      </p:sp>
      <p:sp>
        <p:nvSpPr>
          <p:cNvPr id="3" name="Content Placeholder 2">
            <a:extLst>
              <a:ext uri="{FF2B5EF4-FFF2-40B4-BE49-F238E27FC236}">
                <a16:creationId xmlns:a16="http://schemas.microsoft.com/office/drawing/2014/main" id="{10764E9A-B1A1-7ADA-9D6E-503A1BB7DA28}"/>
              </a:ext>
            </a:extLst>
          </p:cNvPr>
          <p:cNvSpPr>
            <a:spLocks noGrp="1"/>
          </p:cNvSpPr>
          <p:nvPr>
            <p:ph idx="1"/>
          </p:nvPr>
        </p:nvSpPr>
        <p:spPr>
          <a:xfrm>
            <a:off x="151267" y="1186235"/>
            <a:ext cx="8229600" cy="3771636"/>
          </a:xfrm>
        </p:spPr>
        <p:txBody>
          <a:bodyPr vert="horz" lIns="91440" tIns="45720" rIns="91440" bIns="45720" rtlCol="0" anchor="t">
            <a:normAutofit/>
          </a:bodyPr>
          <a:lstStyle/>
          <a:p>
            <a:r>
              <a:rPr lang="en-US" dirty="0">
                <a:cs typeface="Calibri"/>
              </a:rPr>
              <a:t>Only 14% of 13-year olds report reading for fun almost every day, down from 27% in 2012.</a:t>
            </a:r>
          </a:p>
          <a:p>
            <a:r>
              <a:rPr lang="en-US" dirty="0"/>
              <a:t>The entering class of 2024 likely had their algebra learning impacted, but it’s hard to know the extent.</a:t>
            </a:r>
            <a:endParaRPr lang="en-US">
              <a:cs typeface="Calibri"/>
            </a:endParaRPr>
          </a:p>
          <a:p>
            <a:r>
              <a:rPr lang="en-US" dirty="0"/>
              <a:t>2023 ACT scores were the lowest they’ve been in 30 years.</a:t>
            </a:r>
            <a:endParaRPr lang="en-US" dirty="0">
              <a:cs typeface="Calibri"/>
            </a:endParaRPr>
          </a:p>
          <a:p>
            <a:endParaRPr lang="en-US"/>
          </a:p>
          <a:p>
            <a:pPr lvl="1"/>
            <a:endParaRPr lang="en-US"/>
          </a:p>
        </p:txBody>
      </p:sp>
      <p:sp>
        <p:nvSpPr>
          <p:cNvPr id="4" name="TextBox 3">
            <a:extLst>
              <a:ext uri="{FF2B5EF4-FFF2-40B4-BE49-F238E27FC236}">
                <a16:creationId xmlns:a16="http://schemas.microsoft.com/office/drawing/2014/main" id="{5E981A15-1503-09B0-4DC9-5DEE7F519212}"/>
              </a:ext>
            </a:extLst>
          </p:cNvPr>
          <p:cNvSpPr txBox="1"/>
          <p:nvPr/>
        </p:nvSpPr>
        <p:spPr>
          <a:xfrm>
            <a:off x="-1994" y="5067888"/>
            <a:ext cx="8235809" cy="646331"/>
          </a:xfrm>
          <a:prstGeom prst="rect">
            <a:avLst/>
          </a:prstGeom>
          <a:noFill/>
        </p:spPr>
        <p:txBody>
          <a:bodyPr wrap="square" lIns="91440" tIns="45720" rIns="91440" bIns="45720" rtlCol="0" anchor="t">
            <a:spAutoFit/>
          </a:bodyPr>
          <a:lstStyle/>
          <a:p>
            <a:r>
              <a:rPr lang="en-US" dirty="0">
                <a:solidFill>
                  <a:schemeClr val="bg1"/>
                </a:solidFill>
                <a:ea typeface="+mn-lt"/>
                <a:cs typeface="+mn-lt"/>
                <a:hlinkClick r:id="rId2">
                  <a:extLst>
                    <a:ext uri="{A12FA001-AC4F-418D-AE19-62706E023703}">
                      <ahyp:hlinkClr xmlns:ahyp="http://schemas.microsoft.com/office/drawing/2018/hyperlinkcolor" val="tx"/>
                    </a:ext>
                  </a:extLst>
                </a:hlinkClick>
              </a:rPr>
              <a:t>NAEP Long-Term Trend Assessment Results: Reading and Mathematics </a:t>
            </a:r>
            <a:endParaRPr lang="en-US" dirty="0">
              <a:solidFill>
                <a:schemeClr val="bg1"/>
              </a:solidFill>
              <a:cs typeface="Calibri"/>
            </a:endParaRPr>
          </a:p>
          <a:p>
            <a:r>
              <a:rPr lang="en-US" dirty="0">
                <a:solidFill>
                  <a:schemeClr val="bg1"/>
                </a:solidFill>
              </a:rPr>
              <a:t>https://blog.prepscholar.com/average-act-score-by-year</a:t>
            </a:r>
          </a:p>
        </p:txBody>
      </p:sp>
    </p:spTree>
    <p:extLst>
      <p:ext uri="{BB962C8B-B14F-4D97-AF65-F5344CB8AC3E}">
        <p14:creationId xmlns:p14="http://schemas.microsoft.com/office/powerpoint/2010/main" val="97402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B042-8329-743E-6E02-F03815A44683}"/>
              </a:ext>
            </a:extLst>
          </p:cNvPr>
          <p:cNvSpPr>
            <a:spLocks noGrp="1"/>
          </p:cNvSpPr>
          <p:nvPr>
            <p:ph type="title"/>
          </p:nvPr>
        </p:nvSpPr>
        <p:spPr/>
        <p:txBody>
          <a:bodyPr/>
          <a:lstStyle/>
          <a:p>
            <a:r>
              <a:rPr lang="en-US"/>
              <a:t>Academic Preparation</a:t>
            </a:r>
          </a:p>
        </p:txBody>
      </p:sp>
      <p:sp>
        <p:nvSpPr>
          <p:cNvPr id="3" name="Content Placeholder 2">
            <a:extLst>
              <a:ext uri="{FF2B5EF4-FFF2-40B4-BE49-F238E27FC236}">
                <a16:creationId xmlns:a16="http://schemas.microsoft.com/office/drawing/2014/main" id="{779F54F1-56E3-3BEC-7631-C4AE5D7255A5}"/>
              </a:ext>
            </a:extLst>
          </p:cNvPr>
          <p:cNvSpPr>
            <a:spLocks noGrp="1"/>
          </p:cNvSpPr>
          <p:nvPr>
            <p:ph idx="1"/>
          </p:nvPr>
        </p:nvSpPr>
        <p:spPr>
          <a:xfrm>
            <a:off x="457200" y="1181365"/>
            <a:ext cx="8229600" cy="3771636"/>
          </a:xfrm>
        </p:spPr>
        <p:txBody>
          <a:bodyPr>
            <a:normAutofit fontScale="85000" lnSpcReduction="10000"/>
          </a:bodyPr>
          <a:lstStyle/>
          <a:p>
            <a:pPr marL="0" indent="0">
              <a:buNone/>
            </a:pPr>
            <a:r>
              <a:rPr lang="en-US"/>
              <a:t>ACT survey of the incoming class of 2024. </a:t>
            </a:r>
          </a:p>
          <a:p>
            <a:r>
              <a:rPr lang="en-US"/>
              <a:t>86% of students reported that they were prepared to earn grades of B or higher in most college courses</a:t>
            </a:r>
          </a:p>
          <a:p>
            <a:r>
              <a:rPr lang="en-US"/>
              <a:t>But….percentages of surveyed students who met the ACT College Readiness Benchmarks were </a:t>
            </a:r>
          </a:p>
          <a:p>
            <a:pPr lvl="1"/>
            <a:r>
              <a:rPr lang="en-US"/>
              <a:t>74% for English</a:t>
            </a:r>
          </a:p>
          <a:p>
            <a:pPr lvl="1"/>
            <a:r>
              <a:rPr lang="en-US"/>
              <a:t>48% for Math</a:t>
            </a:r>
          </a:p>
          <a:p>
            <a:pPr lvl="1"/>
            <a:r>
              <a:rPr lang="en-US"/>
              <a:t>63% for Reading</a:t>
            </a:r>
          </a:p>
          <a:p>
            <a:pPr lvl="1"/>
            <a:r>
              <a:rPr lang="en-US"/>
              <a:t>54% for Science</a:t>
            </a:r>
          </a:p>
        </p:txBody>
      </p:sp>
      <p:sp>
        <p:nvSpPr>
          <p:cNvPr id="4" name="TextBox 3">
            <a:extLst>
              <a:ext uri="{FF2B5EF4-FFF2-40B4-BE49-F238E27FC236}">
                <a16:creationId xmlns:a16="http://schemas.microsoft.com/office/drawing/2014/main" id="{B3B34B02-891E-6B3B-7634-B23BA06157A9}"/>
              </a:ext>
            </a:extLst>
          </p:cNvPr>
          <p:cNvSpPr txBox="1"/>
          <p:nvPr/>
        </p:nvSpPr>
        <p:spPr>
          <a:xfrm>
            <a:off x="86061" y="5068669"/>
            <a:ext cx="6884894" cy="646331"/>
          </a:xfrm>
          <a:prstGeom prst="rect">
            <a:avLst/>
          </a:prstGeom>
          <a:noFill/>
        </p:spPr>
        <p:txBody>
          <a:bodyPr wrap="square" rtlCol="0">
            <a:spAutoFit/>
          </a:bodyPr>
          <a:lstStyle/>
          <a:p>
            <a:r>
              <a:rPr lang="en-US">
                <a:solidFill>
                  <a:schemeClr val="bg1"/>
                </a:solidFill>
              </a:rPr>
              <a:t>https://</a:t>
            </a:r>
            <a:r>
              <a:rPr lang="en-US" err="1">
                <a:solidFill>
                  <a:schemeClr val="bg1"/>
                </a:solidFill>
              </a:rPr>
              <a:t>www.act.org</a:t>
            </a:r>
            <a:r>
              <a:rPr lang="en-US">
                <a:solidFill>
                  <a:schemeClr val="bg1"/>
                </a:solidFill>
              </a:rPr>
              <a:t>/content/dam/act/unsecured/documents/Supports-Key-College-Preparation-Students-COVID-</a:t>
            </a:r>
            <a:r>
              <a:rPr lang="en-US" err="1">
                <a:solidFill>
                  <a:schemeClr val="bg1"/>
                </a:solidFill>
              </a:rPr>
              <a:t>Cohort.pdf</a:t>
            </a:r>
            <a:endParaRPr lang="en-US">
              <a:solidFill>
                <a:schemeClr val="bg1"/>
              </a:solidFill>
            </a:endParaRPr>
          </a:p>
        </p:txBody>
      </p:sp>
    </p:spTree>
    <p:extLst>
      <p:ext uri="{BB962C8B-B14F-4D97-AF65-F5344CB8AC3E}">
        <p14:creationId xmlns:p14="http://schemas.microsoft.com/office/powerpoint/2010/main" val="188932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2677-00BE-C897-CF79-60A1EA5D7FD6}"/>
              </a:ext>
            </a:extLst>
          </p:cNvPr>
          <p:cNvSpPr>
            <a:spLocks noGrp="1"/>
          </p:cNvSpPr>
          <p:nvPr>
            <p:ph type="title"/>
          </p:nvPr>
        </p:nvSpPr>
        <p:spPr/>
        <p:txBody>
          <a:bodyPr/>
          <a:lstStyle/>
          <a:p>
            <a:r>
              <a:rPr lang="en-US"/>
              <a:t>What to do?</a:t>
            </a:r>
          </a:p>
        </p:txBody>
      </p:sp>
      <p:sp>
        <p:nvSpPr>
          <p:cNvPr id="3" name="Content Placeholder 2">
            <a:extLst>
              <a:ext uri="{FF2B5EF4-FFF2-40B4-BE49-F238E27FC236}">
                <a16:creationId xmlns:a16="http://schemas.microsoft.com/office/drawing/2014/main" id="{478AB10F-1FBD-0679-7507-6D1409718FB9}"/>
              </a:ext>
            </a:extLst>
          </p:cNvPr>
          <p:cNvSpPr>
            <a:spLocks noGrp="1"/>
          </p:cNvSpPr>
          <p:nvPr>
            <p:ph idx="1"/>
          </p:nvPr>
        </p:nvSpPr>
        <p:spPr/>
        <p:txBody>
          <a:bodyPr>
            <a:normAutofit/>
          </a:bodyPr>
          <a:lstStyle/>
          <a:p>
            <a:r>
              <a:rPr lang="en-US"/>
              <a:t>Now more than ever we need to </a:t>
            </a:r>
          </a:p>
          <a:p>
            <a:pPr lvl="1"/>
            <a:r>
              <a:rPr lang="en-US"/>
              <a:t>Think about what assumptions we are making about what your students know/can do.</a:t>
            </a:r>
          </a:p>
          <a:p>
            <a:pPr lvl="1"/>
            <a:r>
              <a:rPr lang="en-US"/>
              <a:t>Make our expectations clear and hold students accountable for meeting them early. </a:t>
            </a:r>
          </a:p>
          <a:p>
            <a:pPr lvl="1"/>
            <a:r>
              <a:rPr lang="en-US"/>
              <a:t>Assess our students’ level of preparation.</a:t>
            </a:r>
          </a:p>
          <a:p>
            <a:pPr lvl="1"/>
            <a:r>
              <a:rPr lang="en-US"/>
              <a:t>Refer, refer, refer.</a:t>
            </a:r>
          </a:p>
        </p:txBody>
      </p:sp>
    </p:spTree>
    <p:extLst>
      <p:ext uri="{BB962C8B-B14F-4D97-AF65-F5344CB8AC3E}">
        <p14:creationId xmlns:p14="http://schemas.microsoft.com/office/powerpoint/2010/main" val="403424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B7D-DD13-56FE-EE96-30E84884EAFF}"/>
              </a:ext>
            </a:extLst>
          </p:cNvPr>
          <p:cNvSpPr>
            <a:spLocks noGrp="1"/>
          </p:cNvSpPr>
          <p:nvPr>
            <p:ph type="title"/>
          </p:nvPr>
        </p:nvSpPr>
        <p:spPr/>
        <p:txBody>
          <a:bodyPr/>
          <a:lstStyle/>
          <a:p>
            <a:r>
              <a:rPr lang="en-US"/>
              <a:t>Entering student survey data</a:t>
            </a:r>
          </a:p>
        </p:txBody>
      </p:sp>
      <p:sp>
        <p:nvSpPr>
          <p:cNvPr id="3" name="Content Placeholder 2">
            <a:extLst>
              <a:ext uri="{FF2B5EF4-FFF2-40B4-BE49-F238E27FC236}">
                <a16:creationId xmlns:a16="http://schemas.microsoft.com/office/drawing/2014/main" id="{BB511064-8D09-8CD0-3700-F2CB327EBE3A}"/>
              </a:ext>
            </a:extLst>
          </p:cNvPr>
          <p:cNvSpPr>
            <a:spLocks noGrp="1"/>
          </p:cNvSpPr>
          <p:nvPr>
            <p:ph idx="1"/>
          </p:nvPr>
        </p:nvSpPr>
        <p:spPr/>
        <p:txBody>
          <a:bodyPr vert="horz" lIns="91440" tIns="45720" rIns="91440" bIns="45720" rtlCol="0" anchor="t">
            <a:normAutofit/>
          </a:bodyPr>
          <a:lstStyle/>
          <a:p>
            <a:r>
              <a:rPr lang="en-US" sz="1800" dirty="0">
                <a:cs typeface="Calibri"/>
              </a:rPr>
              <a:t>560 students responded to the UWSP 2024 Entering Student Survey (Stevens Point campus only)</a:t>
            </a:r>
            <a:endParaRPr lang="en-US" sz="1800" dirty="0">
              <a:ea typeface="Calibri"/>
              <a:cs typeface="Calibri"/>
            </a:endParaRPr>
          </a:p>
          <a:p>
            <a:r>
              <a:rPr lang="en-US" sz="1800" dirty="0">
                <a:cs typeface="Calibri"/>
              </a:rPr>
              <a:t>40% are first-generation college students; 60% are continuing-generation college students. </a:t>
            </a:r>
          </a:p>
          <a:p>
            <a:r>
              <a:rPr lang="en-US" sz="1800" dirty="0">
                <a:cs typeface="Calibri"/>
              </a:rPr>
              <a:t>Why 1st-gen status matters: the literature  (</a:t>
            </a:r>
            <a:r>
              <a:rPr lang="en-US" sz="1800" dirty="0">
                <a:cs typeface="Calibri"/>
                <a:hlinkClick r:id="rId2"/>
              </a:rPr>
              <a:t>How Are 1st-Generation Students Doing Throughout Their College Years?</a:t>
            </a:r>
            <a:r>
              <a:rPr lang="en-US" sz="1800" dirty="0">
                <a:cs typeface="Calibri"/>
              </a:rPr>
              <a:t> and </a:t>
            </a:r>
            <a:r>
              <a:rPr lang="en-US" sz="1800" dirty="0">
                <a:cs typeface="Calibri"/>
                <a:hlinkClick r:id="rId3"/>
              </a:rPr>
              <a:t>Should I Stay or Should I Go?</a:t>
            </a:r>
            <a:r>
              <a:rPr lang="en-US" sz="1800" dirty="0">
                <a:cs typeface="Calibri"/>
              </a:rPr>
              <a:t>)</a:t>
            </a:r>
            <a:endParaRPr lang="en-US" sz="1800">
              <a:ea typeface="Calibri"/>
              <a:cs typeface="Calibri"/>
            </a:endParaRPr>
          </a:p>
          <a:p>
            <a:r>
              <a:rPr lang="en-US" sz="1800" dirty="0">
                <a:cs typeface="Calibri"/>
              </a:rPr>
              <a:t>Why 1st-gen status matters: our campus.</a:t>
            </a:r>
            <a:endParaRPr lang="en-US" sz="1800" dirty="0">
              <a:ea typeface="Calibri"/>
              <a:cs typeface="Calibri"/>
            </a:endParaRPr>
          </a:p>
        </p:txBody>
      </p:sp>
    </p:spTree>
    <p:extLst>
      <p:ext uri="{BB962C8B-B14F-4D97-AF65-F5344CB8AC3E}">
        <p14:creationId xmlns:p14="http://schemas.microsoft.com/office/powerpoint/2010/main" val="163575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1B7D-DD13-56FE-EE96-30E84884EAFF}"/>
              </a:ext>
            </a:extLst>
          </p:cNvPr>
          <p:cNvSpPr>
            <a:spLocks noGrp="1"/>
          </p:cNvSpPr>
          <p:nvPr>
            <p:ph type="title"/>
          </p:nvPr>
        </p:nvSpPr>
        <p:spPr/>
        <p:txBody>
          <a:bodyPr/>
          <a:lstStyle/>
          <a:p>
            <a:r>
              <a:rPr lang="en-US"/>
              <a:t>Entering student survey data</a:t>
            </a:r>
          </a:p>
        </p:txBody>
      </p:sp>
      <p:sp>
        <p:nvSpPr>
          <p:cNvPr id="3" name="Content Placeholder 2">
            <a:extLst>
              <a:ext uri="{FF2B5EF4-FFF2-40B4-BE49-F238E27FC236}">
                <a16:creationId xmlns:a16="http://schemas.microsoft.com/office/drawing/2014/main" id="{BB511064-8D09-8CD0-3700-F2CB327EBE3A}"/>
              </a:ext>
            </a:extLst>
          </p:cNvPr>
          <p:cNvSpPr>
            <a:spLocks noGrp="1"/>
          </p:cNvSpPr>
          <p:nvPr>
            <p:ph idx="1"/>
          </p:nvPr>
        </p:nvSpPr>
        <p:spPr>
          <a:xfrm>
            <a:off x="457200" y="1333500"/>
            <a:ext cx="8229600" cy="3329404"/>
          </a:xfrm>
        </p:spPr>
        <p:txBody>
          <a:bodyPr vert="horz" lIns="91440" tIns="45720" rIns="91440" bIns="45720" rtlCol="0" anchor="t">
            <a:normAutofit/>
          </a:bodyPr>
          <a:lstStyle/>
          <a:p>
            <a:r>
              <a:rPr lang="en-US" sz="1800" dirty="0">
                <a:cs typeface="Calibri"/>
              </a:rPr>
              <a:t>1st-gen students are more likely than continuing-gen students to be worried about the following: </a:t>
            </a:r>
            <a:endParaRPr lang="en-US" dirty="0">
              <a:cs typeface="Calibri"/>
            </a:endParaRPr>
          </a:p>
          <a:p>
            <a:pPr lvl="1">
              <a:buFont typeface="Courier New"/>
              <a:buChar char="o"/>
            </a:pPr>
            <a:r>
              <a:rPr lang="en-US" sz="1400" dirty="0">
                <a:cs typeface="Calibri"/>
              </a:rPr>
              <a:t>Meeting their financial obligations</a:t>
            </a:r>
          </a:p>
          <a:p>
            <a:pPr lvl="1">
              <a:buFont typeface="Courier New"/>
              <a:buChar char="o"/>
            </a:pPr>
            <a:r>
              <a:rPr lang="en-US" sz="1400" dirty="0">
                <a:cs typeface="Calibri"/>
              </a:rPr>
              <a:t>Knowing which courses to take</a:t>
            </a:r>
          </a:p>
          <a:p>
            <a:pPr lvl="1">
              <a:buFont typeface="Courier New"/>
              <a:buChar char="o"/>
            </a:pPr>
            <a:r>
              <a:rPr lang="en-US" sz="1400" dirty="0">
                <a:cs typeface="Calibri"/>
              </a:rPr>
              <a:t>Modifying the study skills they developed in high school or learning new study skills to ensure that they can meet their professors' academic expectations</a:t>
            </a:r>
          </a:p>
          <a:p>
            <a:pPr lvl="1">
              <a:buFont typeface="Courier New"/>
              <a:buChar char="o"/>
            </a:pPr>
            <a:r>
              <a:rPr lang="en-US" sz="1400" dirty="0">
                <a:cs typeface="Calibri"/>
              </a:rPr>
              <a:t>Knowing where to find help with course content or with the development of effective study skills or time-management skills</a:t>
            </a:r>
          </a:p>
          <a:p>
            <a:pPr lvl="1">
              <a:buFont typeface="Courier New"/>
              <a:buChar char="o"/>
            </a:pPr>
            <a:r>
              <a:rPr lang="en-US" sz="1400" dirty="0">
                <a:cs typeface="Calibri"/>
              </a:rPr>
              <a:t>Knowing when to ask for help managing their mental and/or physical health</a:t>
            </a:r>
          </a:p>
          <a:p>
            <a:pPr lvl="1">
              <a:buFont typeface="Courier New"/>
              <a:buChar char="o"/>
            </a:pPr>
            <a:r>
              <a:rPr lang="en-US" sz="1400" dirty="0">
                <a:cs typeface="Calibri"/>
              </a:rPr>
              <a:t>Knowing where to find help managing their mental and/or physical health</a:t>
            </a:r>
          </a:p>
          <a:p>
            <a:pPr lvl="1">
              <a:buFont typeface="Courier New"/>
              <a:buChar char="o"/>
            </a:pPr>
            <a:r>
              <a:rPr lang="en-US" sz="1400" dirty="0">
                <a:cs typeface="Calibri"/>
              </a:rPr>
              <a:t>Affording necessities like food, utilities, and transportation</a:t>
            </a:r>
          </a:p>
        </p:txBody>
      </p:sp>
    </p:spTree>
    <p:extLst>
      <p:ext uri="{BB962C8B-B14F-4D97-AF65-F5344CB8AC3E}">
        <p14:creationId xmlns:p14="http://schemas.microsoft.com/office/powerpoint/2010/main" val="410506260"/>
      </p:ext>
    </p:extLst>
  </p:cSld>
  <p:clrMapOvr>
    <a:masterClrMapping/>
  </p:clrMapOvr>
</p:sld>
</file>

<file path=ppt/theme/theme1.xml><?xml version="1.0" encoding="utf-8"?>
<a:theme xmlns:a="http://schemas.openxmlformats.org/drawingml/2006/main" name="template-sixteen10ra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uwsp-16x10" id="{DE3208EA-8DAE-2E4F-AD98-DE9EF5F44BB0}" vid="{FCA8B213-1AC5-9040-826B-CAAA94F2AA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C2BD8D2E863040A4391B36CAD370EA" ma:contentTypeVersion="" ma:contentTypeDescription="Create a new document." ma:contentTypeScope="" ma:versionID="dd31c871ab673bb396925951da8af7bc">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b21af3bb3c8f651575448477e53d6a43"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1AC997-3E6A-4847-9E10-C98F9E2BBD4A}"/>
</file>

<file path=customXml/itemProps2.xml><?xml version="1.0" encoding="utf-8"?>
<ds:datastoreItem xmlns:ds="http://schemas.openxmlformats.org/officeDocument/2006/customXml" ds:itemID="{23316849-2945-4E4B-AFAC-611F371219B6}">
  <ds:schemaRefs>
    <ds:schemaRef ds:uri="http://schemas.openxmlformats.org/package/2006/metadata/core-properties"/>
    <ds:schemaRef ds:uri="http://schemas.microsoft.com/office/2006/documentManagement/types"/>
    <ds:schemaRef ds:uri="http://purl.org/dc/dcmitype/"/>
    <ds:schemaRef ds:uri="http://purl.org/dc/terms/"/>
    <ds:schemaRef ds:uri="http://www.w3.org/XML/1998/namespace"/>
    <ds:schemaRef ds:uri="http://schemas.microsoft.com/sharepoint/v3"/>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516437C-5292-4CE3-BD56-FBE96E1F6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template-sixteen10ratio</Template>
  <TotalTime>1</TotalTime>
  <Words>1834</Words>
  <Application>Microsoft Office PowerPoint</Application>
  <PresentationFormat>On-screen Show (16:10)</PresentationFormat>
  <Paragraphs>186</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Courier New</vt:lpstr>
      <vt:lpstr>Times New Roman</vt:lpstr>
      <vt:lpstr>Wingdings</vt:lpstr>
      <vt:lpstr>template-sixteen10ratio</vt:lpstr>
      <vt:lpstr>PowerPoint Presentation</vt:lpstr>
      <vt:lpstr>Agenda</vt:lpstr>
      <vt:lpstr>Academic Context – Class of 2028</vt:lpstr>
      <vt:lpstr>Academic Preparedness </vt:lpstr>
      <vt:lpstr>Academic Preparedness </vt:lpstr>
      <vt:lpstr>Academic Preparation</vt:lpstr>
      <vt:lpstr>What to do?</vt:lpstr>
      <vt:lpstr>Entering student survey data</vt:lpstr>
      <vt:lpstr>Entering student survey data</vt:lpstr>
      <vt:lpstr>Entering student survey data</vt:lpstr>
      <vt:lpstr>Entering student survey data</vt:lpstr>
      <vt:lpstr>Entering student survey data</vt:lpstr>
      <vt:lpstr>Who is Concerned? Who is Confident?</vt:lpstr>
      <vt:lpstr>Reflection and Break Time!</vt:lpstr>
      <vt:lpstr>What’s new?</vt:lpstr>
      <vt:lpstr>Challenge: Student Behaviors</vt:lpstr>
      <vt:lpstr>Challenge: Mental Health</vt:lpstr>
      <vt:lpstr>Challenge – Artificial Intelligence</vt:lpstr>
      <vt:lpstr>Challenge – Civil Discourse &amp; the Election</vt:lpstr>
      <vt:lpstr>Scope of Practice Activity</vt:lpstr>
      <vt:lpstr>Scope of Practice for Educators</vt:lpstr>
      <vt:lpstr>My hopes for this activity</vt:lpstr>
      <vt:lpstr>What this activity isn't</vt:lpstr>
      <vt:lpstr>Before we begin...</vt:lpstr>
      <vt:lpstr>Step 1:</vt:lpstr>
      <vt:lpstr>Step 2:</vt:lpstr>
      <vt:lpstr>Step 3:</vt:lpstr>
      <vt:lpstr>Personal Scope of Practice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Teaching Extravaganza!</dc:title>
  <dc:creator>Speetzen, Erin</dc:creator>
  <cp:lastModifiedBy>Olsen, Sara</cp:lastModifiedBy>
  <cp:revision>128</cp:revision>
  <dcterms:created xsi:type="dcterms:W3CDTF">2024-08-08T16:02:09Z</dcterms:created>
  <dcterms:modified xsi:type="dcterms:W3CDTF">2024-09-24T20:58:36Z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0x01010031C2BD8D2E863040A4391B36CAD370EA</vt:lpwstr>
  </property>
</Properties>
</file>