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2" r:id="rId6"/>
    <p:sldId id="264" r:id="rId7"/>
    <p:sldId id="279" r:id="rId8"/>
    <p:sldId id="267" r:id="rId9"/>
    <p:sldId id="277" r:id="rId10"/>
    <p:sldId id="282" r:id="rId11"/>
    <p:sldId id="276" r:id="rId12"/>
    <p:sldId id="283" r:id="rId13"/>
    <p:sldId id="284" r:id="rId14"/>
    <p:sldId id="278" r:id="rId15"/>
    <p:sldId id="285" r:id="rId16"/>
    <p:sldId id="280" r:id="rId17"/>
    <p:sldId id="281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AC630-A864-432D-B99E-CBFF943505ED}" v="9" dt="2020-01-16T22:38:27.82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>
      <p:cViewPr varScale="1">
        <p:scale>
          <a:sx n="107" d="100"/>
          <a:sy n="107" d="100"/>
        </p:scale>
        <p:origin x="750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1/16/2020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1/16/2020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Oxygen is essential for brain function, and with enhanced blood flow created through physical activity, the amount of oxygen transported to the brain increases.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Biry04x7rFM" TargetMode="External"/><Relationship Id="rId4" Type="http://schemas.openxmlformats.org/officeDocument/2006/relationships/hyperlink" Target="http://humanityhealing.net/2010/11/the-sacredness-of-breath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ellwisconsin.staywell.com/Learn.aspx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ellwisconsin.staywell.com/Programs/21-Day/All-21-Day.aspx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Qr_LalVw7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ketyoga.com/Home" TargetMode="External"/><Relationship Id="rId2" Type="http://schemas.openxmlformats.org/officeDocument/2006/relationships/hyperlink" Target="mailto:Empwell@uwsp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mjgwrites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wistedpositions.com/group-yoga-for-wom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cnicwithants.com/tag/sic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rive.google.com/file/d/1_XNJoGKvzy4roKqgPbP94_nn6Lf9m5zu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fs5TJZ6Nk" TargetMode="External"/><Relationship Id="rId2" Type="http://schemas.openxmlformats.org/officeDocument/2006/relationships/hyperlink" Target="https://www.yogajournal.com/practice/beginners/how-to/office-yog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inistry-to-children.com/new-childrens-minister/" TargetMode="External"/><Relationship Id="rId5" Type="http://schemas.openxmlformats.org/officeDocument/2006/relationships/image" Target="../media/image9.jpg"/><Relationship Id="rId4" Type="http://schemas.openxmlformats.org/officeDocument/2006/relationships/hyperlink" Target="chrome-extension://kopilngnmfklhhjocdfdlokmodibcbmk/activity_tab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Yoga for Teaching Professionals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Sallie M. Scovill, PhD</a:t>
            </a:r>
          </a:p>
          <a:p>
            <a:r>
              <a:rPr lang="en-US" dirty="0"/>
              <a:t>Health Promotion and Human Development</a:t>
            </a:r>
          </a:p>
          <a:p>
            <a:r>
              <a:rPr lang="en-US" dirty="0"/>
              <a:t>sscovill@uwsp.edu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9FD1-59FA-4850-A3AE-4B210D59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Channel Cleansing Breath</a:t>
            </a:r>
          </a:p>
        </p:txBody>
      </p:sp>
      <p:pic>
        <p:nvPicPr>
          <p:cNvPr id="5" name="Picture 4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640FE063-471C-4A4F-8FF9-8D6A714F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41" r="7141"/>
          <a:stretch/>
        </p:blipFill>
        <p:spPr>
          <a:xfrm>
            <a:off x="1293813" y="685800"/>
            <a:ext cx="6172200" cy="548640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CA87-F038-47B4-8761-B268EB7C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5"/>
              </a:rPr>
              <a:t>Nadi Shodhana Pranayama</a:t>
            </a:r>
            <a:r>
              <a:rPr lang="en-US"/>
              <a:t> (Alternate Nostril Breathing Technique)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54" y="251012"/>
            <a:ext cx="6172200" cy="5486400"/>
          </a:xfrm>
        </p:spPr>
        <p:txBody>
          <a:bodyPr/>
          <a:lstStyle/>
          <a:p>
            <a:r>
              <a:rPr lang="en-US" dirty="0"/>
              <a:t>Breathing – Pranayama</a:t>
            </a:r>
          </a:p>
          <a:p>
            <a:pPr lvl="1"/>
            <a:r>
              <a:rPr lang="en-US" dirty="0"/>
              <a:t>Sit and breathe</a:t>
            </a:r>
          </a:p>
          <a:p>
            <a:pPr lvl="1"/>
            <a:r>
              <a:rPr lang="en-US" dirty="0"/>
              <a:t>Mountain Pose (grounding)</a:t>
            </a:r>
          </a:p>
          <a:p>
            <a:pPr lvl="2"/>
            <a:r>
              <a:rPr lang="en-US" dirty="0"/>
              <a:t>Extended Mountain</a:t>
            </a:r>
          </a:p>
          <a:p>
            <a:pPr lvl="1"/>
            <a:r>
              <a:rPr lang="en-US" dirty="0"/>
              <a:t>Crescent Pose (opening ribs)</a:t>
            </a:r>
          </a:p>
          <a:p>
            <a:pPr lvl="1"/>
            <a:r>
              <a:rPr lang="en-US" dirty="0"/>
              <a:t>Cat and Cow Pose (spine and neck)</a:t>
            </a:r>
          </a:p>
          <a:p>
            <a:pPr lvl="1"/>
            <a:r>
              <a:rPr lang="en-US" dirty="0"/>
              <a:t>Tree Pose or Eagle (balance and focus)</a:t>
            </a:r>
          </a:p>
          <a:p>
            <a:pPr lvl="1"/>
            <a:r>
              <a:rPr lang="en-US" dirty="0"/>
              <a:t>Camel Pose (heart opening)</a:t>
            </a:r>
          </a:p>
          <a:p>
            <a:pPr lvl="1"/>
            <a:r>
              <a:rPr lang="en-US" dirty="0"/>
              <a:t>Seated Pigeon Pose (hips, low back pain)</a:t>
            </a:r>
          </a:p>
          <a:p>
            <a:pPr lvl="1"/>
            <a:r>
              <a:rPr lang="en-US" dirty="0" err="1"/>
              <a:t>Savasanna</a:t>
            </a:r>
            <a:r>
              <a:rPr lang="en-US" dirty="0"/>
              <a:t> (sit and breathe)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8412" y="4191000"/>
            <a:ext cx="4191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Use resources from the Well Wisconsin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 Day Meditation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Health Library</a:t>
            </a:r>
            <a:endParaRPr lang="en-US" dirty="0">
              <a:solidFill>
                <a:srgbClr val="0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https://wellwisconsin.staywell.com/Learn.aspx</a:t>
            </a:r>
            <a:endParaRPr lang="en-US" dirty="0"/>
          </a:p>
          <a:p>
            <a:r>
              <a:rPr lang="en-US" dirty="0">
                <a:hlinkClick r:id="rId4"/>
              </a:rPr>
              <a:t>https://wellwisconsin.staywell.com/Programs/21-Day/All-21-Day.aspx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2BADE-3F14-40A5-98F5-D82F7D75B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671" y="533400"/>
            <a:ext cx="2670279" cy="2645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99549-EDFF-42EF-96DD-EEF16D887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933" y="4281487"/>
            <a:ext cx="2438400" cy="18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4C5EB-8B21-41A9-A6E2-1DE26BC02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42" r="16260"/>
          <a:stretch/>
        </p:blipFill>
        <p:spPr>
          <a:xfrm>
            <a:off x="177284" y="4191000"/>
            <a:ext cx="1800226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36FD2D-D044-48A8-B0FA-66B7E3A21C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0" t="2827" r="6848"/>
          <a:stretch/>
        </p:blipFill>
        <p:spPr>
          <a:xfrm>
            <a:off x="2035461" y="3838574"/>
            <a:ext cx="1449442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21BBF-213F-40CD-9C8C-B8A334A8F19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835" t="5057" r="7672" b="8053"/>
          <a:stretch/>
        </p:blipFill>
        <p:spPr>
          <a:xfrm>
            <a:off x="3597561" y="4114800"/>
            <a:ext cx="11430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1768-ECB4-4F2A-88A1-97A07C85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>
                <a:hlinkClick r:id="rId3"/>
              </a:rPr>
              <a:t>Humming Bee Breath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2B48-8256-4DEF-A9A9-CECD54272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en-US" sz="2000"/>
              <a:t>Instant way to relieve tension, anger and anxiety. It is a very effective breathing technique for people suffering from hypertension as it calms down the agitated mind.</a:t>
            </a:r>
          </a:p>
          <a:p>
            <a:pPr fontAlgn="base"/>
            <a:r>
              <a:rPr lang="en-US" sz="2000"/>
              <a:t>Gives relief if you're feeling hot or have a slight headache</a:t>
            </a:r>
          </a:p>
          <a:p>
            <a:pPr fontAlgn="base"/>
            <a:r>
              <a:rPr lang="en-US" sz="2000"/>
              <a:t>Helps mitigate migraines</a:t>
            </a:r>
          </a:p>
          <a:p>
            <a:pPr fontAlgn="base"/>
            <a:r>
              <a:rPr lang="en-US" sz="2000"/>
              <a:t>Improves concentration and memory</a:t>
            </a:r>
          </a:p>
          <a:p>
            <a:pPr fontAlgn="base"/>
            <a:r>
              <a:rPr lang="en-US" sz="2000"/>
              <a:t>Builds confidence</a:t>
            </a:r>
          </a:p>
          <a:p>
            <a:pPr fontAlgn="base"/>
            <a:r>
              <a:rPr lang="en-US" sz="2000"/>
              <a:t>Helps in reducing blood pressure</a:t>
            </a:r>
          </a:p>
          <a:p>
            <a:endParaRPr lang="en-US" sz="2000"/>
          </a:p>
        </p:txBody>
      </p:sp>
      <p:pic>
        <p:nvPicPr>
          <p:cNvPr id="4" name="Picture 3" descr="A picture containing grass, outdoor, person, man&#10;&#10;Description automatically generated">
            <a:extLst>
              <a:ext uri="{FF2B5EF4-FFF2-40B4-BE49-F238E27FC236}">
                <a16:creationId xmlns:a16="http://schemas.microsoft.com/office/drawing/2014/main" id="{1E158E9A-3861-46F4-BE74-2A7C5F9E4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4" r="19867" b="3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6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4AFADA-9AC2-4915-A9E3-AEAC1753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51" y="228600"/>
            <a:ext cx="9601200" cy="1143000"/>
          </a:xfrm>
        </p:spPr>
        <p:txBody>
          <a:bodyPr/>
          <a:lstStyle/>
          <a:p>
            <a:r>
              <a:rPr lang="en-US" dirty="0"/>
              <a:t>Where can I get more resources?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3EAA5B-CC74-4420-9A4D-FCBC6D61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371600"/>
            <a:ext cx="107442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Employee Wellness </a:t>
            </a:r>
          </a:p>
          <a:p>
            <a:pPr lvl="1"/>
            <a:r>
              <a:rPr lang="en-US" dirty="0"/>
              <a:t>Email</a:t>
            </a:r>
            <a:r>
              <a:rPr lang="en-US" dirty="0">
                <a:hlinkClick r:id="rId2"/>
              </a:rPr>
              <a:t> </a:t>
            </a:r>
          </a:p>
          <a:p>
            <a:pPr lvl="2"/>
            <a:r>
              <a:rPr lang="en-US" dirty="0">
                <a:hlinkClick r:id="rId2"/>
              </a:rPr>
              <a:t>Empwell@uwsp.edu</a:t>
            </a:r>
            <a:endParaRPr lang="en-US" dirty="0"/>
          </a:p>
          <a:p>
            <a:pPr lvl="1"/>
            <a:r>
              <a:rPr lang="en-US" dirty="0"/>
              <a:t>EW Facebook </a:t>
            </a:r>
          </a:p>
          <a:p>
            <a:pPr lvl="2"/>
            <a:r>
              <a:rPr lang="en-US" dirty="0"/>
              <a:t>https://www.facebook.com/UWSPPAWs/photos/a.10150848588086719/10155859825591719/?type=1&amp;theater</a:t>
            </a:r>
          </a:p>
          <a:p>
            <a:pPr lvl="1"/>
            <a:r>
              <a:rPr lang="en-US" dirty="0"/>
              <a:t>EW Monday Message for weekly updates on activities on campus and in the community</a:t>
            </a:r>
          </a:p>
          <a:p>
            <a:r>
              <a:rPr lang="en-US" dirty="0"/>
              <a:t>Apps and poses</a:t>
            </a:r>
          </a:p>
          <a:p>
            <a:pPr lvl="1"/>
            <a:r>
              <a:rPr lang="en-US" dirty="0"/>
              <a:t>Pocket Yoga</a:t>
            </a:r>
            <a:endParaRPr lang="en-US" dirty="0">
              <a:hlinkClick r:id="rId3"/>
            </a:endParaRPr>
          </a:p>
          <a:p>
            <a:pPr lvl="2"/>
            <a:r>
              <a:rPr lang="en-US" dirty="0">
                <a:hlinkClick r:id="rId3"/>
              </a:rPr>
              <a:t>http://www.pocketyoga.com/Home</a:t>
            </a:r>
            <a:endParaRPr lang="en-US" dirty="0"/>
          </a:p>
          <a:p>
            <a:pPr lvl="1"/>
            <a:r>
              <a:rPr lang="en-US" dirty="0"/>
              <a:t>Yoga Journal</a:t>
            </a:r>
          </a:p>
          <a:p>
            <a:pPr lvl="2"/>
            <a:r>
              <a:rPr lang="en-US" dirty="0"/>
              <a:t>https://www.yogajournal.com/</a:t>
            </a:r>
          </a:p>
          <a:p>
            <a:r>
              <a:rPr lang="en-US" dirty="0"/>
              <a:t>Read more</a:t>
            </a:r>
          </a:p>
          <a:p>
            <a:pPr lvl="1"/>
            <a:r>
              <a:rPr lang="en-US" dirty="0"/>
              <a:t>A Case for More Yoga on Campus: Yoga as Self-Care for Higher Education and Student Affairs Professionals</a:t>
            </a:r>
          </a:p>
          <a:p>
            <a:pPr lvl="2"/>
            <a:r>
              <a:rPr lang="en-US" dirty="0"/>
              <a:t>https://core.ac.uk/download/pdf/51067241.pdf</a:t>
            </a:r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E5CF-C088-4D90-8009-5160B3A4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08CEA3-638D-4017-8B62-3083A22533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1522412" y="1051560"/>
            <a:ext cx="5943601" cy="475488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5834BEB-1BC9-4B89-86DB-623684FC7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 simple, workplace yoga techniques to support self-awareness, self-regulation, social and emotional health, and resilience</a:t>
            </a:r>
          </a:p>
          <a:p>
            <a:r>
              <a:rPr lang="en-US" b="1" dirty="0"/>
              <a:t>Facilitate work readiness which improves productivity</a:t>
            </a:r>
          </a:p>
          <a:p>
            <a:r>
              <a:rPr lang="en-US" b="1" dirty="0"/>
              <a:t>Become a more effective employee, you can lead and practice these tools with your co-workers, student workers and provide higher level of 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Importance of Yoga and Mindfulness for Yourself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F948DA43-13CB-4073-9829-98909CEC7C6A}"/>
              </a:ext>
            </a:extLst>
          </p:cNvPr>
          <p:cNvSpPr txBox="1">
            <a:spLocks/>
          </p:cNvSpPr>
          <p:nvPr/>
        </p:nvSpPr>
        <p:spPr>
          <a:xfrm>
            <a:off x="1446212" y="1676400"/>
            <a:ext cx="515721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Studies support the efficacy of yoga to improve physical and mental health outcomes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/>
              <a:t> (Alexander et al., 2015)</a:t>
            </a:r>
          </a:p>
          <a:p>
            <a:pPr lvl="1"/>
            <a:r>
              <a:rPr lang="en-US" sz="1600" dirty="0"/>
              <a:t>Chronic Back Pain (Patil et al., 2018)</a:t>
            </a:r>
          </a:p>
          <a:p>
            <a:pPr lvl="1"/>
            <a:r>
              <a:rPr lang="en-US" sz="1600" dirty="0"/>
              <a:t>Improved Quality of Life in the physical, psychological, and social health domains (Patil et al., 2018)</a:t>
            </a:r>
          </a:p>
          <a:p>
            <a:pPr lvl="1"/>
            <a:r>
              <a:rPr lang="en-US" sz="1600" dirty="0"/>
              <a:t>Reduce Blood Pressure (Cohen, 2013)</a:t>
            </a:r>
          </a:p>
          <a:p>
            <a:pPr lvl="1"/>
            <a:r>
              <a:rPr lang="en-US" sz="1600" dirty="0"/>
              <a:t>Combat Compassion Fatigue (Figley Institute, 2012)</a:t>
            </a:r>
          </a:p>
          <a:p>
            <a:pPr lvl="1"/>
            <a:r>
              <a:rPr lang="en-US" sz="1600" dirty="0"/>
              <a:t>Reduce stress and burnout at work (Alexander et al., 2015)</a:t>
            </a:r>
          </a:p>
          <a:p>
            <a:pPr lvl="1"/>
            <a:r>
              <a:rPr lang="en-US" sz="1600" dirty="0"/>
              <a:t>Improvement in professional’s counseling skills and therapeutic relationships (</a:t>
            </a:r>
            <a:r>
              <a:rPr lang="en-US" sz="1600" dirty="0" err="1"/>
              <a:t>Schure</a:t>
            </a:r>
            <a:r>
              <a:rPr lang="en-US" sz="1600" dirty="0"/>
              <a:t>, Christopher, &amp; Christopher, 2008)</a:t>
            </a:r>
          </a:p>
          <a:p>
            <a:pPr lvl="1"/>
            <a:r>
              <a:rPr lang="en-US" sz="1600" dirty="0"/>
              <a:t>Other areas include reduction in headaches, insomnia, and    nervousness. (</a:t>
            </a:r>
            <a:r>
              <a:rPr lang="en-US" sz="1600" dirty="0" err="1"/>
              <a:t>Kauts</a:t>
            </a:r>
            <a:r>
              <a:rPr lang="en-US" sz="1600" dirty="0"/>
              <a:t> &amp; Sharma, 2009)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52AA0-CBA0-4A1E-9003-E56D1588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5012" y="1676400"/>
            <a:ext cx="4390961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CCD884-2BD6-4A68-B4D9-610E7361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and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32063C-619F-45E2-A55A-FD80DF6C0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Move?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9BF7E5-F9D3-492F-BFD5-D06971F5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960543"/>
          </a:xfrm>
        </p:spPr>
        <p:txBody>
          <a:bodyPr>
            <a:normAutofit/>
          </a:bodyPr>
          <a:lstStyle/>
          <a:p>
            <a:r>
              <a:rPr lang="en-US" dirty="0"/>
              <a:t>Biological link between movement and thinking processes. (Jensen, 2005)</a:t>
            </a:r>
          </a:p>
          <a:p>
            <a:pPr lvl="1"/>
            <a:r>
              <a:rPr lang="en-US" dirty="0"/>
              <a:t>Oxygen is essential for brain function. </a:t>
            </a:r>
          </a:p>
          <a:p>
            <a:pPr lvl="1"/>
            <a:r>
              <a:rPr lang="en-US" dirty="0"/>
              <a:t>Movement is an effective cognitive tactic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increase attention to material processing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improve memory and retrieval of information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boost motivation and morale.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C4896D-E25E-4A33-A998-3CE32C7BB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Too much sitting is BAD!!!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F055EA-DDF8-4CB4-A84B-747B1B6129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Sitting for long periods of time has detrimental health effects. (Levine, 2015)</a:t>
            </a:r>
          </a:p>
          <a:p>
            <a:pPr lvl="1"/>
            <a:r>
              <a:rPr lang="en-US" dirty="0"/>
              <a:t>Increased risk of diseases such as obesity and metabolic syndrome.</a:t>
            </a:r>
          </a:p>
          <a:p>
            <a:pPr lvl="1"/>
            <a:r>
              <a:rPr lang="en-US" dirty="0"/>
              <a:t>Fatigue, low attention. </a:t>
            </a:r>
          </a:p>
          <a:p>
            <a:r>
              <a:rPr lang="en-US" dirty="0"/>
              <a:t>Moving triggers processes that break down fat and sugar in the body instead of stalling these processes. 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Yoga and Mindfulness to Student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Positive effects on a psychophysiological level that leads to decreased levels of stress in college student (Tripathi et al., 2018)</a:t>
            </a:r>
          </a:p>
          <a:p>
            <a:pPr>
              <a:lnSpc>
                <a:spcPct val="120000"/>
              </a:lnSpc>
            </a:pPr>
            <a:r>
              <a:rPr lang="en-US" dirty="0"/>
              <a:t>Physiological improvements in strength and perception of menstrual pain in college students. (Tripathi et al., 2018)</a:t>
            </a:r>
          </a:p>
          <a:p>
            <a:pPr>
              <a:lnSpc>
                <a:spcPct val="120000"/>
              </a:lnSpc>
            </a:pPr>
            <a:r>
              <a:rPr lang="en-US" dirty="0"/>
              <a:t>lowers the aggressive and maladaptive behavior of students. (Krauts &amp; Sharma, 2009). </a:t>
            </a:r>
          </a:p>
          <a:p>
            <a:pPr>
              <a:lnSpc>
                <a:spcPct val="120000"/>
              </a:lnSpc>
            </a:pPr>
            <a:r>
              <a:rPr lang="en-US" dirty="0"/>
              <a:t>Increased self-regulation, stress reduction, greater self-esteem and improved physical conditioning. (Wang &amp; Haggins, 2016)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Learning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448339"/>
            <a:ext cx="4703259" cy="36557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Practice of yoga improved test scores in Mathematics, Science, and Social Studies. (Kauts &amp; Sharma, 2009)</a:t>
            </a:r>
          </a:p>
          <a:p>
            <a:pPr>
              <a:lnSpc>
                <a:spcPct val="120000"/>
              </a:lnSpc>
            </a:pPr>
            <a:r>
              <a:rPr lang="en-US" dirty="0"/>
              <a:t>Low-stress students performed better than high-stress students. (Kauts &amp; Sharma, 2009)</a:t>
            </a:r>
          </a:p>
          <a:p>
            <a:pPr>
              <a:lnSpc>
                <a:spcPct val="120000"/>
              </a:lnSpc>
            </a:pPr>
            <a:r>
              <a:rPr lang="en-US" dirty="0"/>
              <a:t>Improves memory and academic performance. (Ferreira-Vorkapic et al., 2015; Wang &amp; Haggins, 2016).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61A5DF-78C7-4879-818F-8E29BCF11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71012" y="4876800"/>
            <a:ext cx="21372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A09C6-5D85-461C-B279-4B008E6A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62B7-9A14-4B46-8ADD-FB3A5A0B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Crafting Activity Breaks</a:t>
            </a:r>
          </a:p>
        </p:txBody>
      </p:sp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E645B734-82D5-42AB-BC3C-AD7136D9E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r="18642" b="1"/>
          <a:stretch/>
        </p:blipFill>
        <p:spPr>
          <a:xfrm>
            <a:off x="1293813" y="685800"/>
            <a:ext cx="6172200" cy="5486400"/>
          </a:xfrm>
          <a:prstGeom prst="rect">
            <a:avLst/>
          </a:prstGeo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4CA79BD-A6C3-4677-A107-D279671C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Assignment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Breathing – Pranayama</a:t>
            </a:r>
          </a:p>
          <a:p>
            <a:pPr lvl="1"/>
            <a:r>
              <a:rPr lang="en-US" dirty="0"/>
              <a:t>Sit and breathe (mindfulness, awareness)</a:t>
            </a:r>
          </a:p>
          <a:p>
            <a:pPr lvl="1"/>
            <a:r>
              <a:rPr lang="en-US" dirty="0"/>
              <a:t>Mountain Pose (grounding)</a:t>
            </a:r>
          </a:p>
          <a:p>
            <a:pPr lvl="2"/>
            <a:r>
              <a:rPr lang="en-US" dirty="0"/>
              <a:t>Extended Mountain</a:t>
            </a:r>
          </a:p>
          <a:p>
            <a:pPr lvl="1"/>
            <a:r>
              <a:rPr lang="en-US" dirty="0"/>
              <a:t>Crescent Pose (opening ribs)</a:t>
            </a:r>
          </a:p>
          <a:p>
            <a:pPr lvl="1"/>
            <a:r>
              <a:rPr lang="en-US" dirty="0"/>
              <a:t>Cat and Cow Pose (spine and neck)</a:t>
            </a:r>
          </a:p>
          <a:p>
            <a:pPr lvl="1"/>
            <a:r>
              <a:rPr lang="en-US" dirty="0"/>
              <a:t>Seated twists (neck pain and stiffness)</a:t>
            </a:r>
          </a:p>
          <a:p>
            <a:pPr lvl="1"/>
            <a:r>
              <a:rPr lang="en-US" dirty="0"/>
              <a:t>Tree Pose (balance and focus)</a:t>
            </a:r>
          </a:p>
          <a:p>
            <a:pPr lvl="1"/>
            <a:r>
              <a:rPr lang="en-US" dirty="0"/>
              <a:t>Warrior One (hips)</a:t>
            </a:r>
          </a:p>
          <a:p>
            <a:pPr lvl="1"/>
            <a:r>
              <a:rPr lang="en-US" dirty="0"/>
              <a:t>Seated Pigeon Pose (hips, low back pain)</a:t>
            </a:r>
          </a:p>
          <a:p>
            <a:pPr lvl="1"/>
            <a:r>
              <a:rPr lang="en-US" dirty="0"/>
              <a:t>Forward Fold (Hamstring)</a:t>
            </a:r>
          </a:p>
          <a:p>
            <a:pPr lvl="1"/>
            <a:r>
              <a:rPr lang="en-US" dirty="0"/>
              <a:t>Dancer – seated, kneeling, or standing (balance and hip opener)</a:t>
            </a:r>
          </a:p>
          <a:p>
            <a:pPr lvl="1"/>
            <a:r>
              <a:rPr lang="en-US" dirty="0"/>
              <a:t>Savasanna (sit and breathe)</a:t>
            </a:r>
          </a:p>
          <a:p>
            <a:pPr lvl="2"/>
            <a:r>
              <a:rPr lang="en-US" dirty="0"/>
              <a:t>Channel Cleansing Breath (</a:t>
            </a:r>
            <a:r>
              <a:rPr lang="en-US" dirty="0" err="1"/>
              <a:t>Nadi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0" y="4191000"/>
            <a:ext cx="3962401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Find reputable links to videos or exercises online. </a:t>
            </a:r>
            <a:r>
              <a:rPr lang="en-US" dirty="0">
                <a:hlinkClick r:id="rId2"/>
              </a:rPr>
              <a:t>https://www.yogajournal.com/practice/beginners/how-to/office-yoga</a:t>
            </a:r>
            <a:endParaRPr lang="en-US" dirty="0"/>
          </a:p>
          <a:p>
            <a:r>
              <a:rPr lang="en-US" dirty="0"/>
              <a:t>Download apps for guided mindfulness. </a:t>
            </a:r>
          </a:p>
          <a:p>
            <a:r>
              <a:rPr lang="en-US" dirty="0">
                <a:hlinkClick r:id="rId3"/>
              </a:rPr>
              <a:t>https://www.youtube.com/watch?v=SEfs5TJZ6Nk</a:t>
            </a:r>
            <a:endParaRPr lang="en-US" dirty="0"/>
          </a:p>
          <a:p>
            <a:r>
              <a:rPr lang="en-US" dirty="0"/>
              <a:t>Reminders at your Desk</a:t>
            </a:r>
          </a:p>
          <a:p>
            <a:r>
              <a:rPr lang="en-US" dirty="0">
                <a:hlinkClick r:id="rId4"/>
              </a:rPr>
              <a:t>chrome-extension://</a:t>
            </a:r>
            <a:r>
              <a:rPr lang="en-US" dirty="0" err="1">
                <a:hlinkClick r:id="rId4"/>
              </a:rPr>
              <a:t>kopilngnmfklhhjocdfdlokmodibcbmk</a:t>
            </a:r>
            <a:r>
              <a:rPr lang="en-US" dirty="0">
                <a:hlinkClick r:id="rId4"/>
              </a:rPr>
              <a:t>/activity_tab.html</a:t>
            </a:r>
            <a:endParaRPr lang="en-US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13BD72-6922-4762-BC03-37EEB56B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0667" t="2797" r="22666"/>
          <a:stretch/>
        </p:blipFill>
        <p:spPr>
          <a:xfrm>
            <a:off x="7999412" y="457200"/>
            <a:ext cx="2667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223F9-743F-4D66-87FC-FA42EDE9C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" r="3622" b="1978"/>
          <a:stretch/>
        </p:blipFill>
        <p:spPr>
          <a:xfrm>
            <a:off x="26121" y="146775"/>
            <a:ext cx="6423530" cy="5760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E5997-36FE-4264-AB7F-EA660B6AB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" t="3005"/>
          <a:stretch/>
        </p:blipFill>
        <p:spPr>
          <a:xfrm>
            <a:off x="6449651" y="950505"/>
            <a:ext cx="566184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2BD8D2E863040A4391B36CAD370EA" ma:contentTypeVersion="" ma:contentTypeDescription="Create a new document." ma:contentTypeScope="" ma:versionID="dd31c871ab673bb396925951da8af7bc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b21af3bb3c8f651575448477e53d6a43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D17024-C70D-462F-96A8-9301F424B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1B500-6DA8-4B96-A354-36B436CD4B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906</Words>
  <Application>Microsoft Office PowerPoint</Application>
  <PresentationFormat>Custom</PresentationFormat>
  <Paragraphs>109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Euphemia</vt:lpstr>
      <vt:lpstr>Wingdings</vt:lpstr>
      <vt:lpstr>Serenity 16x9</vt:lpstr>
      <vt:lpstr>Yoga for Teaching Professionals</vt:lpstr>
      <vt:lpstr>Objectives</vt:lpstr>
      <vt:lpstr>Importance of Yoga and Mindfulness for Yourself</vt:lpstr>
      <vt:lpstr>Activity and Work</vt:lpstr>
      <vt:lpstr>Importance of Yoga and Mindfulness to Student Learning</vt:lpstr>
      <vt:lpstr>PowerPoint Presentation</vt:lpstr>
      <vt:lpstr>Crafting Activity Breaks</vt:lpstr>
      <vt:lpstr>How to get started</vt:lpstr>
      <vt:lpstr>PowerPoint Presentation</vt:lpstr>
      <vt:lpstr>Channel Cleansing Breath</vt:lpstr>
      <vt:lpstr>How to get started</vt:lpstr>
      <vt:lpstr>Humming Bee Breath</vt:lpstr>
      <vt:lpstr>Where can I get more resources?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for Teaching Professionals</dc:title>
  <dc:creator>Scovill, Sallie</dc:creator>
  <cp:lastModifiedBy>Scovill, Sallie</cp:lastModifiedBy>
  <cp:revision>1</cp:revision>
  <dcterms:created xsi:type="dcterms:W3CDTF">2020-01-16T22:33:35Z</dcterms:created>
  <dcterms:modified xsi:type="dcterms:W3CDTF">2020-01-16T22:40:13Z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0x01010031C2BD8D2E863040A4391B36CAD370EA</vt:lpwstr>
  </property>
</Properties>
</file>