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2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0" r:id="rId8"/>
    <p:sldId id="265" r:id="rId9"/>
    <p:sldId id="266" r:id="rId10"/>
    <p:sldId id="264" r:id="rId11"/>
    <p:sldId id="267" r:id="rId12"/>
    <p:sldId id="269" r:id="rId13"/>
    <p:sldId id="270" r:id="rId14"/>
    <p:sldId id="268" r:id="rId15"/>
    <p:sldId id="26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1"/>
    <p:restoredTop sz="93065"/>
  </p:normalViewPr>
  <p:slideViewPr>
    <p:cSldViewPr snapToGrid="0" snapToObjects="1">
      <p:cViewPr varScale="1">
        <p:scale>
          <a:sx n="93" d="100"/>
          <a:sy n="93" d="100"/>
        </p:scale>
        <p:origin x="9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783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83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0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7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11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18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9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7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6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89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0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3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38827" y="726510"/>
            <a:ext cx="10571968" cy="2442575"/>
          </a:xfrm>
        </p:spPr>
        <p:txBody>
          <a:bodyPr>
            <a:normAutofit/>
          </a:bodyPr>
          <a:lstStyle/>
          <a:p>
            <a:r>
              <a:rPr lang="en-US" dirty="0"/>
              <a:t>Best Practices for Using Think-Pair-Share in the Classroom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034674"/>
          </a:xfrm>
        </p:spPr>
        <p:txBody>
          <a:bodyPr>
            <a:normAutofit/>
          </a:bodyPr>
          <a:lstStyle/>
          <a:p>
            <a:r>
              <a:rPr lang="en-US" sz="2800" dirty="0"/>
              <a:t>Kristine Prahl</a:t>
            </a:r>
          </a:p>
          <a:p>
            <a:r>
              <a:rPr lang="en-US" sz="2800" dirty="0"/>
              <a:t>Associate Professor</a:t>
            </a:r>
          </a:p>
          <a:p>
            <a:r>
              <a:rPr lang="en-US" sz="2800" dirty="0"/>
              <a:t>Department of Biology, Wausau Campus</a:t>
            </a:r>
          </a:p>
        </p:txBody>
      </p:sp>
    </p:spTree>
    <p:extLst>
      <p:ext uri="{BB962C8B-B14F-4D97-AF65-F5344CB8AC3E}">
        <p14:creationId xmlns:p14="http://schemas.microsoft.com/office/powerpoint/2010/main" val="2096504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749644"/>
            <a:ext cx="4450080" cy="5429483"/>
          </a:xfrm>
        </p:spPr>
        <p:txBody>
          <a:bodyPr>
            <a:normAutofit fontScale="90000"/>
          </a:bodyPr>
          <a:lstStyle/>
          <a:p>
            <a:r>
              <a:rPr lang="en-US" dirty="0"/>
              <a:t>The assessment results show no statistically significant improvement when think-pair-share was used, except in the case of BIO 101 students answering the second assessment question.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6590" y="118512"/>
            <a:ext cx="7107382" cy="66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58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863916"/>
          </a:xfrm>
        </p:spPr>
        <p:txBody>
          <a:bodyPr/>
          <a:lstStyle/>
          <a:p>
            <a:r>
              <a:rPr lang="en-US" b="1" dirty="0"/>
              <a:t>Best Practices for Think-Pair-Share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6317"/>
            <a:ext cx="10515600" cy="4825366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Have the learning objectives in mind when writing discussion questions (Wiggins &amp; </a:t>
            </a:r>
            <a:r>
              <a:rPr lang="en-US" dirty="0" err="1"/>
              <a:t>McTighe</a:t>
            </a:r>
            <a:r>
              <a:rPr lang="en-US" dirty="0"/>
              <a:t>, 1998).</a:t>
            </a:r>
          </a:p>
          <a:p>
            <a:pPr lvl="0"/>
            <a:r>
              <a:rPr lang="en-US" dirty="0"/>
              <a:t>Closely align the summative assessment with the formative assessment, using the same prompts if possible.</a:t>
            </a:r>
          </a:p>
          <a:p>
            <a:pPr lvl="0"/>
            <a:r>
              <a:rPr lang="en-US" dirty="0"/>
              <a:t>Use open-ended questions with many possible answers (Barkley et al., 2005). </a:t>
            </a:r>
          </a:p>
          <a:p>
            <a:pPr lvl="0"/>
            <a:r>
              <a:rPr lang="en-US" dirty="0"/>
              <a:t>Ask students to explain their thinking processes as they are doing the activity. Focus not just on the answers but also on the how students arrived at the answers (</a:t>
            </a:r>
            <a:r>
              <a:rPr lang="en-US" dirty="0" err="1"/>
              <a:t>Ibe</a:t>
            </a:r>
            <a:r>
              <a:rPr lang="en-US" dirty="0"/>
              <a:t>, 2009).</a:t>
            </a:r>
          </a:p>
          <a:p>
            <a:pPr lvl="0"/>
            <a:r>
              <a:rPr lang="en-US" dirty="0"/>
              <a:t>Use questions that promote connected learning. Encourage students to focus on the perspectives of others (</a:t>
            </a:r>
            <a:r>
              <a:rPr lang="en-US" dirty="0" err="1"/>
              <a:t>Belenky</a:t>
            </a:r>
            <a:r>
              <a:rPr lang="en-US" dirty="0"/>
              <a:t> et al., 1986). </a:t>
            </a:r>
          </a:p>
          <a:p>
            <a:r>
              <a:rPr lang="en-US" dirty="0"/>
              <a:t>Encourage exploration and research. Consider having the students do this before the activity.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95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42F00-39D0-8246-814D-C4FEBA890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Best Practices for Think-Pair-Share, 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69BC4-ACD9-7148-AA0D-96C971B3C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students brainstorm their own questions to use for think-pair-share activities (Cooper, 2018)</a:t>
            </a:r>
          </a:p>
          <a:p>
            <a:r>
              <a:rPr lang="en-US" dirty="0"/>
              <a:t>After the pair activity, break up pairs and put students in small groups.  Then let students choose the questions they think should be discussed in large group. (Cooper, 2018)</a:t>
            </a:r>
          </a:p>
          <a:p>
            <a:pPr lvl="1"/>
            <a:r>
              <a:rPr lang="en-US" sz="2800" dirty="0"/>
              <a:t>Alternative:  display all questions and then have students group the questions according to Bloom’s taxonomy (Cooper, 2018)</a:t>
            </a:r>
          </a:p>
          <a:p>
            <a:pPr marL="457200" lvl="1" indent="0">
              <a:buNone/>
            </a:pPr>
            <a:r>
              <a:rPr lang="en-US" sz="2800" dirty="0"/>
              <a:t>	</a:t>
            </a:r>
            <a:r>
              <a:rPr lang="en-US" sz="2800"/>
              <a:t>– </a:t>
            </a:r>
            <a:r>
              <a:rPr lang="en-US" sz="2800" dirty="0"/>
              <a:t>knowledge, comprehensive, application, analysis, </a:t>
            </a:r>
            <a:r>
              <a:rPr lang="en-US" sz="2800"/>
              <a:t>evaluation,           	creation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84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95176-1E3C-6446-A5AF-234B5FAC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Pitfalls to Avoid with Think-Pair-Share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14AC0-804E-8340-B2A3-E994CEB08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Having one pre-determined answer</a:t>
            </a:r>
          </a:p>
          <a:p>
            <a:r>
              <a:rPr lang="en-US" dirty="0"/>
              <a:t>Not aligning the activity with a summative assessment</a:t>
            </a:r>
          </a:p>
          <a:p>
            <a:r>
              <a:rPr lang="en-US" dirty="0"/>
              <a:t>Using closed-ended questions</a:t>
            </a:r>
          </a:p>
          <a:p>
            <a:r>
              <a:rPr lang="en-US" dirty="0"/>
              <a:t>Focusing only on answers and not on thought processes</a:t>
            </a:r>
          </a:p>
          <a:p>
            <a:r>
              <a:rPr lang="en-US" dirty="0"/>
              <a:t>Guiding the students too much or too little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762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DD74-4F65-E04A-A095-8DD692B9F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82" y="346365"/>
            <a:ext cx="10952018" cy="134432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Question Most on My Mind Lately…What about teaching remotely?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29EE8-88EB-8F41-B2C0-ACC2E3657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18" y="1825625"/>
            <a:ext cx="11145982" cy="4351338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I teach to students in Wausau and Marshfield simultaneously using point-to-point conferencing, and I would like to use think-pair-share.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I need to make sure students stay on task during think-pair-share.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I like to circulate when students are paired so that I can monitor the discussions.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I want all students, including students at distant sites, to feel free to talk with me while working.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039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2039"/>
          </a:xfrm>
        </p:spPr>
        <p:txBody>
          <a:bodyPr/>
          <a:lstStyle/>
          <a:p>
            <a:r>
              <a:rPr lang="en-US" b="1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75855"/>
            <a:ext cx="10515600" cy="608214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Barkley, E.F., Cross, K.P. &amp; Major, C.H. (2005). </a:t>
            </a:r>
            <a:r>
              <a:rPr lang="en-US" i="1" dirty="0"/>
              <a:t>Collaborative Learning Techniques. </a:t>
            </a:r>
            <a:r>
              <a:rPr lang="en-US" dirty="0"/>
              <a:t>San Francisco, CA: </a:t>
            </a:r>
            <a:r>
              <a:rPr lang="en-US" dirty="0" err="1"/>
              <a:t>Jossey</a:t>
            </a:r>
            <a:r>
              <a:rPr lang="en-US" dirty="0"/>
              <a:t>-Bass.</a:t>
            </a:r>
            <a:endParaRPr lang="en-US" dirty="0">
              <a:effectLst/>
            </a:endParaRPr>
          </a:p>
          <a:p>
            <a:r>
              <a:rPr lang="en-US" dirty="0" err="1"/>
              <a:t>Belenky</a:t>
            </a:r>
            <a:r>
              <a:rPr lang="en-US" dirty="0"/>
              <a:t>, M.F., </a:t>
            </a:r>
            <a:r>
              <a:rPr lang="en-US" dirty="0" err="1"/>
              <a:t>Clinchy</a:t>
            </a:r>
            <a:r>
              <a:rPr lang="en-US" dirty="0"/>
              <a:t>, B.M., Goldberger, N.R. &amp; </a:t>
            </a:r>
            <a:r>
              <a:rPr lang="en-US" dirty="0" err="1"/>
              <a:t>Tarule</a:t>
            </a:r>
            <a:r>
              <a:rPr lang="en-US" dirty="0"/>
              <a:t>, J.M. (1986). </a:t>
            </a:r>
            <a:r>
              <a:rPr lang="en-US" i="1" dirty="0"/>
              <a:t>Women’s Ways of Knowing.</a:t>
            </a:r>
            <a:r>
              <a:rPr lang="en-US" dirty="0"/>
              <a:t> New York, NY: Basic Books.</a:t>
            </a:r>
            <a:endParaRPr lang="en-US" dirty="0">
              <a:effectLst/>
            </a:endParaRPr>
          </a:p>
          <a:p>
            <a:r>
              <a:rPr lang="en-US" dirty="0" err="1"/>
              <a:t>Boaler</a:t>
            </a:r>
            <a:r>
              <a:rPr lang="en-US" dirty="0"/>
              <a:t>, J. (2000). Exploring situated insights into research and learning. </a:t>
            </a:r>
            <a:r>
              <a:rPr lang="en-US" i="1" dirty="0"/>
              <a:t>Journal for Research in Mathematics Education,</a:t>
            </a:r>
            <a:r>
              <a:rPr lang="en-US" dirty="0"/>
              <a:t> </a:t>
            </a:r>
            <a:r>
              <a:rPr lang="en-US" i="1" dirty="0"/>
              <a:t>31,</a:t>
            </a:r>
            <a:r>
              <a:rPr lang="en-US" dirty="0"/>
              <a:t> 113–119.</a:t>
            </a:r>
          </a:p>
          <a:p>
            <a:r>
              <a:rPr lang="en-US" dirty="0"/>
              <a:t>•Cooper, F. (2018). A Modification of Think Pair Share to Make it More Learner-Centered by Using Student-Generated Questions. </a:t>
            </a:r>
            <a:r>
              <a:rPr lang="en-US" i="1" dirty="0"/>
              <a:t>College Teaching</a:t>
            </a:r>
            <a:r>
              <a:rPr lang="en-US" dirty="0"/>
              <a:t>, 66, 34</a:t>
            </a:r>
          </a:p>
          <a:p>
            <a:r>
              <a:rPr lang="en-US" dirty="0" err="1"/>
              <a:t>Ibe</a:t>
            </a:r>
            <a:r>
              <a:rPr lang="en-US" dirty="0"/>
              <a:t>, H.N. (2009). Metacognitive strategies on classroom participation and student achievement in senior secondary school science classrooms. </a:t>
            </a:r>
            <a:r>
              <a:rPr lang="en-US" i="1" dirty="0"/>
              <a:t>Science Education International, 20,</a:t>
            </a:r>
            <a:r>
              <a:rPr lang="en-US" dirty="0"/>
              <a:t> 25–31.</a:t>
            </a:r>
            <a:endParaRPr lang="en-US" dirty="0">
              <a:effectLst/>
            </a:endParaRPr>
          </a:p>
          <a:p>
            <a:r>
              <a:rPr lang="en-US" dirty="0"/>
              <a:t>Li, S. &amp; </a:t>
            </a:r>
            <a:r>
              <a:rPr lang="en-US" dirty="0" err="1"/>
              <a:t>Demaree</a:t>
            </a:r>
            <a:r>
              <a:rPr lang="en-US" dirty="0"/>
              <a:t>, D. (2010). Promoting and studying deep-level discourse during large-lecture introductory physics. </a:t>
            </a:r>
            <a:r>
              <a:rPr lang="en-US" i="1" dirty="0"/>
              <a:t>AIP Conference Proceedings, 1289,</a:t>
            </a:r>
            <a:r>
              <a:rPr lang="en-US" dirty="0"/>
              <a:t> 25–28.</a:t>
            </a:r>
            <a:endParaRPr lang="en-US" dirty="0">
              <a:effectLst/>
            </a:endParaRPr>
          </a:p>
          <a:p>
            <a:r>
              <a:rPr lang="en-US" dirty="0"/>
              <a:t>Lyman, F.T. (1981). The responsive classroom discussion: the inclusion of all students. In A.S. Anderson (Ed.),</a:t>
            </a:r>
            <a:r>
              <a:rPr lang="en-US" i="1" dirty="0"/>
              <a:t> Mainstreaming Digest</a:t>
            </a:r>
            <a:r>
              <a:rPr lang="en-US" dirty="0"/>
              <a:t> (pp. 109–113). College Park, MD: University of Maryland Press.</a:t>
            </a:r>
            <a:endParaRPr lang="en-US" dirty="0">
              <a:effectLst/>
            </a:endParaRPr>
          </a:p>
          <a:p>
            <a:r>
              <a:rPr lang="en-US" dirty="0" err="1"/>
              <a:t>McTighe</a:t>
            </a:r>
            <a:r>
              <a:rPr lang="en-US" dirty="0"/>
              <a:t>, J. &amp; Lyman, F.T. (1988). Cueing thinking in the classroom: the promise of theory-embedded tools. </a:t>
            </a:r>
            <a:r>
              <a:rPr lang="en-US" i="1" dirty="0"/>
              <a:t>Educational Leadership, 45,</a:t>
            </a:r>
            <a:r>
              <a:rPr lang="en-US" dirty="0"/>
              <a:t> 18–24.</a:t>
            </a:r>
            <a:endParaRPr lang="en-US" dirty="0">
              <a:effectLst/>
            </a:endParaRPr>
          </a:p>
          <a:p>
            <a:r>
              <a:rPr lang="en-US" dirty="0" err="1"/>
              <a:t>Ritchhart</a:t>
            </a:r>
            <a:r>
              <a:rPr lang="en-US" dirty="0"/>
              <a:t>, R., Church, M. &amp; Morrison, K. (2011). </a:t>
            </a:r>
            <a:r>
              <a:rPr lang="en-US" i="1" dirty="0"/>
              <a:t>Making Thinking Visible.</a:t>
            </a:r>
            <a:r>
              <a:rPr lang="en-US" dirty="0"/>
              <a:t> San Francisco, CA: </a:t>
            </a:r>
            <a:r>
              <a:rPr lang="en-US" dirty="0" err="1"/>
              <a:t>Jossey</a:t>
            </a:r>
            <a:r>
              <a:rPr lang="en-US" dirty="0"/>
              <a:t>-Bass.</a:t>
            </a:r>
          </a:p>
          <a:p>
            <a:r>
              <a:rPr lang="en-US" dirty="0"/>
              <a:t>Rutherford, H. (2011). Observation station. </a:t>
            </a:r>
            <a:r>
              <a:rPr lang="en-US" i="1" dirty="0"/>
              <a:t>Science and Children, 49,</a:t>
            </a:r>
            <a:r>
              <a:rPr lang="en-US" dirty="0"/>
              <a:t> 37–41.</a:t>
            </a:r>
            <a:endParaRPr lang="en-US" dirty="0">
              <a:effectLst/>
            </a:endParaRPr>
          </a:p>
          <a:p>
            <a:r>
              <a:rPr lang="en-US" dirty="0"/>
              <a:t>Wiggins, G. &amp; </a:t>
            </a:r>
            <a:r>
              <a:rPr lang="en-US" dirty="0" err="1"/>
              <a:t>McTighe</a:t>
            </a:r>
            <a:r>
              <a:rPr lang="en-US" dirty="0"/>
              <a:t>, J. (1998). </a:t>
            </a:r>
            <a:r>
              <a:rPr lang="en-US" i="1" dirty="0"/>
              <a:t>Understanding by Design. </a:t>
            </a:r>
            <a:r>
              <a:rPr lang="en-US" dirty="0"/>
              <a:t>Alexandria, VA: Association for Supervision and Curriculum Development.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30955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 We Will 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think-pair-share?</a:t>
            </a:r>
          </a:p>
          <a:p>
            <a:r>
              <a:rPr lang="en-US" dirty="0"/>
              <a:t>How does it work?</a:t>
            </a:r>
          </a:p>
          <a:p>
            <a:r>
              <a:rPr lang="en-US" dirty="0"/>
              <a:t>What are some best practices to keep in mind when using this technique?</a:t>
            </a:r>
          </a:p>
          <a:p>
            <a:r>
              <a:rPr lang="en-US" dirty="0"/>
              <a:t>What are some pitfalls to avoid when using this technique?</a:t>
            </a:r>
          </a:p>
        </p:txBody>
      </p:sp>
    </p:spTree>
    <p:extLst>
      <p:ext uri="{BB962C8B-B14F-4D97-AF65-F5344CB8AC3E}">
        <p14:creationId xmlns:p14="http://schemas.microsoft.com/office/powerpoint/2010/main" val="1298717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Think-Pair-Share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First described by Frank Lyman in 1981 (Lyman, 1981)</a:t>
            </a:r>
          </a:p>
          <a:p>
            <a:r>
              <a:rPr lang="en-US" sz="3000" dirty="0"/>
              <a:t>The method (</a:t>
            </a:r>
            <a:r>
              <a:rPr lang="en-US" sz="3200" dirty="0" err="1"/>
              <a:t>McTighe</a:t>
            </a:r>
            <a:r>
              <a:rPr lang="en-US" sz="3200" dirty="0"/>
              <a:t> &amp; Lyman, 1988</a:t>
            </a:r>
            <a:r>
              <a:rPr lang="en-US" sz="3200" dirty="0">
                <a:effectLst/>
              </a:rPr>
              <a:t>)</a:t>
            </a:r>
            <a:endParaRPr lang="en-US" sz="3000" dirty="0"/>
          </a:p>
          <a:p>
            <a:pPr lvl="1"/>
            <a:r>
              <a:rPr lang="en-US" sz="3000" dirty="0"/>
              <a:t>Individual time</a:t>
            </a:r>
          </a:p>
          <a:p>
            <a:pPr lvl="1"/>
            <a:r>
              <a:rPr lang="en-US" sz="3000" dirty="0"/>
              <a:t>Pair time</a:t>
            </a:r>
          </a:p>
          <a:p>
            <a:pPr lvl="1"/>
            <a:r>
              <a:rPr lang="en-US" sz="3000" dirty="0"/>
              <a:t>Large group time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09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Benefits of Using Think-Pair-Share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 engagement</a:t>
            </a:r>
          </a:p>
          <a:p>
            <a:r>
              <a:rPr lang="en-US" dirty="0"/>
              <a:t>Increased student understanding</a:t>
            </a:r>
          </a:p>
          <a:p>
            <a:r>
              <a:rPr lang="en-US" dirty="0"/>
              <a:t>Use of communication skills</a:t>
            </a:r>
          </a:p>
          <a:p>
            <a:r>
              <a:rPr lang="en-US" dirty="0"/>
              <a:t>Use of problem-solving skills</a:t>
            </a:r>
          </a:p>
        </p:txBody>
      </p:sp>
    </p:spTree>
    <p:extLst>
      <p:ext uri="{BB962C8B-B14F-4D97-AF65-F5344CB8AC3E}">
        <p14:creationId xmlns:p14="http://schemas.microsoft.com/office/powerpoint/2010/main" val="184048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Writing Questions/Problems for a Think-Pair-Share Exercise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questions with many possible responses (Barkley et al., 2005).</a:t>
            </a:r>
          </a:p>
          <a:p>
            <a:r>
              <a:rPr lang="en-US" dirty="0"/>
              <a:t>Students should not think that the instructor is looking for one specific answer (</a:t>
            </a:r>
            <a:r>
              <a:rPr lang="en-US" dirty="0" err="1"/>
              <a:t>Ritchhart</a:t>
            </a:r>
            <a:r>
              <a:rPr lang="en-US" dirty="0"/>
              <a:t> et al., 2011). </a:t>
            </a:r>
          </a:p>
          <a:p>
            <a:r>
              <a:rPr lang="en-US" dirty="0"/>
              <a:t>Get students to think about assumptions that need to be made in order to answer the question (Li and </a:t>
            </a:r>
            <a:r>
              <a:rPr lang="en-US" dirty="0" err="1"/>
              <a:t>Demaree</a:t>
            </a:r>
            <a:r>
              <a:rPr lang="en-US" dirty="0"/>
              <a:t>, 2010).</a:t>
            </a:r>
            <a:r>
              <a:rPr lang="en-US" dirty="0">
                <a:effectLst/>
              </a:rPr>
              <a:t> </a:t>
            </a:r>
            <a:r>
              <a:rPr lang="en-US" dirty="0"/>
              <a:t> </a:t>
            </a:r>
          </a:p>
          <a:p>
            <a:r>
              <a:rPr lang="en-US" dirty="0"/>
              <a:t>Consider using an observation station as the basis for the think-pair-share exercise (Rutherford, 2011). </a:t>
            </a:r>
          </a:p>
        </p:txBody>
      </p:sp>
    </p:spTree>
    <p:extLst>
      <p:ext uri="{BB962C8B-B14F-4D97-AF65-F5344CB8AC3E}">
        <p14:creationId xmlns:p14="http://schemas.microsoft.com/office/powerpoint/2010/main" val="23321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Deciding on Discussion Constraints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Constraints can guide the discussion (Li &amp; </a:t>
            </a:r>
            <a:r>
              <a:rPr lang="en-US" dirty="0" err="1"/>
              <a:t>Demaree</a:t>
            </a:r>
            <a:r>
              <a:rPr lang="en-US" dirty="0"/>
              <a:t>, 2010</a:t>
            </a:r>
            <a:r>
              <a:rPr lang="en-US" dirty="0">
                <a:effectLst/>
              </a:rPr>
              <a:t>).</a:t>
            </a:r>
          </a:p>
          <a:p>
            <a:r>
              <a:rPr lang="en-US" dirty="0"/>
              <a:t>Constraints that are too restrictive may take away from the open-ended nature of the discussion (</a:t>
            </a:r>
            <a:r>
              <a:rPr lang="en-US" dirty="0" err="1"/>
              <a:t>Boaler</a:t>
            </a:r>
            <a:r>
              <a:rPr lang="en-US" dirty="0"/>
              <a:t>, 2000).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43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Pedagogical Study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I used think-pair-share when teaching about biotechnology in two of my courses.</a:t>
            </a:r>
          </a:p>
          <a:p>
            <a:pPr lvl="1"/>
            <a:r>
              <a:rPr lang="en-US" dirty="0"/>
              <a:t>BIO 101 (Concepts of Biology)</a:t>
            </a:r>
          </a:p>
          <a:p>
            <a:pPr lvl="1"/>
            <a:r>
              <a:rPr lang="en-US" dirty="0"/>
              <a:t>BIO 251 (General Survey of Microbiology)</a:t>
            </a:r>
          </a:p>
          <a:p>
            <a:r>
              <a:rPr lang="en-US" dirty="0"/>
              <a:t>In both courses, I compared lecture-only teaching to lecture teaching supplemented with think-pair-share.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60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Three Parts of the Think-Pair-Share Activity I Used: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Put a list of gene cloning steps in the correct order </a:t>
            </a:r>
          </a:p>
          <a:p>
            <a:r>
              <a:rPr lang="en-US" dirty="0"/>
              <a:t>Put a list of DNA fingerprinting steps in the correct order</a:t>
            </a:r>
          </a:p>
          <a:p>
            <a:r>
              <a:rPr lang="en-US" dirty="0"/>
              <a:t>List some important purposes of DNA fingerprinting. </a:t>
            </a:r>
          </a:p>
        </p:txBody>
      </p:sp>
    </p:spTree>
    <p:extLst>
      <p:ext uri="{BB962C8B-B14F-4D97-AF65-F5344CB8AC3E}">
        <p14:creationId xmlns:p14="http://schemas.microsoft.com/office/powerpoint/2010/main" val="1280346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The Summative Assessment Tool I</a:t>
            </a:r>
            <a:r>
              <a:rPr kumimoji="0" lang="en-US" altLang="en-US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Used</a:t>
            </a:r>
            <a:r>
              <a:rPr lang="en-US" altLang="en-US" b="1" dirty="0"/>
              <a:t>: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</a:rPr>
              <a:t>Answer each question below. Use a short paragraph for each answer. Your answers will be graded based on accuracy and on how well the answer specifically addresses the question.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</a:rPr>
              <a:t>Why are restriction enzymes used in gene cloning?</a:t>
            </a:r>
            <a:endParaRPr lang="en-US" sz="2400" dirty="0">
              <a:effectLst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</a:rPr>
              <a:t>Why would one person have a DNA fingerprint that is different from that of another person? </a:t>
            </a:r>
            <a:endParaRPr lang="en-US" sz="2400" dirty="0">
              <a:effectLst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</a:rPr>
              <a:t>In your own words, why is electrophoresis used in DNA fingerprinting?</a:t>
            </a:r>
            <a:endParaRPr lang="en-US" sz="2400" dirty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36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C2BD8D2E863040A4391B36CAD370EA" ma:contentTypeVersion="" ma:contentTypeDescription="Create a new document." ma:contentTypeScope="" ma:versionID="dd31c871ab673bb396925951da8af7bc">
  <xsd:schema xmlns:xsd="http://www.w3.org/2001/XMLSchema" xmlns:xs="http://www.w3.org/2001/XMLSchema" xmlns:p="http://schemas.microsoft.com/office/2006/metadata/properties" xmlns:ns1="http://schemas.microsoft.com/sharepoint/v3" xmlns:ns2="beaf5f31-8cd1-41e4-a47a-7a8ecc96f470" targetNamespace="http://schemas.microsoft.com/office/2006/metadata/properties" ma:root="true" ma:fieldsID="b21af3bb3c8f651575448477e53d6a43" ns1:_="" ns2:_="">
    <xsd:import namespace="http://schemas.microsoft.com/sharepoint/v3"/>
    <xsd:import namespace="beaf5f31-8cd1-41e4-a47a-7a8ecc96f47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af5f31-8cd1-41e4-a47a-7a8ecc96f4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2C403E1-E2E0-45FB-B887-C266CE7A9018}"/>
</file>

<file path=customXml/itemProps2.xml><?xml version="1.0" encoding="utf-8"?>
<ds:datastoreItem xmlns:ds="http://schemas.openxmlformats.org/officeDocument/2006/customXml" ds:itemID="{3F0E2F98-6B89-4F41-AFB6-CCA8679B521F}"/>
</file>

<file path=customXml/itemProps3.xml><?xml version="1.0" encoding="utf-8"?>
<ds:datastoreItem xmlns:ds="http://schemas.openxmlformats.org/officeDocument/2006/customXml" ds:itemID="{44D181DF-F739-4080-808D-5185B074F15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</TotalTime>
  <Words>1095</Words>
  <Application>Microsoft Macintosh PowerPoint</Application>
  <PresentationFormat>Widescreen</PresentationFormat>
  <Paragraphs>80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Best Practices for Using Think-Pair-Share in the Classroom</vt:lpstr>
      <vt:lpstr>Questions We Will Discuss</vt:lpstr>
      <vt:lpstr>Think-Pair-Share</vt:lpstr>
      <vt:lpstr>Benefits of Using Think-Pair-Share</vt:lpstr>
      <vt:lpstr>Writing Questions/Problems for a Think-Pair-Share Exercise </vt:lpstr>
      <vt:lpstr>Deciding on Discussion Constraints</vt:lpstr>
      <vt:lpstr>A Pedagogical Study </vt:lpstr>
      <vt:lpstr>The Three Parts of the Think-Pair-Share Activity I Used:</vt:lpstr>
      <vt:lpstr>The Summative Assessment Tool I Used: </vt:lpstr>
      <vt:lpstr>The assessment results show no statistically significant improvement when think-pair-share was used, except in the case of BIO 101 students answering the second assessment question. </vt:lpstr>
      <vt:lpstr>Best Practices for Think-Pair-Share</vt:lpstr>
      <vt:lpstr>Best Practices for Think-Pair-Share, Continued</vt:lpstr>
      <vt:lpstr>Pitfalls to Avoid with Think-Pair-Share</vt:lpstr>
      <vt:lpstr>The Question Most on My Mind Lately…What about teaching remotely? 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Practices for Using Think-Pair-Share in the Classroom</dc:title>
  <dc:creator>Microsoft Office User</dc:creator>
  <cp:lastModifiedBy>Prahl, Kristine</cp:lastModifiedBy>
  <cp:revision>29</cp:revision>
  <dcterms:created xsi:type="dcterms:W3CDTF">2017-05-23T18:52:34Z</dcterms:created>
  <dcterms:modified xsi:type="dcterms:W3CDTF">2020-01-17T00:49:15Z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0x01010031C2BD8D2E863040A4391B36CAD370EA</vt:lpwstr>
  </property>
</Properties>
</file>