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omments/comment1.xml" ContentType="application/vnd.openxmlformats-officedocument.presentationml.comments+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67" r:id="rId6"/>
    <p:sldId id="257" r:id="rId7"/>
    <p:sldId id="268" r:id="rId8"/>
    <p:sldId id="261" r:id="rId9"/>
    <p:sldId id="273" r:id="rId10"/>
    <p:sldId id="263" r:id="rId11"/>
    <p:sldId id="262" r:id="rId12"/>
    <p:sldId id="266" r:id="rId13"/>
    <p:sldId id="264" r:id="rId14"/>
    <p:sldId id="275" r:id="rId15"/>
    <p:sldId id="265" r:id="rId16"/>
    <p:sldId id="274" r:id="rId17"/>
    <p:sldId id="270" r:id="rId18"/>
    <p:sldId id="269" r:id="rId19"/>
    <p:sldId id="272" r:id="rId20"/>
    <p:sldId id="271" r:id="rId21"/>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etzen, Erin" initials="SE" lastIdx="1" clrIdx="0">
    <p:extLst>
      <p:ext uri="{19B8F6BF-5375-455C-9EA6-DF929625EA0E}">
        <p15:presenceInfo xmlns:p15="http://schemas.microsoft.com/office/powerpoint/2012/main" userId="S::espeetze@uwsp.edu::54850886-39f8-4211-ba46-0c87aadeb1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7"/>
    <p:restoredTop sz="86231"/>
  </p:normalViewPr>
  <p:slideViewPr>
    <p:cSldViewPr snapToGrid="0" snapToObjects="1">
      <p:cViewPr varScale="1">
        <p:scale>
          <a:sx n="128" d="100"/>
          <a:sy n="128" d="100"/>
        </p:scale>
        <p:origin x="560" y="184"/>
      </p:cViewPr>
      <p:guideLst>
        <p:guide orient="horz" pos="1800"/>
        <p:guide pos="2880"/>
      </p:guideLst>
    </p:cSldViewPr>
  </p:slideViewPr>
  <p:notesTextViewPr>
    <p:cViewPr>
      <p:scale>
        <a:sx n="100" d="100"/>
        <a:sy n="100" d="100"/>
      </p:scale>
      <p:origin x="0" y="0"/>
    </p:cViewPr>
  </p:notesTextViewPr>
  <p:notesViewPr>
    <p:cSldViewPr snapToGrid="0" snapToObjects="1">
      <p:cViewPr varScale="1">
        <p:scale>
          <a:sx n="96" d="100"/>
          <a:sy n="96"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etzen, Erin" userId="54850886-39f8-4211-ba46-0c87aadeb179" providerId="ADAL" clId="{E814FFA9-7DF3-0E4D-ADEE-DA22535EAD70}"/>
    <pc:docChg chg="custSel addSld modSld sldOrd modShowInfo">
      <pc:chgData name="Speetzen, Erin" userId="54850886-39f8-4211-ba46-0c87aadeb179" providerId="ADAL" clId="{E814FFA9-7DF3-0E4D-ADEE-DA22535EAD70}" dt="2022-01-21T19:03:30.124" v="736" actId="2744"/>
      <pc:docMkLst>
        <pc:docMk/>
      </pc:docMkLst>
      <pc:sldChg chg="ord">
        <pc:chgData name="Speetzen, Erin" userId="54850886-39f8-4211-ba46-0c87aadeb179" providerId="ADAL" clId="{E814FFA9-7DF3-0E4D-ADEE-DA22535EAD70}" dt="2022-01-21T15:30:43.757" v="573" actId="20578"/>
        <pc:sldMkLst>
          <pc:docMk/>
          <pc:sldMk cId="1302925135" sldId="264"/>
        </pc:sldMkLst>
      </pc:sldChg>
      <pc:sldChg chg="ord">
        <pc:chgData name="Speetzen, Erin" userId="54850886-39f8-4211-ba46-0c87aadeb179" providerId="ADAL" clId="{E814FFA9-7DF3-0E4D-ADEE-DA22535EAD70}" dt="2022-01-21T15:40:46.274" v="735" actId="20578"/>
        <pc:sldMkLst>
          <pc:docMk/>
          <pc:sldMk cId="3465292662" sldId="272"/>
        </pc:sldMkLst>
      </pc:sldChg>
      <pc:sldChg chg="modSp add mod ord">
        <pc:chgData name="Speetzen, Erin" userId="54850886-39f8-4211-ba46-0c87aadeb179" providerId="ADAL" clId="{E814FFA9-7DF3-0E4D-ADEE-DA22535EAD70}" dt="2022-01-19T18:34:33.580" v="392" actId="20577"/>
        <pc:sldMkLst>
          <pc:docMk/>
          <pc:sldMk cId="2678387711" sldId="273"/>
        </pc:sldMkLst>
        <pc:spChg chg="mod">
          <ac:chgData name="Speetzen, Erin" userId="54850886-39f8-4211-ba46-0c87aadeb179" providerId="ADAL" clId="{E814FFA9-7DF3-0E4D-ADEE-DA22535EAD70}" dt="2022-01-19T18:34:33.580" v="392" actId="20577"/>
          <ac:spMkLst>
            <pc:docMk/>
            <pc:sldMk cId="2678387711" sldId="273"/>
            <ac:spMk id="2" creationId="{E8DC872C-CBF6-254C-90C5-F9E2E9D35430}"/>
          </ac:spMkLst>
        </pc:spChg>
      </pc:sldChg>
      <pc:sldChg chg="modSp add mod ord">
        <pc:chgData name="Speetzen, Erin" userId="54850886-39f8-4211-ba46-0c87aadeb179" providerId="ADAL" clId="{E814FFA9-7DF3-0E4D-ADEE-DA22535EAD70}" dt="2022-01-21T15:29:59.013" v="571" actId="20577"/>
        <pc:sldMkLst>
          <pc:docMk/>
          <pc:sldMk cId="2522107033" sldId="274"/>
        </pc:sldMkLst>
        <pc:spChg chg="mod">
          <ac:chgData name="Speetzen, Erin" userId="54850886-39f8-4211-ba46-0c87aadeb179" providerId="ADAL" clId="{E814FFA9-7DF3-0E4D-ADEE-DA22535EAD70}" dt="2022-01-21T15:29:59.013" v="571" actId="20577"/>
          <ac:spMkLst>
            <pc:docMk/>
            <pc:sldMk cId="2522107033" sldId="274"/>
            <ac:spMk id="2" creationId="{E8DC872C-CBF6-254C-90C5-F9E2E9D35430}"/>
          </ac:spMkLst>
        </pc:spChg>
      </pc:sldChg>
      <pc:sldChg chg="modSp add mod">
        <pc:chgData name="Speetzen, Erin" userId="54850886-39f8-4211-ba46-0c87aadeb179" providerId="ADAL" clId="{E814FFA9-7DF3-0E4D-ADEE-DA22535EAD70}" dt="2022-01-21T15:31:08.357" v="734" actId="20577"/>
        <pc:sldMkLst>
          <pc:docMk/>
          <pc:sldMk cId="2531015691" sldId="275"/>
        </pc:sldMkLst>
        <pc:spChg chg="mod">
          <ac:chgData name="Speetzen, Erin" userId="54850886-39f8-4211-ba46-0c87aadeb179" providerId="ADAL" clId="{E814FFA9-7DF3-0E4D-ADEE-DA22535EAD70}" dt="2022-01-21T15:31:08.357" v="734" actId="20577"/>
          <ac:spMkLst>
            <pc:docMk/>
            <pc:sldMk cId="2531015691" sldId="275"/>
            <ac:spMk id="2" creationId="{E8DC872C-CBF6-254C-90C5-F9E2E9D3543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uwspedu-my.sharepoint.com/personal/espeetze_uwsp_edu/Documents/CITL/HHMI%20Grant/transfer%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492F9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17A5-1946-8C3D-E8F73FF47B70}"/>
              </c:ext>
            </c:extLst>
          </c:dPt>
          <c:dPt>
            <c:idx val="1"/>
            <c:bubble3D val="0"/>
            <c:spPr>
              <a:solidFill>
                <a:srgbClr val="FFC42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17A5-1946-8C3D-E8F73FF47B70}"/>
              </c:ext>
            </c:extLst>
          </c:dPt>
          <c:dPt>
            <c:idx val="2"/>
            <c:bubble3D val="0"/>
            <c:spPr>
              <a:solidFill>
                <a:srgbClr val="007279"/>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17A5-1946-8C3D-E8F73FF47B70}"/>
              </c:ext>
            </c:extLst>
          </c:dPt>
          <c:dPt>
            <c:idx val="3"/>
            <c:bubble3D val="0"/>
            <c:spPr>
              <a:solidFill>
                <a:srgbClr val="F15A2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17A5-1946-8C3D-E8F73FF47B70}"/>
              </c:ext>
            </c:extLst>
          </c:dPt>
          <c:dPt>
            <c:idx val="4"/>
            <c:bubble3D val="0"/>
            <c:spPr>
              <a:solidFill>
                <a:srgbClr val="91AC3E"/>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17A5-1946-8C3D-E8F73FF47B70}"/>
              </c:ext>
            </c:extLst>
          </c:dPt>
          <c:dLbls>
            <c:dLbl>
              <c:idx val="0"/>
              <c:layout>
                <c:manualLayout>
                  <c:x val="-2.1590439492935723E-2"/>
                  <c:y val="-5.7737073910537354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rgbClr val="492F92"/>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6446808510638297"/>
                      <c:h val="0.1750959488272921"/>
                    </c:manualLayout>
                  </c15:layout>
                </c:ext>
                <c:ext xmlns:c16="http://schemas.microsoft.com/office/drawing/2014/chart" uri="{C3380CC4-5D6E-409C-BE32-E72D297353CC}">
                  <c16:uniqueId val="{00000001-17A5-1946-8C3D-E8F73FF47B70}"/>
                </c:ext>
              </c:extLst>
            </c:dLbl>
            <c:dLbl>
              <c:idx val="1"/>
              <c:layout>
                <c:manualLayout>
                  <c:x val="-4.7280393142346789E-3"/>
                  <c:y val="-6.2544420753375976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rgbClr val="FFC425"/>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8377077865266839"/>
                      <c:h val="0.12716552222017025"/>
                    </c:manualLayout>
                  </c15:layout>
                </c:ext>
                <c:ext xmlns:c16="http://schemas.microsoft.com/office/drawing/2014/chart" uri="{C3380CC4-5D6E-409C-BE32-E72D297353CC}">
                  <c16:uniqueId val="{00000003-17A5-1946-8C3D-E8F73FF47B70}"/>
                </c:ext>
              </c:extLst>
            </c:dLbl>
            <c:dLbl>
              <c:idx val="2"/>
              <c:layout>
                <c:manualLayout>
                  <c:x val="7.2169170343068815E-4"/>
                  <c:y val="4.2693730447873092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rgbClr val="007279"/>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19443699856666852"/>
                      <c:h val="0.2722269240154504"/>
                    </c:manualLayout>
                  </c15:layout>
                </c:ext>
                <c:ext xmlns:c16="http://schemas.microsoft.com/office/drawing/2014/chart" uri="{C3380CC4-5D6E-409C-BE32-E72D297353CC}">
                  <c16:uniqueId val="{00000005-17A5-1946-8C3D-E8F73FF47B70}"/>
                </c:ext>
              </c:extLst>
            </c:dLbl>
            <c:dLbl>
              <c:idx val="3"/>
              <c:layout>
                <c:manualLayout>
                  <c:x val="-1.1893486718415539E-2"/>
                  <c:y val="0"/>
                </c:manualLayout>
              </c:layout>
              <c:tx>
                <c:rich>
                  <a:bodyPr rot="0" spcFirstLastPara="1" vertOverflow="ellipsis" vert="horz" wrap="square" lIns="38100" tIns="19050" rIns="38100" bIns="19050" anchor="ctr" anchorCtr="1">
                    <a:noAutofit/>
                  </a:bodyPr>
                  <a:lstStyle/>
                  <a:p>
                    <a:pPr>
                      <a:defRPr sz="1600" b="1" i="0" u="none" strike="noStrike" kern="1200" spc="0" baseline="0">
                        <a:solidFill>
                          <a:srgbClr val="F15A22"/>
                        </a:solidFill>
                        <a:latin typeface="+mn-lt"/>
                        <a:ea typeface="+mn-ea"/>
                        <a:cs typeface="+mn-cs"/>
                      </a:defRPr>
                    </a:pPr>
                    <a:r>
                      <a:rPr lang="en-US"/>
                      <a:t>Wisconsin</a:t>
                    </a:r>
                    <a:r>
                      <a:rPr lang="en-US" baseline="0"/>
                      <a:t> Private Colleges, 6.6%</a:t>
                    </a:r>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rgbClr val="F15A22"/>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3589825208019208"/>
                      <c:h val="0.13714285714285715"/>
                    </c:manualLayout>
                  </c15:layout>
                  <c15:showDataLabelsRange val="0"/>
                </c:ext>
                <c:ext xmlns:c16="http://schemas.microsoft.com/office/drawing/2014/chart" uri="{C3380CC4-5D6E-409C-BE32-E72D297353CC}">
                  <c16:uniqueId val="{00000007-17A5-1946-8C3D-E8F73FF47B70}"/>
                </c:ext>
              </c:extLst>
            </c:dLbl>
            <c:dLbl>
              <c:idx val="4"/>
              <c:layout>
                <c:manualLayout>
                  <c:x val="0.15943858081569592"/>
                  <c:y val="0"/>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rgbClr val="91AC3E"/>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1632378399508571"/>
                      <c:h val="0.11241118669690098"/>
                    </c:manualLayout>
                  </c15:layout>
                </c:ext>
                <c:ext xmlns:c16="http://schemas.microsoft.com/office/drawing/2014/chart" uri="{C3380CC4-5D6E-409C-BE32-E72D297353CC}">
                  <c16:uniqueId val="{00000009-17A5-1946-8C3D-E8F73FF47B7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Sheet1!$A$3:$A$7</c:f>
              <c:strCache>
                <c:ptCount val="5"/>
                <c:pt idx="0">
                  <c:v>UW-System</c:v>
                </c:pt>
                <c:pt idx="1">
                  <c:v>Out of State</c:v>
                </c:pt>
                <c:pt idx="2">
                  <c:v>Wisconsin Technical Colleges</c:v>
                </c:pt>
                <c:pt idx="3">
                  <c:v>Wisconsin Private College</c:v>
                </c:pt>
                <c:pt idx="4">
                  <c:v>International</c:v>
                </c:pt>
              </c:strCache>
            </c:strRef>
          </c:cat>
          <c:val>
            <c:numRef>
              <c:f>Sheet1!$C$3:$C$7</c:f>
              <c:numCache>
                <c:formatCode>0%</c:formatCode>
                <c:ptCount val="5"/>
                <c:pt idx="0">
                  <c:v>0.47</c:v>
                </c:pt>
                <c:pt idx="1">
                  <c:v>0.2</c:v>
                </c:pt>
                <c:pt idx="2">
                  <c:v>0.26</c:v>
                </c:pt>
                <c:pt idx="3" formatCode="0.0%">
                  <c:v>6.6000000000000003E-2</c:v>
                </c:pt>
                <c:pt idx="4" formatCode="0.0%">
                  <c:v>4.0000000000000001E-3</c:v>
                </c:pt>
              </c:numCache>
            </c:numRef>
          </c:val>
          <c:extLst>
            <c:ext xmlns:c16="http://schemas.microsoft.com/office/drawing/2014/chart" uri="{C3380CC4-5D6E-409C-BE32-E72D297353CC}">
              <c16:uniqueId val="{0000000A-17A5-1946-8C3D-E8F73FF47B70}"/>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1-18T14:27:15.043" idx="1">
    <p:pos x="10" y="10"/>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58CA6-0169-3349-9469-DB97359270AB}" type="datetimeFigureOut">
              <a:rPr lang="en-US" smtClean="0"/>
              <a:t>1/21/22</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C1EEDD-E3AC-CF48-B6EE-650605B94622}" type="slidenum">
              <a:rPr lang="en-US" smtClean="0"/>
              <a:t>‹#›</a:t>
            </a:fld>
            <a:endParaRPr lang="en-US"/>
          </a:p>
        </p:txBody>
      </p:sp>
    </p:spTree>
    <p:extLst>
      <p:ext uri="{BB962C8B-B14F-4D97-AF65-F5344CB8AC3E}">
        <p14:creationId xmlns:p14="http://schemas.microsoft.com/office/powerpoint/2010/main" val="26552744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1</a:t>
            </a:fld>
            <a:endParaRPr lang="en-US"/>
          </a:p>
        </p:txBody>
      </p:sp>
    </p:spTree>
    <p:extLst>
      <p:ext uri="{BB962C8B-B14F-4D97-AF65-F5344CB8AC3E}">
        <p14:creationId xmlns:p14="http://schemas.microsoft.com/office/powerpoint/2010/main" val="3494627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UW System no longer breaks UW-System into 2-year vs 4-year schools</a:t>
            </a:r>
          </a:p>
          <a:p>
            <a:r>
              <a:rPr lang="en-US" dirty="0"/>
              <a:t>Historic data</a:t>
            </a:r>
          </a:p>
          <a:p>
            <a:r>
              <a:rPr lang="en-US" sz="1200" b="0" i="0" u="none" strike="noStrike" kern="1200" dirty="0">
                <a:solidFill>
                  <a:schemeClr val="tx1"/>
                </a:solidFill>
                <a:effectLst/>
                <a:latin typeface="+mn-lt"/>
                <a:ea typeface="+mn-ea"/>
                <a:cs typeface="+mn-cs"/>
              </a:rPr>
              <a:t>                     2018 - 2019</a:t>
            </a:r>
            <a:r>
              <a:rPr lang="en-US" dirty="0"/>
              <a:t>       </a:t>
            </a:r>
            <a:r>
              <a:rPr lang="en-US" sz="1200" b="0" i="0" u="none" strike="noStrike" kern="1200" dirty="0">
                <a:solidFill>
                  <a:schemeClr val="tx1"/>
                </a:solidFill>
                <a:effectLst/>
                <a:latin typeface="+mn-lt"/>
                <a:ea typeface="+mn-ea"/>
                <a:cs typeface="+mn-cs"/>
              </a:rPr>
              <a:t>2017-2018</a:t>
            </a:r>
            <a:r>
              <a:rPr lang="en-US" dirty="0"/>
              <a:t>      </a:t>
            </a:r>
            <a:r>
              <a:rPr lang="en-US" sz="1200" b="0" i="0" u="none" strike="noStrike" kern="1200" dirty="0">
                <a:solidFill>
                  <a:schemeClr val="tx1"/>
                </a:solidFill>
                <a:effectLst/>
                <a:latin typeface="+mn-lt"/>
                <a:ea typeface="+mn-ea"/>
                <a:cs typeface="+mn-cs"/>
              </a:rPr>
              <a:t>2016-2017</a:t>
            </a:r>
            <a:r>
              <a:rPr lang="en-US" dirty="0"/>
              <a:t> </a:t>
            </a:r>
          </a:p>
          <a:p>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Collleges</a:t>
            </a:r>
            <a:r>
              <a:rPr lang="en-US" dirty="0"/>
              <a:t>          </a:t>
            </a:r>
            <a:r>
              <a:rPr lang="en-US" sz="1200" b="0" i="0" u="none" strike="noStrike" kern="1200" dirty="0">
                <a:solidFill>
                  <a:schemeClr val="tx1"/>
                </a:solidFill>
                <a:effectLst/>
                <a:latin typeface="+mn-lt"/>
                <a:ea typeface="+mn-ea"/>
                <a:cs typeface="+mn-cs"/>
              </a:rPr>
              <a:t>26%</a:t>
            </a:r>
            <a:r>
              <a:rPr lang="en-US" dirty="0"/>
              <a:t>                 </a:t>
            </a:r>
            <a:r>
              <a:rPr lang="en-US" sz="1200" b="0" i="0" u="none" strike="noStrike" kern="1200" dirty="0">
                <a:solidFill>
                  <a:schemeClr val="tx1"/>
                </a:solidFill>
                <a:effectLst/>
                <a:latin typeface="+mn-lt"/>
                <a:ea typeface="+mn-ea"/>
                <a:cs typeface="+mn-cs"/>
              </a:rPr>
              <a:t>29%</a:t>
            </a:r>
            <a:r>
              <a:rPr lang="en-US" dirty="0"/>
              <a:t>              </a:t>
            </a:r>
            <a:r>
              <a:rPr lang="en-US" sz="1200" b="0" i="0" u="none" strike="noStrike" kern="1200" dirty="0">
                <a:solidFill>
                  <a:schemeClr val="tx1"/>
                </a:solidFill>
                <a:effectLst/>
                <a:latin typeface="+mn-lt"/>
                <a:ea typeface="+mn-ea"/>
                <a:cs typeface="+mn-cs"/>
              </a:rPr>
              <a:t>23%</a:t>
            </a:r>
          </a:p>
          <a:p>
            <a:r>
              <a:rPr lang="en-US" dirty="0"/>
              <a:t> </a:t>
            </a:r>
            <a:r>
              <a:rPr lang="en-US" sz="1200" b="0" i="0" u="none" strike="noStrike" kern="1200" dirty="0">
                <a:solidFill>
                  <a:schemeClr val="tx1"/>
                </a:solidFill>
                <a:effectLst/>
                <a:latin typeface="+mn-lt"/>
                <a:ea typeface="+mn-ea"/>
                <a:cs typeface="+mn-cs"/>
              </a:rPr>
              <a:t>% 4 year</a:t>
            </a:r>
            <a:r>
              <a:rPr lang="en-US" dirty="0"/>
              <a:t>              </a:t>
            </a:r>
            <a:r>
              <a:rPr lang="en-US" sz="1200" b="0" i="0" u="none" strike="noStrike" kern="1200" dirty="0">
                <a:solidFill>
                  <a:schemeClr val="tx1"/>
                </a:solidFill>
                <a:effectLst/>
                <a:latin typeface="+mn-lt"/>
                <a:ea typeface="+mn-ea"/>
                <a:cs typeface="+mn-cs"/>
              </a:rPr>
              <a:t>22%</a:t>
            </a:r>
            <a:r>
              <a:rPr lang="en-US" dirty="0"/>
              <a:t>                </a:t>
            </a:r>
            <a:r>
              <a:rPr lang="en-US" sz="1200" b="0" i="0" u="none" strike="noStrike" kern="1200" dirty="0">
                <a:solidFill>
                  <a:schemeClr val="tx1"/>
                </a:solidFill>
                <a:effectLst/>
                <a:latin typeface="+mn-lt"/>
                <a:ea typeface="+mn-ea"/>
                <a:cs typeface="+mn-cs"/>
              </a:rPr>
              <a:t>19%</a:t>
            </a:r>
            <a:r>
              <a:rPr lang="en-US" dirty="0"/>
              <a:t>               </a:t>
            </a:r>
            <a:r>
              <a:rPr lang="en-US" sz="1200" b="0" i="0" u="none" strike="noStrike" kern="1200" dirty="0">
                <a:solidFill>
                  <a:schemeClr val="tx1"/>
                </a:solidFill>
                <a:effectLst/>
                <a:latin typeface="+mn-lt"/>
                <a:ea typeface="+mn-ea"/>
                <a:cs typeface="+mn-cs"/>
              </a:rPr>
              <a:t>16%</a:t>
            </a:r>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4</a:t>
            </a:fld>
            <a:endParaRPr lang="en-US"/>
          </a:p>
        </p:txBody>
      </p:sp>
    </p:spTree>
    <p:extLst>
      <p:ext uri="{BB962C8B-B14F-4D97-AF65-F5344CB8AC3E}">
        <p14:creationId xmlns:p14="http://schemas.microsoft.com/office/powerpoint/2010/main" val="86450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C1EEDD-E3AC-CF48-B6EE-650605B94622}" type="slidenum">
              <a:rPr lang="en-US" smtClean="0"/>
              <a:t>16</a:t>
            </a:fld>
            <a:endParaRPr lang="en-US"/>
          </a:p>
        </p:txBody>
      </p:sp>
    </p:spTree>
    <p:extLst>
      <p:ext uri="{BB962C8B-B14F-4D97-AF65-F5344CB8AC3E}">
        <p14:creationId xmlns:p14="http://schemas.microsoft.com/office/powerpoint/2010/main" val="3654801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C34EAE-F438-1645-ADC4-17EBBFD8A85F}"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12123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427141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41699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C34EAE-F438-1645-ADC4-17EBBFD8A85F}"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81324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C34EAE-F438-1645-ADC4-17EBBFD8A85F}"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28560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C34EAE-F438-1645-ADC4-17EBBFD8A85F}"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22194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C34EAE-F438-1645-ADC4-17EBBFD8A85F}" type="datetimeFigureOut">
              <a:rPr lang="en-US" smtClean="0"/>
              <a:t>1/21/22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2871356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C34EAE-F438-1645-ADC4-17EBBFD8A85F}" type="datetimeFigureOut">
              <a:rPr lang="en-US" smtClean="0"/>
              <a:t>1/21/22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05735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34EAE-F438-1645-ADC4-17EBBFD8A85F}" type="datetimeFigureOut">
              <a:rPr lang="en-US" smtClean="0"/>
              <a:t>1/21/22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131405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34EAE-F438-1645-ADC4-17EBBFD8A85F}"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279288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C34EAE-F438-1645-ADC4-17EBBFD8A85F}"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F4CA4-23FD-B94A-B8EB-A3A3C22A99E6}" type="slidenum">
              <a:rPr lang="en-US" smtClean="0"/>
              <a:t>‹#›</a:t>
            </a:fld>
            <a:endParaRPr lang="en-US"/>
          </a:p>
        </p:txBody>
      </p:sp>
    </p:spTree>
    <p:extLst>
      <p:ext uri="{BB962C8B-B14F-4D97-AF65-F5344CB8AC3E}">
        <p14:creationId xmlns:p14="http://schemas.microsoft.com/office/powerpoint/2010/main" val="387480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FC34EAE-F438-1645-ADC4-17EBBFD8A85F}" type="datetimeFigureOut">
              <a:rPr lang="en-US" smtClean="0"/>
              <a:t>1/21/22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BBF4CA4-23FD-B94A-B8EB-A3A3C22A99E6}" type="slidenum">
              <a:rPr lang="en-US" smtClean="0"/>
              <a:t>‹#›</a:t>
            </a:fld>
            <a:endParaRPr lang="en-US"/>
          </a:p>
        </p:txBody>
      </p:sp>
      <p:pic>
        <p:nvPicPr>
          <p:cNvPr id="15" name="Picture 14" descr="UWSP1-16-10rati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3999" cy="5715000"/>
          </a:xfrm>
          <a:prstGeom prst="rect">
            <a:avLst/>
          </a:prstGeom>
        </p:spPr>
      </p:pic>
    </p:spTree>
    <p:extLst>
      <p:ext uri="{BB962C8B-B14F-4D97-AF65-F5344CB8AC3E}">
        <p14:creationId xmlns:p14="http://schemas.microsoft.com/office/powerpoint/2010/main" val="1049333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akland.edu/Assets/upload/docs/CETL/TeachingTips/SyllabusScavengerHunt.pdf" TargetMode="External"/><Relationship Id="rId2" Type="http://schemas.openxmlformats.org/officeDocument/2006/relationships/hyperlink" Target="https://museumhack.com/list-icebreakers-questions/#college-stud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mmunity.canvaslms.com/t5/Instructor-Guide/How-do-I-manually-create-groups-in-a-group-set/ta-p/700"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3.uwsp.edu/ACAC/Pages/default.aspx" TargetMode="External"/><Relationship Id="rId2" Type="http://schemas.openxmlformats.org/officeDocument/2006/relationships/hyperlink" Target="https://www3.uwsp.edu/tlc/Pages/default.aspx" TargetMode="External"/><Relationship Id="rId1" Type="http://schemas.openxmlformats.org/officeDocument/2006/relationships/slideLayout" Target="../slideLayouts/slideLayout2.xml"/><Relationship Id="rId6" Type="http://schemas.openxmlformats.org/officeDocument/2006/relationships/hyperlink" Target="https://www3.uwsp.edu/dos/Pages/resources.aspx" TargetMode="External"/><Relationship Id="rId5" Type="http://schemas.openxmlformats.org/officeDocument/2006/relationships/hyperlink" Target="https://www3.uwsp.edu/infotech/Pages/ServiceDesk/default.aspx" TargetMode="External"/><Relationship Id="rId4" Type="http://schemas.openxmlformats.org/officeDocument/2006/relationships/hyperlink" Target="https://www3.uwsp.edu/counseling/Pages/default.asp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community.canvaslms.com/t5/Canvas-Commons/How-do-I-import-and-view-a-Commons-resource-in-Canvas/ta-p/1808"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3" Type="http://schemas.openxmlformats.org/officeDocument/2006/relationships/hyperlink" Target="https://uwstp.instructure.com/enroll/36GKLY" TargetMode="External"/><Relationship Id="rId2" Type="http://schemas.openxmlformats.org/officeDocument/2006/relationships/hyperlink" Target="https://www3.uwsp.edu/canvas/Pages/default.aspx" TargetMode="External"/><Relationship Id="rId1" Type="http://schemas.openxmlformats.org/officeDocument/2006/relationships/slideLayout" Target="../slideLayouts/slideLayout2.xml"/><Relationship Id="rId4" Type="http://schemas.openxmlformats.org/officeDocument/2006/relationships/hyperlink" Target="https://www.taftcollege.edu/distance-education/wp-content/uploads/sites/45/2018/07/example-welcome-to-class-email.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upport.microsoft.com/en-us/office/create-and-add-an-email-signature-in-outlook-com-776d9006-abdf-444e-b5b7-a61821dff034"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Making Courses More Transfer-Student Friendly</a:t>
            </a:r>
          </a:p>
        </p:txBody>
      </p:sp>
      <p:sp>
        <p:nvSpPr>
          <p:cNvPr id="3" name="Subtitle 2"/>
          <p:cNvSpPr>
            <a:spLocks noGrp="1"/>
          </p:cNvSpPr>
          <p:nvPr>
            <p:ph type="subTitle" idx="1"/>
          </p:nvPr>
        </p:nvSpPr>
        <p:spPr/>
        <p:txBody>
          <a:bodyPr>
            <a:normAutofit/>
          </a:bodyPr>
          <a:lstStyle/>
          <a:p>
            <a:r>
              <a:rPr lang="en-US" dirty="0"/>
              <a:t>Dr. Erin D. </a:t>
            </a:r>
            <a:r>
              <a:rPr lang="en-US" dirty="0" err="1"/>
              <a:t>Speetzen</a:t>
            </a:r>
            <a:endParaRPr lang="en-US" dirty="0"/>
          </a:p>
          <a:p>
            <a:r>
              <a:rPr lang="en-US" dirty="0"/>
              <a:t>Dr. Sirin Budak</a:t>
            </a:r>
          </a:p>
        </p:txBody>
      </p:sp>
      <p:sp>
        <p:nvSpPr>
          <p:cNvPr id="4" name="TextBox 3">
            <a:extLst>
              <a:ext uri="{FF2B5EF4-FFF2-40B4-BE49-F238E27FC236}">
                <a16:creationId xmlns:a16="http://schemas.microsoft.com/office/drawing/2014/main" id="{AF26592A-BD90-CC43-8C04-F6EFF04C2E7B}"/>
              </a:ext>
            </a:extLst>
          </p:cNvPr>
          <p:cNvSpPr txBox="1"/>
          <p:nvPr/>
        </p:nvSpPr>
        <p:spPr>
          <a:xfrm>
            <a:off x="0" y="4999219"/>
            <a:ext cx="6843010" cy="646331"/>
          </a:xfrm>
          <a:prstGeom prst="rect">
            <a:avLst/>
          </a:prstGeom>
          <a:noFill/>
        </p:spPr>
        <p:txBody>
          <a:bodyPr wrap="square" rtlCol="0">
            <a:spAutoFit/>
          </a:bodyPr>
          <a:lstStyle/>
          <a:p>
            <a:r>
              <a:rPr lang="en-US" dirty="0">
                <a:solidFill>
                  <a:schemeClr val="bg1"/>
                </a:solidFill>
              </a:rPr>
              <a:t>*Copies of this presentation will be available to attendees after the conference.</a:t>
            </a:r>
          </a:p>
        </p:txBody>
      </p:sp>
    </p:spTree>
    <p:extLst>
      <p:ext uri="{BB962C8B-B14F-4D97-AF65-F5344CB8AC3E}">
        <p14:creationId xmlns:p14="http://schemas.microsoft.com/office/powerpoint/2010/main" val="276526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BD558C-18E4-1944-B8ED-F2CEE2C3CB4C}"/>
              </a:ext>
            </a:extLst>
          </p:cNvPr>
          <p:cNvSpPr>
            <a:spLocks noGrp="1"/>
          </p:cNvSpPr>
          <p:nvPr>
            <p:ph idx="1"/>
          </p:nvPr>
        </p:nvSpPr>
        <p:spPr>
          <a:xfrm>
            <a:off x="329784" y="381623"/>
            <a:ext cx="8664314" cy="4407733"/>
          </a:xfrm>
        </p:spPr>
        <p:txBody>
          <a:bodyPr>
            <a:normAutofit lnSpcReduction="10000"/>
          </a:bodyPr>
          <a:lstStyle/>
          <a:p>
            <a:pPr marL="0" indent="0">
              <a:buNone/>
            </a:pPr>
            <a:r>
              <a:rPr lang="en-US" dirty="0"/>
              <a:t>Small Change #3 </a:t>
            </a:r>
          </a:p>
          <a:p>
            <a:pPr marL="0" indent="0">
              <a:buNone/>
            </a:pPr>
            <a:endParaRPr lang="en-US" dirty="0"/>
          </a:p>
          <a:p>
            <a:pPr marL="0" indent="0">
              <a:buNone/>
            </a:pPr>
            <a:r>
              <a:rPr lang="en-US" dirty="0"/>
              <a:t>Facilitate student-student interaction in your course early and often.</a:t>
            </a:r>
          </a:p>
          <a:p>
            <a:pPr marL="0" indent="0">
              <a:buNone/>
            </a:pPr>
            <a:endParaRPr lang="en-US" dirty="0"/>
          </a:p>
          <a:p>
            <a:r>
              <a:rPr lang="en-US" sz="2600" dirty="0">
                <a:hlinkClick r:id="rId2"/>
              </a:rPr>
              <a:t>Icebreakers</a:t>
            </a:r>
            <a:endParaRPr lang="en-US" sz="2600" dirty="0"/>
          </a:p>
          <a:p>
            <a:r>
              <a:rPr lang="en-US" sz="2600" dirty="0"/>
              <a:t>Content review activities</a:t>
            </a:r>
          </a:p>
          <a:p>
            <a:r>
              <a:rPr lang="en-US" sz="2600" dirty="0">
                <a:hlinkClick r:id="rId3"/>
              </a:rPr>
              <a:t>Syllabus scavenger hunts</a:t>
            </a:r>
            <a:endParaRPr lang="en-US" sz="2600" dirty="0"/>
          </a:p>
          <a:p>
            <a:r>
              <a:rPr lang="en-US" sz="2600" dirty="0"/>
              <a:t>Canvas group assignments/discussions/peer review etc.</a:t>
            </a:r>
          </a:p>
          <a:p>
            <a:endParaRPr lang="en-US" dirty="0"/>
          </a:p>
        </p:txBody>
      </p:sp>
    </p:spTree>
    <p:extLst>
      <p:ext uri="{BB962C8B-B14F-4D97-AF65-F5344CB8AC3E}">
        <p14:creationId xmlns:p14="http://schemas.microsoft.com/office/powerpoint/2010/main" val="130292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C872C-CBF6-254C-90C5-F9E2E9D35430}"/>
              </a:ext>
            </a:extLst>
          </p:cNvPr>
          <p:cNvSpPr txBox="1"/>
          <p:nvPr/>
        </p:nvSpPr>
        <p:spPr>
          <a:xfrm>
            <a:off x="419725" y="584616"/>
            <a:ext cx="8289560" cy="2246769"/>
          </a:xfrm>
          <a:prstGeom prst="rect">
            <a:avLst/>
          </a:prstGeom>
          <a:noFill/>
        </p:spPr>
        <p:txBody>
          <a:bodyPr wrap="square" rtlCol="0">
            <a:spAutoFit/>
          </a:bodyPr>
          <a:lstStyle/>
          <a:p>
            <a:r>
              <a:rPr lang="en-US" sz="2800" dirty="0"/>
              <a:t>Bonus recommendation:  You can </a:t>
            </a:r>
            <a:r>
              <a:rPr lang="en-US" sz="2800" dirty="0">
                <a:hlinkClick r:id="rId2"/>
              </a:rPr>
              <a:t>set up groups in Canvas</a:t>
            </a:r>
            <a:r>
              <a:rPr lang="en-US" sz="2800" dirty="0"/>
              <a:t> to provide small groups of students the opportunity to interact regularly over the course of the semester.</a:t>
            </a:r>
          </a:p>
          <a:p>
            <a:endParaRPr lang="en-US" sz="2800" dirty="0"/>
          </a:p>
        </p:txBody>
      </p:sp>
    </p:spTree>
    <p:extLst>
      <p:ext uri="{BB962C8B-B14F-4D97-AF65-F5344CB8AC3E}">
        <p14:creationId xmlns:p14="http://schemas.microsoft.com/office/powerpoint/2010/main" val="2531015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BD558C-18E4-1944-B8ED-F2CEE2C3CB4C}"/>
              </a:ext>
            </a:extLst>
          </p:cNvPr>
          <p:cNvSpPr>
            <a:spLocks noGrp="1"/>
          </p:cNvSpPr>
          <p:nvPr>
            <p:ph idx="1"/>
          </p:nvPr>
        </p:nvSpPr>
        <p:spPr>
          <a:xfrm>
            <a:off x="329784" y="381623"/>
            <a:ext cx="8664314" cy="4407733"/>
          </a:xfrm>
        </p:spPr>
        <p:txBody>
          <a:bodyPr>
            <a:normAutofit fontScale="85000" lnSpcReduction="10000"/>
          </a:bodyPr>
          <a:lstStyle/>
          <a:p>
            <a:pPr marL="0" indent="0">
              <a:buNone/>
            </a:pPr>
            <a:r>
              <a:rPr lang="en-US" dirty="0"/>
              <a:t>Small Change #4 </a:t>
            </a:r>
          </a:p>
          <a:p>
            <a:pPr marL="0" indent="0">
              <a:buNone/>
            </a:pPr>
            <a:endParaRPr lang="en-US" dirty="0"/>
          </a:p>
          <a:p>
            <a:pPr marL="0" indent="0">
              <a:buNone/>
            </a:pPr>
            <a:r>
              <a:rPr lang="en-US" dirty="0"/>
              <a:t>Include information on campus resources and policies in your Canvas site.</a:t>
            </a:r>
          </a:p>
          <a:p>
            <a:pPr marL="0" indent="0">
              <a:buNone/>
            </a:pPr>
            <a:endParaRPr lang="en-US" dirty="0"/>
          </a:p>
          <a:p>
            <a:r>
              <a:rPr lang="en-US" sz="2600" dirty="0">
                <a:hlinkClick r:id="rId2"/>
              </a:rPr>
              <a:t>Tutoring services</a:t>
            </a:r>
            <a:endParaRPr lang="en-US" sz="2600" dirty="0"/>
          </a:p>
          <a:p>
            <a:r>
              <a:rPr lang="en-US" sz="2600" dirty="0">
                <a:hlinkClick r:id="rId3"/>
              </a:rPr>
              <a:t>Academic and Career Advising</a:t>
            </a:r>
            <a:endParaRPr lang="en-US" sz="2600" dirty="0"/>
          </a:p>
          <a:p>
            <a:r>
              <a:rPr lang="en-US" sz="2600" dirty="0">
                <a:hlinkClick r:id="rId4"/>
              </a:rPr>
              <a:t>Counseling center</a:t>
            </a:r>
            <a:endParaRPr lang="en-US" sz="2600" dirty="0"/>
          </a:p>
          <a:p>
            <a:r>
              <a:rPr lang="en-US" sz="2600" dirty="0">
                <a:hlinkClick r:id="rId5"/>
              </a:rPr>
              <a:t>Technology help</a:t>
            </a:r>
            <a:endParaRPr lang="en-US" sz="2600" dirty="0"/>
          </a:p>
          <a:p>
            <a:pPr marL="0" indent="0">
              <a:buNone/>
            </a:pPr>
            <a:r>
              <a:rPr lang="en-US" sz="2600" dirty="0"/>
              <a:t>The </a:t>
            </a:r>
            <a:r>
              <a:rPr lang="en-US" sz="2600" dirty="0">
                <a:hlinkClick r:id="rId6"/>
              </a:rPr>
              <a:t>Dean of Student’s Office has a great catch-all website </a:t>
            </a:r>
            <a:r>
              <a:rPr lang="en-US" sz="2600" dirty="0"/>
              <a:t>that lists campus resources and contact information for a variety of situations.</a:t>
            </a:r>
          </a:p>
          <a:p>
            <a:endParaRPr lang="en-US" dirty="0"/>
          </a:p>
        </p:txBody>
      </p:sp>
    </p:spTree>
    <p:extLst>
      <p:ext uri="{BB962C8B-B14F-4D97-AF65-F5344CB8AC3E}">
        <p14:creationId xmlns:p14="http://schemas.microsoft.com/office/powerpoint/2010/main" val="2535075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C872C-CBF6-254C-90C5-F9E2E9D35430}"/>
              </a:ext>
            </a:extLst>
          </p:cNvPr>
          <p:cNvSpPr txBox="1"/>
          <p:nvPr/>
        </p:nvSpPr>
        <p:spPr>
          <a:xfrm>
            <a:off x="419725" y="584616"/>
            <a:ext cx="8289560" cy="2246769"/>
          </a:xfrm>
          <a:prstGeom prst="rect">
            <a:avLst/>
          </a:prstGeom>
          <a:noFill/>
        </p:spPr>
        <p:txBody>
          <a:bodyPr wrap="square" rtlCol="0">
            <a:spAutoFit/>
          </a:bodyPr>
          <a:lstStyle/>
          <a:p>
            <a:r>
              <a:rPr lang="en-US" sz="2800" dirty="0"/>
              <a:t>Bonus recommendation:  CITL has put together a student resources module and has shared it to Canvas Commons. You can search UWSP Student Support to access it and </a:t>
            </a:r>
            <a:r>
              <a:rPr lang="en-US" sz="2800" dirty="0">
                <a:hlinkClick r:id="rId2"/>
              </a:rPr>
              <a:t>import it into your course</a:t>
            </a:r>
            <a:r>
              <a:rPr lang="en-US" sz="2800" dirty="0"/>
              <a:t>.  Feel free to reach out to any CITL staff member for help.</a:t>
            </a:r>
          </a:p>
        </p:txBody>
      </p:sp>
    </p:spTree>
    <p:extLst>
      <p:ext uri="{BB962C8B-B14F-4D97-AF65-F5344CB8AC3E}">
        <p14:creationId xmlns:p14="http://schemas.microsoft.com/office/powerpoint/2010/main" val="2522107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E45C-A820-F843-A594-2B9EFD703094}"/>
              </a:ext>
            </a:extLst>
          </p:cNvPr>
          <p:cNvSpPr>
            <a:spLocks noGrp="1"/>
          </p:cNvSpPr>
          <p:nvPr>
            <p:ph type="title"/>
          </p:nvPr>
        </p:nvSpPr>
        <p:spPr/>
        <p:txBody>
          <a:bodyPr/>
          <a:lstStyle/>
          <a:p>
            <a:r>
              <a:rPr lang="en-US" dirty="0"/>
              <a:t>Medium-Term Strategies</a:t>
            </a:r>
          </a:p>
        </p:txBody>
      </p:sp>
      <p:sp>
        <p:nvSpPr>
          <p:cNvPr id="5" name="Content Placeholder 2">
            <a:extLst>
              <a:ext uri="{FF2B5EF4-FFF2-40B4-BE49-F238E27FC236}">
                <a16:creationId xmlns:a16="http://schemas.microsoft.com/office/drawing/2014/main" id="{723D3FEB-FFC5-3C49-85FF-2B296091F065}"/>
              </a:ext>
            </a:extLst>
          </p:cNvPr>
          <p:cNvSpPr txBox="1">
            <a:spLocks/>
          </p:cNvSpPr>
          <p:nvPr/>
        </p:nvSpPr>
        <p:spPr>
          <a:xfrm>
            <a:off x="457200" y="1333500"/>
            <a:ext cx="8229600" cy="377163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Knowing your students’ socio-economic status</a:t>
            </a:r>
          </a:p>
          <a:p>
            <a:pPr lvl="2"/>
            <a:r>
              <a:rPr lang="en-US"/>
              <a:t>Picking course materials not just for instructor’s convenience but also students’ economic level</a:t>
            </a:r>
          </a:p>
          <a:p>
            <a:pPr lvl="2"/>
            <a:r>
              <a:rPr lang="en-US"/>
              <a:t>Providing alternative free resources for the students who wants to have more practice or fill the gap in their academic journey.</a:t>
            </a:r>
          </a:p>
          <a:p>
            <a:pPr lvl="2"/>
            <a:endParaRPr lang="en-US" dirty="0"/>
          </a:p>
        </p:txBody>
      </p:sp>
    </p:spTree>
    <p:extLst>
      <p:ext uri="{BB962C8B-B14F-4D97-AF65-F5344CB8AC3E}">
        <p14:creationId xmlns:p14="http://schemas.microsoft.com/office/powerpoint/2010/main" val="1225918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E45C-A820-F843-A594-2B9EFD703094}"/>
              </a:ext>
            </a:extLst>
          </p:cNvPr>
          <p:cNvSpPr>
            <a:spLocks noGrp="1"/>
          </p:cNvSpPr>
          <p:nvPr>
            <p:ph type="title"/>
          </p:nvPr>
        </p:nvSpPr>
        <p:spPr/>
        <p:txBody>
          <a:bodyPr/>
          <a:lstStyle/>
          <a:p>
            <a:r>
              <a:rPr lang="en-US" dirty="0"/>
              <a:t>Medium-Term Strategies</a:t>
            </a:r>
          </a:p>
        </p:txBody>
      </p:sp>
      <p:sp>
        <p:nvSpPr>
          <p:cNvPr id="3" name="Content Placeholder 2">
            <a:extLst>
              <a:ext uri="{FF2B5EF4-FFF2-40B4-BE49-F238E27FC236}">
                <a16:creationId xmlns:a16="http://schemas.microsoft.com/office/drawing/2014/main" id="{98772008-D4A2-C347-957B-38858BBAA126}"/>
              </a:ext>
            </a:extLst>
          </p:cNvPr>
          <p:cNvSpPr txBox="1">
            <a:spLocks/>
          </p:cNvSpPr>
          <p:nvPr/>
        </p:nvSpPr>
        <p:spPr>
          <a:xfrm>
            <a:off x="457200" y="1333500"/>
            <a:ext cx="8229600" cy="377163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t>Knowing your students’ channel of communication</a:t>
            </a:r>
          </a:p>
          <a:p>
            <a:pPr lvl="2"/>
            <a:r>
              <a:rPr lang="en-US"/>
              <a:t>Be aware of what communication tools your students are using these days.</a:t>
            </a:r>
          </a:p>
          <a:p>
            <a:pPr lvl="2"/>
            <a:r>
              <a:rPr lang="en-US"/>
              <a:t>Give your students a chance to use the same type of tools in your classwork. </a:t>
            </a:r>
          </a:p>
          <a:p>
            <a:pPr lvl="2"/>
            <a:r>
              <a:rPr lang="en-US"/>
              <a:t>Search how those tools can be effectively used in your class.</a:t>
            </a:r>
          </a:p>
          <a:p>
            <a:pPr lvl="2"/>
            <a:r>
              <a:rPr lang="en-US"/>
              <a:t>How would you use social media effectively to increase the motivation in your classroom?</a:t>
            </a:r>
          </a:p>
          <a:p>
            <a:pPr lvl="2"/>
            <a:endParaRPr lang="en-US" dirty="0"/>
          </a:p>
        </p:txBody>
      </p:sp>
    </p:spTree>
    <p:extLst>
      <p:ext uri="{BB962C8B-B14F-4D97-AF65-F5344CB8AC3E}">
        <p14:creationId xmlns:p14="http://schemas.microsoft.com/office/powerpoint/2010/main" val="1431897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BBB157-4EAE-A74F-A787-20F1A8AC84A7}"/>
              </a:ext>
            </a:extLst>
          </p:cNvPr>
          <p:cNvSpPr txBox="1"/>
          <p:nvPr/>
        </p:nvSpPr>
        <p:spPr>
          <a:xfrm>
            <a:off x="1324800" y="950400"/>
            <a:ext cx="6832800" cy="3108543"/>
          </a:xfrm>
          <a:prstGeom prst="rect">
            <a:avLst/>
          </a:prstGeom>
          <a:noFill/>
        </p:spPr>
        <p:txBody>
          <a:bodyPr wrap="square" rtlCol="0">
            <a:spAutoFit/>
          </a:bodyPr>
          <a:lstStyle/>
          <a:p>
            <a:r>
              <a:rPr lang="en-US" sz="2800" dirty="0"/>
              <a:t>Final Note:  CITL will be releasing a self-paced Canvas training on Promoting Transfer Student Success that builds on this presentation and goes beyond just changes we can make in the classroom.  Keep your eye out for an email announcement with enrollment information.</a:t>
            </a:r>
          </a:p>
        </p:txBody>
      </p:sp>
    </p:spTree>
    <p:extLst>
      <p:ext uri="{BB962C8B-B14F-4D97-AF65-F5344CB8AC3E}">
        <p14:creationId xmlns:p14="http://schemas.microsoft.com/office/powerpoint/2010/main" val="3465292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BBB157-4EAE-A74F-A787-20F1A8AC84A7}"/>
              </a:ext>
            </a:extLst>
          </p:cNvPr>
          <p:cNvSpPr txBox="1"/>
          <p:nvPr/>
        </p:nvSpPr>
        <p:spPr>
          <a:xfrm>
            <a:off x="1533600" y="1792800"/>
            <a:ext cx="6328800" cy="1384995"/>
          </a:xfrm>
          <a:prstGeom prst="rect">
            <a:avLst/>
          </a:prstGeom>
          <a:noFill/>
        </p:spPr>
        <p:txBody>
          <a:bodyPr wrap="square" rtlCol="0">
            <a:spAutoFit/>
          </a:bodyPr>
          <a:lstStyle/>
          <a:p>
            <a:r>
              <a:rPr lang="en-US" sz="2800" dirty="0"/>
              <a:t>Topic for discussion:  What strategies have you used to help transfer students succeed?</a:t>
            </a:r>
          </a:p>
        </p:txBody>
      </p:sp>
    </p:spTree>
    <p:extLst>
      <p:ext uri="{BB962C8B-B14F-4D97-AF65-F5344CB8AC3E}">
        <p14:creationId xmlns:p14="http://schemas.microsoft.com/office/powerpoint/2010/main" val="77658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704D85-2776-F14B-9F7C-C46E2659E3B1}"/>
              </a:ext>
            </a:extLst>
          </p:cNvPr>
          <p:cNvSpPr txBox="1"/>
          <p:nvPr/>
        </p:nvSpPr>
        <p:spPr>
          <a:xfrm>
            <a:off x="144379" y="295633"/>
            <a:ext cx="8614610" cy="3539430"/>
          </a:xfrm>
          <a:prstGeom prst="rect">
            <a:avLst/>
          </a:prstGeom>
          <a:noFill/>
        </p:spPr>
        <p:txBody>
          <a:bodyPr wrap="square" rtlCol="0">
            <a:spAutoFit/>
          </a:bodyPr>
          <a:lstStyle/>
          <a:p>
            <a:r>
              <a:rPr lang="en-US" sz="2800" dirty="0"/>
              <a:t>Session Goals:</a:t>
            </a:r>
          </a:p>
          <a:p>
            <a:endParaRPr lang="en-US" sz="2800" dirty="0"/>
          </a:p>
          <a:p>
            <a:pPr marL="342900" indent="-342900">
              <a:buAutoNum type="arabicPeriod"/>
            </a:pPr>
            <a:r>
              <a:rPr lang="en-US" sz="2800" dirty="0"/>
              <a:t>Provide attendees with some context for transfer enrollment at UWSP.</a:t>
            </a:r>
          </a:p>
          <a:p>
            <a:pPr marL="342900" indent="-342900">
              <a:buAutoNum type="arabicPeriod"/>
            </a:pPr>
            <a:r>
              <a:rPr lang="en-US" sz="2800" dirty="0"/>
              <a:t>Provide attendees with small changes they can make to their courses to help transfer students succeed.</a:t>
            </a:r>
          </a:p>
          <a:p>
            <a:pPr marL="342900" indent="-342900">
              <a:buAutoNum type="arabicPeriod"/>
            </a:pPr>
            <a:r>
              <a:rPr lang="en-US" sz="2800" dirty="0"/>
              <a:t>Provide attendees with some medium-term changes that they could consider for the future.</a:t>
            </a:r>
          </a:p>
        </p:txBody>
      </p:sp>
    </p:spTree>
    <p:extLst>
      <p:ext uri="{BB962C8B-B14F-4D97-AF65-F5344CB8AC3E}">
        <p14:creationId xmlns:p14="http://schemas.microsoft.com/office/powerpoint/2010/main" val="135047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468D8A-4320-B048-A677-8A0B21C855B2}"/>
              </a:ext>
            </a:extLst>
          </p:cNvPr>
          <p:cNvSpPr/>
          <p:nvPr/>
        </p:nvSpPr>
        <p:spPr>
          <a:xfrm>
            <a:off x="4362307" y="176050"/>
            <a:ext cx="4572000" cy="4832092"/>
          </a:xfrm>
          <a:prstGeom prst="rect">
            <a:avLst/>
          </a:prstGeom>
        </p:spPr>
        <p:txBody>
          <a:bodyPr>
            <a:spAutoFit/>
          </a:bodyPr>
          <a:lstStyle/>
          <a:p>
            <a:r>
              <a:rPr lang="en-US" sz="2800" dirty="0">
                <a:solidFill>
                  <a:srgbClr val="242E37"/>
                </a:solidFill>
                <a:latin typeface="+mj-lt"/>
              </a:rPr>
              <a:t>During the 2019 – 2020 academic year, UWSP welcomed a total of 1,932 new students to our campuses.  Of these:</a:t>
            </a:r>
            <a:br>
              <a:rPr lang="en-US" sz="2800" dirty="0">
                <a:solidFill>
                  <a:srgbClr val="242E37"/>
                </a:solidFill>
                <a:latin typeface="+mj-lt"/>
              </a:rPr>
            </a:br>
            <a:endParaRPr lang="en-US" sz="2800" dirty="0">
              <a:solidFill>
                <a:srgbClr val="242E37"/>
              </a:solidFill>
              <a:latin typeface="+mj-lt"/>
            </a:endParaRPr>
          </a:p>
          <a:p>
            <a:r>
              <a:rPr lang="en-US" sz="2800" dirty="0">
                <a:solidFill>
                  <a:srgbClr val="242E37"/>
                </a:solidFill>
                <a:latin typeface="+mj-lt"/>
              </a:rPr>
              <a:t>685 (35.5%) were new transfer students</a:t>
            </a:r>
            <a:br>
              <a:rPr lang="en-US" sz="2800" dirty="0">
                <a:solidFill>
                  <a:srgbClr val="242E37"/>
                </a:solidFill>
                <a:latin typeface="+mj-lt"/>
              </a:rPr>
            </a:br>
            <a:endParaRPr lang="en-US" sz="2800" dirty="0">
              <a:solidFill>
                <a:srgbClr val="242E37"/>
              </a:solidFill>
              <a:latin typeface="+mj-lt"/>
            </a:endParaRPr>
          </a:p>
          <a:p>
            <a:r>
              <a:rPr lang="en-US" sz="2800" dirty="0">
                <a:solidFill>
                  <a:srgbClr val="242E37"/>
                </a:solidFill>
                <a:latin typeface="+mj-lt"/>
              </a:rPr>
              <a:t>1247 (64.5%) were new first-year students</a:t>
            </a:r>
            <a:endParaRPr lang="en-US" sz="2800" dirty="0">
              <a:solidFill>
                <a:srgbClr val="242E37"/>
              </a:solidFill>
              <a:effectLst/>
              <a:latin typeface="+mj-lt"/>
            </a:endParaRPr>
          </a:p>
        </p:txBody>
      </p:sp>
      <p:pic>
        <p:nvPicPr>
          <p:cNvPr id="8" name="Picture 7">
            <a:extLst>
              <a:ext uri="{FF2B5EF4-FFF2-40B4-BE49-F238E27FC236}">
                <a16:creationId xmlns:a16="http://schemas.microsoft.com/office/drawing/2014/main" id="{D7623FBC-D2B0-6548-9DDB-D7AE8687C6CE}"/>
              </a:ext>
            </a:extLst>
          </p:cNvPr>
          <p:cNvPicPr>
            <a:picLocks noChangeAspect="1"/>
          </p:cNvPicPr>
          <p:nvPr/>
        </p:nvPicPr>
        <p:blipFill>
          <a:blip r:embed="rId2"/>
          <a:stretch>
            <a:fillRect/>
          </a:stretch>
        </p:blipFill>
        <p:spPr>
          <a:xfrm>
            <a:off x="451003" y="756270"/>
            <a:ext cx="3598483" cy="3539314"/>
          </a:xfrm>
          <a:prstGeom prst="rect">
            <a:avLst/>
          </a:prstGeom>
        </p:spPr>
      </p:pic>
    </p:spTree>
    <p:extLst>
      <p:ext uri="{BB962C8B-B14F-4D97-AF65-F5344CB8AC3E}">
        <p14:creationId xmlns:p14="http://schemas.microsoft.com/office/powerpoint/2010/main" val="126490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9D81DD0D-0000-4736-90A9-4A074D3CC717}"/>
              </a:ext>
            </a:extLst>
          </p:cNvPr>
          <p:cNvGraphicFramePr>
            <a:graphicFrameLocks/>
          </p:cNvGraphicFramePr>
          <p:nvPr>
            <p:extLst>
              <p:ext uri="{D42A27DB-BD31-4B8C-83A1-F6EECF244321}">
                <p14:modId xmlns:p14="http://schemas.microsoft.com/office/powerpoint/2010/main" val="4004867442"/>
              </p:ext>
            </p:extLst>
          </p:nvPr>
        </p:nvGraphicFramePr>
        <p:xfrm>
          <a:off x="1780200" y="407887"/>
          <a:ext cx="5943600" cy="4467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83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BD558C-18E4-1944-B8ED-F2CEE2C3CB4C}"/>
              </a:ext>
            </a:extLst>
          </p:cNvPr>
          <p:cNvSpPr>
            <a:spLocks noGrp="1"/>
          </p:cNvSpPr>
          <p:nvPr>
            <p:ph idx="1"/>
          </p:nvPr>
        </p:nvSpPr>
        <p:spPr>
          <a:xfrm>
            <a:off x="329784" y="381623"/>
            <a:ext cx="8664314" cy="4407733"/>
          </a:xfrm>
        </p:spPr>
        <p:txBody>
          <a:bodyPr>
            <a:normAutofit/>
          </a:bodyPr>
          <a:lstStyle/>
          <a:p>
            <a:pPr marL="0" indent="0">
              <a:buNone/>
            </a:pPr>
            <a:r>
              <a:rPr lang="en-US" dirty="0"/>
              <a:t>Small Change #1 </a:t>
            </a:r>
          </a:p>
          <a:p>
            <a:pPr marL="0" indent="0">
              <a:buNone/>
            </a:pPr>
            <a:endParaRPr lang="en-US" dirty="0"/>
          </a:p>
          <a:p>
            <a:pPr marL="0" indent="0">
              <a:buNone/>
            </a:pPr>
            <a:r>
              <a:rPr lang="en-US" dirty="0"/>
              <a:t>Send a welcome email before the first day of class with a link to the </a:t>
            </a:r>
            <a:r>
              <a:rPr lang="en-US" dirty="0">
                <a:hlinkClick r:id="rId2"/>
              </a:rPr>
              <a:t>UWSP Canvas login page</a:t>
            </a:r>
            <a:r>
              <a:rPr lang="en-US" dirty="0"/>
              <a:t>, and to the </a:t>
            </a:r>
            <a:r>
              <a:rPr lang="en-US" dirty="0">
                <a:hlinkClick r:id="rId3"/>
              </a:rPr>
              <a:t>self-paced Canvas student training</a:t>
            </a:r>
            <a:r>
              <a:rPr lang="en-US" dirty="0"/>
              <a:t>.</a:t>
            </a:r>
          </a:p>
          <a:p>
            <a:pPr marL="0" indent="0">
              <a:buNone/>
            </a:pPr>
            <a:endParaRPr lang="en-US" dirty="0"/>
          </a:p>
          <a:p>
            <a:pPr marL="0" indent="0">
              <a:buNone/>
            </a:pPr>
            <a:r>
              <a:rPr lang="en-US" dirty="0">
                <a:hlinkClick r:id="rId4"/>
              </a:rPr>
              <a:t>Sample welcome emails from Taft College.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05167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C872C-CBF6-254C-90C5-F9E2E9D35430}"/>
              </a:ext>
            </a:extLst>
          </p:cNvPr>
          <p:cNvSpPr txBox="1"/>
          <p:nvPr/>
        </p:nvSpPr>
        <p:spPr>
          <a:xfrm>
            <a:off x="419725" y="584616"/>
            <a:ext cx="8289560" cy="3108543"/>
          </a:xfrm>
          <a:prstGeom prst="rect">
            <a:avLst/>
          </a:prstGeom>
          <a:noFill/>
        </p:spPr>
        <p:txBody>
          <a:bodyPr wrap="square" rtlCol="0">
            <a:spAutoFit/>
          </a:bodyPr>
          <a:lstStyle/>
          <a:p>
            <a:r>
              <a:rPr lang="en-US" sz="2800" dirty="0"/>
              <a:t>Bonus recommendation:  For emails like this, that will stay largely the same from course to course, or semester to semester, consider </a:t>
            </a:r>
            <a:r>
              <a:rPr lang="en-US" sz="2800" dirty="0">
                <a:hlinkClick r:id="rId2"/>
              </a:rPr>
              <a:t>creating an email signature</a:t>
            </a:r>
            <a:r>
              <a:rPr lang="en-US" sz="2800" dirty="0"/>
              <a:t> that contains the content so that its in an easy to find location.  All you’ll have to do is insert the signature, update the year/course name, and hit send!</a:t>
            </a:r>
          </a:p>
          <a:p>
            <a:endParaRPr lang="en-US" sz="2800" dirty="0"/>
          </a:p>
        </p:txBody>
      </p:sp>
    </p:spTree>
    <p:extLst>
      <p:ext uri="{BB962C8B-B14F-4D97-AF65-F5344CB8AC3E}">
        <p14:creationId xmlns:p14="http://schemas.microsoft.com/office/powerpoint/2010/main" val="267838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BD558C-18E4-1944-B8ED-F2CEE2C3CB4C}"/>
              </a:ext>
            </a:extLst>
          </p:cNvPr>
          <p:cNvSpPr>
            <a:spLocks noGrp="1"/>
          </p:cNvSpPr>
          <p:nvPr>
            <p:ph idx="1"/>
          </p:nvPr>
        </p:nvSpPr>
        <p:spPr>
          <a:xfrm>
            <a:off x="329784" y="381623"/>
            <a:ext cx="8664314" cy="4407733"/>
          </a:xfrm>
        </p:spPr>
        <p:txBody>
          <a:bodyPr>
            <a:normAutofit fontScale="77500" lnSpcReduction="20000"/>
          </a:bodyPr>
          <a:lstStyle/>
          <a:p>
            <a:pPr marL="0" indent="0">
              <a:buNone/>
            </a:pPr>
            <a:r>
              <a:rPr lang="en-US" dirty="0"/>
              <a:t>Small Change #2 </a:t>
            </a:r>
          </a:p>
          <a:p>
            <a:pPr marL="0" indent="0">
              <a:buNone/>
            </a:pPr>
            <a:endParaRPr lang="en-US" dirty="0"/>
          </a:p>
          <a:p>
            <a:pPr marL="0" indent="0">
              <a:buNone/>
            </a:pPr>
            <a:r>
              <a:rPr lang="en-US" dirty="0"/>
              <a:t>List prerequisite skills, not just prerequisite courses in your syllabus.</a:t>
            </a:r>
          </a:p>
          <a:p>
            <a:pPr marL="0" indent="0">
              <a:buNone/>
            </a:pPr>
            <a:endParaRPr lang="en-US" dirty="0"/>
          </a:p>
          <a:p>
            <a:pPr marL="0" indent="0">
              <a:buNone/>
            </a:pPr>
            <a:r>
              <a:rPr lang="en-US" dirty="0"/>
              <a:t>Particularly important for non-content skills (accessing library resources, using course-specific software, etc.)</a:t>
            </a:r>
          </a:p>
          <a:p>
            <a:pPr marL="0" indent="0">
              <a:buNone/>
            </a:pPr>
            <a:br>
              <a:rPr lang="en-US" dirty="0"/>
            </a:br>
            <a:r>
              <a:rPr lang="en-US" sz="2600" dirty="0"/>
              <a:t>Example from my Biophysical Chemistry Course:</a:t>
            </a:r>
          </a:p>
          <a:p>
            <a:pPr marL="0" indent="0">
              <a:buNone/>
            </a:pPr>
            <a:endParaRPr lang="en-US" sz="2600" dirty="0"/>
          </a:p>
          <a:p>
            <a:pPr marL="0" indent="0">
              <a:buNone/>
            </a:pPr>
            <a:r>
              <a:rPr lang="en-US" sz="2600" dirty="0"/>
              <a:t>Old Syllabus Language</a:t>
            </a:r>
          </a:p>
          <a:p>
            <a:pPr lvl="1"/>
            <a:r>
              <a:rPr lang="en-US" sz="2600" dirty="0"/>
              <a:t>Prerequisites:  Chem 365, Math 225, Phys 204 OR Phys 250</a:t>
            </a:r>
          </a:p>
          <a:p>
            <a:endParaRPr lang="en-US" dirty="0"/>
          </a:p>
        </p:txBody>
      </p:sp>
    </p:spTree>
    <p:extLst>
      <p:ext uri="{BB962C8B-B14F-4D97-AF65-F5344CB8AC3E}">
        <p14:creationId xmlns:p14="http://schemas.microsoft.com/office/powerpoint/2010/main" val="413442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8B90C536-1C4F-964B-A3B7-00375BDC8573}"/>
                  </a:ext>
                </a:extLst>
              </p:cNvPr>
              <p:cNvSpPr/>
              <p:nvPr/>
            </p:nvSpPr>
            <p:spPr>
              <a:xfrm>
                <a:off x="157396" y="32500"/>
                <a:ext cx="8829207" cy="5059142"/>
              </a:xfrm>
              <a:prstGeom prst="rect">
                <a:avLst/>
              </a:prstGeom>
            </p:spPr>
            <p:txBody>
              <a:bodyPr wrap="square">
                <a:spAutoFit/>
              </a:bodyPr>
              <a:lstStyle/>
              <a:p>
                <a:pPr>
                  <a:lnSpc>
                    <a:spcPct val="107000"/>
                  </a:lnSpc>
                  <a:spcAft>
                    <a:spcPts val="800"/>
                  </a:spcAft>
                </a:pPr>
                <a:r>
                  <a:rPr lang="en-US" sz="2000" b="1" dirty="0">
                    <a:latin typeface="Calibri" panose="020F0502020204030204" pitchFamily="34" charset="0"/>
                    <a:ea typeface="Calibri" panose="020F0502020204030204" pitchFamily="34" charset="0"/>
                  </a:rPr>
                  <a:t>New Syllabus Language:</a:t>
                </a:r>
              </a:p>
              <a:p>
                <a:pPr>
                  <a:lnSpc>
                    <a:spcPct val="107000"/>
                  </a:lnSpc>
                  <a:spcAft>
                    <a:spcPts val="800"/>
                  </a:spcAft>
                </a:pPr>
                <a:r>
                  <a:rPr lang="en-US" dirty="0">
                    <a:latin typeface="Calibri" panose="020F0502020204030204" pitchFamily="34" charset="0"/>
                    <a:ea typeface="Calibri" panose="020F0502020204030204" pitchFamily="34" charset="0"/>
                  </a:rPr>
                  <a:t>This course has several prerequisites:  Chem 365 (Biochemistry I), Math 225 (Calculus I), and Phys 204 (College Physics II) OR Phys 250 (University Physics II).  The skills from these courses that will be important for your success in this course include your ability to:</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itchFamily="2" charset="2"/>
                  <a:buChar char=""/>
                </a:pPr>
                <a:r>
                  <a:rPr lang="en-US" dirty="0">
                    <a:latin typeface="Calibri" panose="020F0502020204030204" pitchFamily="34" charset="0"/>
                    <a:ea typeface="Calibri" panose="020F0502020204030204" pitchFamily="34" charset="0"/>
                  </a:rPr>
                  <a:t>Identify types of protein secondary structure from ribbon diagrams.</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itchFamily="2" charset="2"/>
                  <a:buChar char=""/>
                </a:pPr>
                <a:r>
                  <a:rPr lang="en-US" dirty="0">
                    <a:latin typeface="Calibri" panose="020F0502020204030204" pitchFamily="34" charset="0"/>
                    <a:ea typeface="Calibri" panose="020F0502020204030204" pitchFamily="34" charset="0"/>
                  </a:rPr>
                  <a:t>Distinguish between different types of protein-ligand binding (i.e., competitive, non-competitive, etc.).</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itchFamily="2" charset="2"/>
                  <a:buChar char=""/>
                </a:pPr>
                <a:r>
                  <a:rPr lang="en-US" dirty="0">
                    <a:latin typeface="Calibri" panose="020F0502020204030204" pitchFamily="34" charset="0"/>
                    <a:ea typeface="Calibri" panose="020F0502020204030204" pitchFamily="34" charset="0"/>
                  </a:rPr>
                  <a:t>Interpret signs and magnitudes of thermodynamics quantities (i.e. what does it mean if </a:t>
                </a:r>
                <a14:m>
                  <m:oMath xmlns:m="http://schemas.openxmlformats.org/officeDocument/2006/math">
                    <m:r>
                      <m:rPr>
                        <m:sty m:val="p"/>
                      </m:rPr>
                      <a:rPr lang="en-US">
                        <a:latin typeface="Cambria Math" panose="02040503050406030204" pitchFamily="18" charset="0"/>
                        <a:ea typeface="Calibri" panose="020F0502020204030204" pitchFamily="34" charset="0"/>
                      </a:rPr>
                      <m:t>Δ</m:t>
                    </m:r>
                    <m:r>
                      <a:rPr lang="en-US" i="1">
                        <a:latin typeface="Cambria Math" panose="02040503050406030204" pitchFamily="18" charset="0"/>
                        <a:ea typeface="Calibri" panose="020F0502020204030204" pitchFamily="34" charset="0"/>
                      </a:rPr>
                      <m:t>𝐺</m:t>
                    </m:r>
                  </m:oMath>
                </a14:m>
                <a:r>
                  <a:rPr lang="en-US" dirty="0">
                    <a:latin typeface="Calibri" panose="020F0502020204030204" pitchFamily="34" charset="0"/>
                    <a:ea typeface="Calibri" panose="020F0502020204030204" pitchFamily="34" charset="0"/>
                  </a:rPr>
                  <a:t> is negative, or if </a:t>
                </a:r>
                <a14:m>
                  <m:oMath xmlns:m="http://schemas.openxmlformats.org/officeDocument/2006/math">
                    <m:r>
                      <a:rPr lang="en-US" i="1">
                        <a:latin typeface="Cambria Math" panose="02040503050406030204" pitchFamily="18" charset="0"/>
                        <a:ea typeface="Calibri" panose="020F0502020204030204" pitchFamily="34" charset="0"/>
                      </a:rPr>
                      <m:t>𝐾</m:t>
                    </m:r>
                  </m:oMath>
                </a14:m>
                <a:r>
                  <a:rPr lang="en-US" dirty="0">
                    <a:latin typeface="Calibri" panose="020F0502020204030204" pitchFamily="34" charset="0"/>
                    <a:ea typeface="Calibri" panose="020F0502020204030204" pitchFamily="34" charset="0"/>
                  </a:rPr>
                  <a:t> is large?).</a:t>
                </a:r>
              </a:p>
              <a:p>
                <a:pPr marL="342900" marR="0" lvl="0" indent="-342900">
                  <a:lnSpc>
                    <a:spcPct val="107000"/>
                  </a:lnSpc>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rPr>
                  <a:t>Use Excel </a:t>
                </a:r>
                <a:r>
                  <a:rPr lang="en-US" dirty="0">
                    <a:latin typeface="Calibri" panose="020F0502020204030204" pitchFamily="34" charset="0"/>
                    <a:ea typeface="Calibri" panose="020F0502020204030204" pitchFamily="34" charset="0"/>
                  </a:rPr>
                  <a:t>(or another program) to make graphs and fit trendlines.</a:t>
                </a:r>
                <a:endParaRPr lang="en-US"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itchFamily="2" charset="2"/>
                  <a:buChar char=""/>
                </a:pPr>
                <a:r>
                  <a:rPr lang="en-US" dirty="0">
                    <a:latin typeface="Calibri" panose="020F0502020204030204" pitchFamily="34" charset="0"/>
                    <a:ea typeface="Calibri" panose="020F0502020204030204" pitchFamily="34" charset="0"/>
                  </a:rPr>
                  <a:t>Take derivatives and integrals of functions such as polynomials, trig functions, and natural logarithms.</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0"/>
                  </a:spcAft>
                  <a:buFont typeface="Symbol" pitchFamily="2" charset="2"/>
                  <a:buChar char=""/>
                </a:pPr>
                <a:r>
                  <a:rPr lang="en-US" dirty="0">
                    <a:latin typeface="Calibri" panose="020F0502020204030204" pitchFamily="34" charset="0"/>
                    <a:ea typeface="Calibri" panose="020F0502020204030204" pitchFamily="34" charset="0"/>
                  </a:rPr>
                  <a:t>Relate the value of an integral to the area under a curve, conceptually and using numerical methods (i.e., the trapezoid method or Simpson’s rule)</a:t>
                </a:r>
                <a:endParaRPr lang="en-US" sz="1600" dirty="0">
                  <a:effectLst/>
                  <a:latin typeface="Calibri" panose="020F0502020204030204" pitchFamily="34" charset="0"/>
                  <a:ea typeface="Calibri" panose="020F0502020204030204" pitchFamily="34" charset="0"/>
                </a:endParaRPr>
              </a:p>
              <a:p>
                <a:pPr marL="342900" marR="0" lvl="0" indent="-342900">
                  <a:lnSpc>
                    <a:spcPct val="107000"/>
                  </a:lnSpc>
                  <a:spcBef>
                    <a:spcPts val="0"/>
                  </a:spcBef>
                  <a:spcAft>
                    <a:spcPts val="800"/>
                  </a:spcAft>
                  <a:buFont typeface="Symbol" pitchFamily="2" charset="2"/>
                  <a:buChar char=""/>
                </a:pPr>
                <a:r>
                  <a:rPr lang="en-US" dirty="0">
                    <a:latin typeface="Calibri" panose="020F0502020204030204" pitchFamily="34" charset="0"/>
                    <a:ea typeface="Calibri" panose="020F0502020204030204" pitchFamily="34" charset="0"/>
                  </a:rPr>
                  <a:t>Use mathematical models to describe the behavior of a system and calculate related quantities.</a:t>
                </a:r>
                <a:endParaRPr lang="en-US" sz="1600" dirty="0">
                  <a:effectLst/>
                  <a:latin typeface="Calibri" panose="020F0502020204030204" pitchFamily="34" charset="0"/>
                  <a:ea typeface="Calibri" panose="020F0502020204030204" pitchFamily="34" charset="0"/>
                </a:endParaRPr>
              </a:p>
            </p:txBody>
          </p:sp>
        </mc:Choice>
        <mc:Fallback xmlns="">
          <p:sp>
            <p:nvSpPr>
              <p:cNvPr id="2" name="Rectangle 1">
                <a:extLst>
                  <a:ext uri="{FF2B5EF4-FFF2-40B4-BE49-F238E27FC236}">
                    <a16:creationId xmlns:a16="http://schemas.microsoft.com/office/drawing/2014/main" id="{8B90C536-1C4F-964B-A3B7-00375BDC8573}"/>
                  </a:ext>
                </a:extLst>
              </p:cNvPr>
              <p:cNvSpPr>
                <a:spLocks noRot="1" noChangeAspect="1" noMove="1" noResize="1" noEditPoints="1" noAdjustHandles="1" noChangeArrowheads="1" noChangeShapeType="1" noTextEdit="1"/>
              </p:cNvSpPr>
              <p:nvPr/>
            </p:nvSpPr>
            <p:spPr>
              <a:xfrm>
                <a:off x="157396" y="32500"/>
                <a:ext cx="8829207" cy="5059142"/>
              </a:xfrm>
              <a:prstGeom prst="rect">
                <a:avLst/>
              </a:prstGeom>
              <a:blipFill>
                <a:blip r:embed="rId2"/>
                <a:stretch>
                  <a:fillRect l="-718" t="-501" r="-718" b="-1253"/>
                </a:stretch>
              </a:blipFill>
            </p:spPr>
            <p:txBody>
              <a:bodyPr/>
              <a:lstStyle/>
              <a:p>
                <a:r>
                  <a:rPr lang="en-US">
                    <a:noFill/>
                  </a:rPr>
                  <a:t> </a:t>
                </a:r>
              </a:p>
            </p:txBody>
          </p:sp>
        </mc:Fallback>
      </mc:AlternateContent>
    </p:spTree>
    <p:extLst>
      <p:ext uri="{BB962C8B-B14F-4D97-AF65-F5344CB8AC3E}">
        <p14:creationId xmlns:p14="http://schemas.microsoft.com/office/powerpoint/2010/main" val="152373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C872C-CBF6-254C-90C5-F9E2E9D35430}"/>
              </a:ext>
            </a:extLst>
          </p:cNvPr>
          <p:cNvSpPr txBox="1"/>
          <p:nvPr/>
        </p:nvSpPr>
        <p:spPr>
          <a:xfrm>
            <a:off x="419725" y="584616"/>
            <a:ext cx="8289560" cy="3539430"/>
          </a:xfrm>
          <a:prstGeom prst="rect">
            <a:avLst/>
          </a:prstGeom>
          <a:noFill/>
        </p:spPr>
        <p:txBody>
          <a:bodyPr wrap="square" rtlCol="0">
            <a:spAutoFit/>
          </a:bodyPr>
          <a:lstStyle/>
          <a:p>
            <a:r>
              <a:rPr lang="en-US" sz="2800" dirty="0"/>
              <a:t>Bonus recommendation:  If there are non-content related skills that students may not have, do you have resources prepared to help get them up to speed such as:</a:t>
            </a:r>
          </a:p>
          <a:p>
            <a:pPr marL="457200" indent="-457200">
              <a:buFont typeface="Arial" panose="020B0604020202020204" pitchFamily="34" charset="0"/>
              <a:buChar char="•"/>
            </a:pPr>
            <a:r>
              <a:rPr lang="en-US" sz="2800" dirty="0"/>
              <a:t>Handouts from previous courses.</a:t>
            </a:r>
          </a:p>
          <a:p>
            <a:pPr marL="457200" indent="-457200">
              <a:buFont typeface="Arial" panose="020B0604020202020204" pitchFamily="34" charset="0"/>
              <a:buChar char="•"/>
            </a:pPr>
            <a:r>
              <a:rPr lang="en-US" sz="2800" dirty="0"/>
              <a:t>Links to YouTube tutorials.</a:t>
            </a:r>
          </a:p>
          <a:p>
            <a:pPr marL="457200" indent="-457200">
              <a:buFont typeface="Arial" panose="020B0604020202020204" pitchFamily="34" charset="0"/>
              <a:buChar char="•"/>
            </a:pPr>
            <a:r>
              <a:rPr lang="en-US" sz="2800" dirty="0"/>
              <a:t>Links to UWSP webpages.</a:t>
            </a:r>
          </a:p>
          <a:p>
            <a:endParaRPr lang="en-US" sz="2800" dirty="0"/>
          </a:p>
        </p:txBody>
      </p:sp>
    </p:spTree>
    <p:extLst>
      <p:ext uri="{BB962C8B-B14F-4D97-AF65-F5344CB8AC3E}">
        <p14:creationId xmlns:p14="http://schemas.microsoft.com/office/powerpoint/2010/main" val="179961092"/>
      </p:ext>
    </p:extLst>
  </p:cSld>
  <p:clrMapOvr>
    <a:masterClrMapping/>
  </p:clrMapOvr>
</p:sld>
</file>

<file path=ppt/theme/theme1.xml><?xml version="1.0" encoding="utf-8"?>
<a:theme xmlns:a="http://schemas.openxmlformats.org/drawingml/2006/main" name="template-sixteen10rat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plate-uwsp-16x10" id="{DE3208EA-8DAE-2E4F-AD98-DE9EF5F44BB0}" vid="{FCA8B213-1AC5-9040-826B-CAAA94F2AA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C2BD8D2E863040A4391B36CAD370EA" ma:contentTypeVersion="" ma:contentTypeDescription="Create a new document." ma:contentTypeScope="" ma:versionID="dd31c871ab673bb396925951da8af7bc">
  <xsd:schema xmlns:xsd="http://www.w3.org/2001/XMLSchema" xmlns:xs="http://www.w3.org/2001/XMLSchema" xmlns:p="http://schemas.microsoft.com/office/2006/metadata/properties" xmlns:ns1="http://schemas.microsoft.com/sharepoint/v3" xmlns:ns2="beaf5f31-8cd1-41e4-a47a-7a8ecc96f470" targetNamespace="http://schemas.microsoft.com/office/2006/metadata/properties" ma:root="true" ma:fieldsID="b21af3bb3c8f651575448477e53d6a43" ns1:_="" ns2:_="">
    <xsd:import namespace="http://schemas.microsoft.com/sharepoint/v3"/>
    <xsd:import namespace="beaf5f31-8cd1-41e4-a47a-7a8ecc96f47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af5f31-8cd1-41e4-a47a-7a8ecc96f4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516437C-5292-4CE3-BD56-FBE96E1F624C}">
  <ds:schemaRefs>
    <ds:schemaRef ds:uri="http://schemas.microsoft.com/sharepoint/v3/contenttype/forms"/>
  </ds:schemaRefs>
</ds:datastoreItem>
</file>

<file path=customXml/itemProps2.xml><?xml version="1.0" encoding="utf-8"?>
<ds:datastoreItem xmlns:ds="http://schemas.openxmlformats.org/officeDocument/2006/customXml" ds:itemID="{91DA2E32-FD83-49E0-9299-DFEACD53C0E0}"/>
</file>

<file path=customXml/itemProps3.xml><?xml version="1.0" encoding="utf-8"?>
<ds:datastoreItem xmlns:ds="http://schemas.openxmlformats.org/officeDocument/2006/customXml" ds:itemID="{23316849-2945-4E4B-AFAC-611F371219B6}">
  <ds:schemaRefs>
    <ds:schemaRef ds:uri="http://schemas.microsoft.com/office/2006/documentManagement/types"/>
    <ds:schemaRef ds:uri="http://schemas.openxmlformats.org/package/2006/metadata/core-properties"/>
    <ds:schemaRef ds:uri="http://schemas.microsoft.com/office/infopath/2007/PartnerControls"/>
    <ds:schemaRef ds:uri="http://schemas.microsoft.com/sharepoint/v3"/>
    <ds:schemaRef ds:uri="http://purl.org/dc/terms/"/>
    <ds:schemaRef ds:uri="http://www.w3.org/XML/1998/namespace"/>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template-sixteen10ratio</Template>
  <TotalTime>604</TotalTime>
  <Words>892</Words>
  <Application>Microsoft Macintosh PowerPoint</Application>
  <PresentationFormat>On-screen Show (16:10)</PresentationFormat>
  <Paragraphs>84</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 Math</vt:lpstr>
      <vt:lpstr>Symbol</vt:lpstr>
      <vt:lpstr>template-sixteen10ratio</vt:lpstr>
      <vt:lpstr>Making Courses More Transfer-Student Friendly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Medium-Term Strategies</vt:lpstr>
      <vt:lpstr>Medium-Term Strategies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Courses More Transfer-Student Friendly</dc:title>
  <dc:creator>Speetzen, Erin</dc:creator>
  <cp:lastModifiedBy>Speetzen, Erin</cp:lastModifiedBy>
  <cp:revision>16</cp:revision>
  <dcterms:created xsi:type="dcterms:W3CDTF">2022-01-18T13:02:10Z</dcterms:created>
  <dcterms:modified xsi:type="dcterms:W3CDTF">2022-01-21T20:04:42Z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0x01010031C2BD8D2E863040A4391B36CAD370EA</vt:lpwstr>
  </property>
</Properties>
</file>