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4389-48FF-4104-8ABF-5A55D5DE7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E0E66-35EA-4179-B7F1-058A0DC39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7481-9C78-4532-80DB-9D0ECF68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D15A6-8F49-4993-9C9B-AAA6810D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77DE-6DA5-49B7-8029-50374301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6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5D30-D878-491C-966C-9E21781F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F1CCF-2E99-4919-BBAE-00D3AE3FB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E388C-2D13-42C1-8B47-A459D71C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135EB-7C28-4390-B8B2-F77A98D8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E1AEB-CC29-4DED-B8E9-BABD3F67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8E7E6-A2F3-423C-9B74-B26B92C19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7E9FB-74A8-4368-9AB8-EB6C24F6A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5EBAF-F57A-49DE-8364-7927AA36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A8A8E-4F63-4574-BCDD-BA01F11C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5E4D6-BA0B-4BE4-AC41-0B492FBD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FEA9-ED24-4452-857F-8657C76B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C758-82DF-4BBE-B2DC-CFDE3D20B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098A6-6ACE-41E9-BEDA-D6098BB0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3D4FF-E85B-431C-A75C-62BB2D0D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09EA5-9EF6-48A6-8EEC-13CC222D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48E89-6774-4D52-9119-EA14376D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96033-035E-42C6-9A83-2426AD362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C29D6-1E25-4D71-A912-3F59D9C8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2D05A-DE36-4FB9-BBA8-3D219C93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F01DF-8400-48A5-A155-F734A552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0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FFE5-47FD-4BB3-B4AD-2320D925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5719D-F0DD-4425-82F3-63E9F2496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AC900-C803-445F-823C-81B2C2E48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947C8-8ED5-4715-96F8-9D96E76B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872DE-7C70-441F-9B10-6EEC95C3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E35B1-3887-41C1-9D98-E3872EA6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0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B02-47B5-4EBB-8C6C-1A5A9F7F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B9DDC-7363-4975-8FB7-C9DF4FE13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8A022-DF76-4476-BBD6-6B5B85766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A6D35-99CE-4254-85EA-6E0127105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E0340-5CDB-4A4A-9067-996A1153E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1EFC0-2C22-42C0-8FA5-71BC52CF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6D52B-CE9B-4F8C-B352-8A6D2E10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1BE2D-A6E9-4935-851D-3866893E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0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47FC-46A3-4318-8A47-8613AD1E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ED9AC-F0DD-41D0-840C-61B15424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71B46-4482-4790-BF3C-62F78862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1038E-B2FA-4D10-B5F2-2474C9C9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8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EC42C-19BF-4DA7-A95F-38C82B91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72D5A-19A6-4DD3-823D-12E82A7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440C-F0FD-431E-BF11-A70A7E86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0877-99A0-4A14-9736-CDBD8E8F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35BCA-12D0-49D2-88C9-1D3866368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89619-E56D-41A4-BCFC-FFAB5D2FE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A12A8-A8D7-4BC3-9E54-0DEB2719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77872-3E5B-4CE3-89DF-B108622E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7E440-F846-478B-A231-E8B8D016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CADD-B9DB-4C1A-BE16-6F0ACE3D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42A10-7235-4A89-9C28-FEC36B920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43159-EE52-4193-983D-E2DF1B2BD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423C0-9ACE-4F54-B91D-95352D14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9DE95-D5DB-40A6-8228-7880A409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E1061-8CB5-4600-9C3E-E4BE72AA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E1244-1557-481D-8FD2-01B80B26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674D3-07DA-428B-A5B0-CBFC4ADCC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1AFCD-1C8C-47DE-82BA-CCCA5217B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8D75-6DBB-4EFF-9373-D5194F2D2D66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97BE3-B01E-4DBF-8194-E21039CBA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9E676-F404-4944-82EF-DB170C779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C4F2-9DC7-49AC-A461-DB9919B1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A1FF1E9-EC26-424F-B6FE-E96D1B83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0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4DF78F98-64B4-4213-8F5A-539DA5A1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050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5D3D-9AB2-D243-A57C-BC58A0C6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SO… Let’s think together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ADE184-AA3D-E744-8C28-99A817CE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dirty="0"/>
              <a:t>What is your Big Step? (Every field has one.)</a:t>
            </a:r>
          </a:p>
          <a:p>
            <a:endParaRPr lang="en-US" dirty="0"/>
          </a:p>
          <a:p>
            <a:r>
              <a:rPr lang="en-US" dirty="0"/>
              <a:t>Is it necessary?</a:t>
            </a:r>
          </a:p>
          <a:p>
            <a:pPr marL="0" indent="0">
              <a:buNone/>
            </a:pPr>
            <a:r>
              <a:rPr lang="en-US" dirty="0"/>
              <a:t>					</a:t>
            </a:r>
            <a:endParaRPr lang="en-US" b="1" dirty="0"/>
          </a:p>
          <a:p>
            <a:r>
              <a:rPr lang="en-US" dirty="0"/>
              <a:t>What would a Ramp Up look like?</a:t>
            </a:r>
          </a:p>
          <a:p>
            <a:endParaRPr lang="en-US" dirty="0"/>
          </a:p>
          <a:p>
            <a:r>
              <a:rPr lang="en-US" dirty="0"/>
              <a:t>How could it be implemented?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3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4DF78F98-64B4-4213-8F5A-539DA5A1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050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5D3D-9AB2-D243-A57C-BC58A0C69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/>
              <a:t>THANK YOU!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ADE184-AA3D-E744-8C28-99A817CE06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SOURCES:</a:t>
            </a:r>
          </a:p>
          <a:p>
            <a:r>
              <a:rPr lang="en-US" sz="1600" dirty="0"/>
              <a:t>Angela Glover Blackwell, </a:t>
            </a:r>
            <a:r>
              <a:rPr lang="en-US" sz="1600" i="1" dirty="0"/>
              <a:t>The Curb-Cut Effect</a:t>
            </a:r>
            <a:r>
              <a:rPr lang="en-US" sz="1600" dirty="0"/>
              <a:t>, Stanford Social Innovation Review, Winter 2017</a:t>
            </a:r>
          </a:p>
          <a:p>
            <a:r>
              <a:rPr lang="en-US" sz="1600" dirty="0"/>
              <a:t>Vu Le, </a:t>
            </a:r>
            <a:r>
              <a:rPr lang="en-US" sz="1600" i="1" dirty="0"/>
              <a:t>The Curb-Cut Effect, and Why Race, Equity, Access, Diversity, and Inclusion (READI) Are Even More Critical Now</a:t>
            </a:r>
            <a:r>
              <a:rPr lang="en-US" sz="1600" dirty="0"/>
              <a:t>, </a:t>
            </a:r>
            <a:r>
              <a:rPr lang="en-US" sz="1600" dirty="0" err="1"/>
              <a:t>NonProfit</a:t>
            </a:r>
            <a:r>
              <a:rPr lang="en-US" sz="1600" dirty="0"/>
              <a:t> AF (</a:t>
            </a:r>
            <a:r>
              <a:rPr lang="en-US" sz="1600" dirty="0" err="1"/>
              <a:t>NonprofitAF.com</a:t>
            </a:r>
            <a:r>
              <a:rPr lang="en-US" sz="1600" dirty="0"/>
              <a:t>), May 18, 2020</a:t>
            </a:r>
            <a:endParaRPr lang="en-US" sz="1600" i="1" dirty="0"/>
          </a:p>
          <a:p>
            <a:r>
              <a:rPr lang="en-US" sz="1600" dirty="0"/>
              <a:t>Frank </a:t>
            </a:r>
            <a:r>
              <a:rPr lang="en-US" sz="1600" dirty="0" err="1"/>
              <a:t>Tuitt</a:t>
            </a:r>
            <a:r>
              <a:rPr lang="en-US" sz="1600" dirty="0"/>
              <a:t>, </a:t>
            </a:r>
            <a:r>
              <a:rPr lang="en-US" sz="1600" dirty="0" err="1"/>
              <a:t>Chayla</a:t>
            </a:r>
            <a:r>
              <a:rPr lang="en-US" sz="1600" dirty="0"/>
              <a:t> Haynes, and Saran Stewart, </a:t>
            </a:r>
            <a:r>
              <a:rPr lang="en-US" sz="1600" i="1" dirty="0"/>
              <a:t>Transforming the Classroom at Traditionally White Institutions to Make Black Lives Matter</a:t>
            </a:r>
            <a:r>
              <a:rPr lang="en-US" sz="1600" dirty="0"/>
              <a:t>, To Improve the Academy, January 2018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4DF78F98-64B4-4213-8F5A-539DA5A1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050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5D3D-9AB2-D243-A57C-BC58A0C69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Inclusion and Engagement of Marginalized Students 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ADE184-AA3D-E744-8C28-99A817CE0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/>
          <a:lstStyle/>
          <a:p>
            <a:r>
              <a:rPr lang="en-US"/>
              <a:t>"Starting from YES" </a:t>
            </a:r>
          </a:p>
          <a:p>
            <a:r>
              <a:rPr lang="en-US"/>
              <a:t>as an Example of a Curb-Cutting Technique </a:t>
            </a:r>
          </a:p>
          <a:p>
            <a:r>
              <a:rPr lang="en-US"/>
              <a:t>that Benefits All Students </a:t>
            </a:r>
          </a:p>
          <a:p>
            <a:pPr algn="r"/>
            <a:endParaRPr lang="en-US" sz="1600"/>
          </a:p>
          <a:p>
            <a:pPr algn="r"/>
            <a:r>
              <a:rPr lang="en-US" sz="1600"/>
              <a:t>Jim O’Connell, Associate Professor</a:t>
            </a:r>
          </a:p>
          <a:p>
            <a:pPr algn="r"/>
            <a:r>
              <a:rPr lang="en-US" sz="1600"/>
              <a:t>Arts Management Coordinator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597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4DF78F98-64B4-4213-8F5A-539DA5A1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050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5D3D-9AB2-D243-A57C-BC58A0C6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…but I don’t know </a:t>
            </a:r>
            <a:r>
              <a:rPr lang="en-US" b="1" i="1" u="sng" dirty="0"/>
              <a:t>WHY</a:t>
            </a:r>
            <a:r>
              <a:rPr lang="en-US" b="1" i="1" dirty="0"/>
              <a:t>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ADE184-AA3D-E744-8C28-99A817CE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Sir Laurence Olivier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Alliance of Multicultural and Diversity Organizations </a:t>
            </a:r>
          </a:p>
          <a:p>
            <a:pPr marL="0" indent="0">
              <a:buNone/>
            </a:pPr>
            <a:r>
              <a:rPr lang="en-US" dirty="0"/>
              <a:t>	2020 Inclusive Excellence Award </a:t>
            </a:r>
          </a:p>
          <a:p>
            <a:endParaRPr lang="en-US" dirty="0"/>
          </a:p>
          <a:p>
            <a:r>
              <a:rPr lang="en-US" dirty="0"/>
              <a:t>What was I doing right?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6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4DF78F98-64B4-4213-8F5A-539DA5A1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050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5D3D-9AB2-D243-A57C-BC58A0C6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was I doing right?</a:t>
            </a:r>
            <a:endParaRPr lang="en-US" b="1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ADE184-AA3D-E744-8C28-99A817CE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Transforming the Classroom at Traditionally White Institutions to Make Black Lives Matter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Frank </a:t>
            </a:r>
            <a:r>
              <a:rPr lang="en-US" dirty="0" err="1"/>
              <a:t>Tuitt</a:t>
            </a:r>
            <a:r>
              <a:rPr lang="en-US" dirty="0"/>
              <a:t>, </a:t>
            </a:r>
            <a:r>
              <a:rPr lang="en-US" dirty="0" err="1"/>
              <a:t>Chayla</a:t>
            </a:r>
            <a:r>
              <a:rPr lang="en-US" dirty="0"/>
              <a:t> Haynes, and Saran Stewart (2018)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“…[we] are in the identity development business… [our decisions] inform how students think about their instructors, themselves, and their overall sense of belonging in our classrooms”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“…identity-affirming and socially just learning environments”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7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4DF78F98-64B4-4213-8F5A-539DA5A1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050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5D3D-9AB2-D243-A57C-BC58A0C6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DISCLAIMER</a:t>
            </a:r>
            <a:endParaRPr lang="en-US" b="1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ADE184-AA3D-E744-8C28-99A817CE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sz="800" b="1" i="1" dirty="0"/>
          </a:p>
          <a:p>
            <a:pPr marL="0" indent="0" algn="ctr">
              <a:buNone/>
            </a:pPr>
            <a:r>
              <a:rPr lang="en-US" sz="3600" b="1" i="1" dirty="0"/>
              <a:t>I make no claim of expertise in inclusive pedagogy</a:t>
            </a:r>
            <a:r>
              <a:rPr lang="en-US" sz="3600" dirty="0"/>
              <a:t>. 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2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4DF78F98-64B4-4213-8F5A-539DA5A1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050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5D3D-9AB2-D243-A57C-BC58A0C6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Starting with YES</a:t>
            </a:r>
            <a:endParaRPr lang="en-US" b="1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ADE184-AA3D-E744-8C28-99A817CE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dirty="0"/>
              <a:t>“…identity-affirming and socially just learning environments”</a:t>
            </a:r>
          </a:p>
          <a:p>
            <a:r>
              <a:rPr lang="en-US" dirty="0"/>
              <a:t>No standard structure for arts orgs, just common functions, so…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Why not </a:t>
            </a:r>
            <a:r>
              <a:rPr lang="en-US" dirty="0"/>
              <a:t>let students make up their own organizations?</a:t>
            </a:r>
          </a:p>
          <a:p>
            <a:r>
              <a:rPr lang="en-US" dirty="0"/>
              <a:t>But the outcomes…</a:t>
            </a:r>
          </a:p>
          <a:p>
            <a:pPr marL="0" indent="0">
              <a:buNone/>
            </a:pPr>
            <a:r>
              <a:rPr lang="en-US" dirty="0"/>
              <a:t>	…a South Chicago theatre camp that feeds its campers</a:t>
            </a:r>
          </a:p>
          <a:p>
            <a:pPr marL="0" indent="0">
              <a:buNone/>
            </a:pPr>
            <a:r>
              <a:rPr lang="en-US" dirty="0"/>
              <a:t>	…a home for trans-gender youth funding itself thru art projects</a:t>
            </a:r>
          </a:p>
          <a:p>
            <a:pPr marL="0" indent="0">
              <a:buNone/>
            </a:pPr>
            <a:r>
              <a:rPr lang="en-US" dirty="0"/>
              <a:t>	…a gallery featuring works made from used diabetic supplies</a:t>
            </a:r>
          </a:p>
          <a:p>
            <a:r>
              <a:rPr lang="en-US" dirty="0"/>
              <a:t>How do you want to change the world?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0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4DF78F98-64B4-4213-8F5A-539DA5A1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050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5D3D-9AB2-D243-A57C-BC58A0C6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Curb-Cut Effect</a:t>
            </a:r>
            <a:endParaRPr lang="en-US" b="1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ADE184-AA3D-E744-8C28-99A817CE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dirty="0"/>
              <a:t>Angela Glover Blackwell (2017) via Vu Le (Nonprofit AF)</a:t>
            </a:r>
          </a:p>
          <a:p>
            <a:r>
              <a:rPr lang="en-US" dirty="0"/>
              <a:t>Decades ago in Berkeley, CA, disability activists fought for small ramps to be cut so that wheelchairs could go up and down the curbs</a:t>
            </a:r>
          </a:p>
          <a:p>
            <a:r>
              <a:rPr lang="en-US" dirty="0"/>
              <a:t>“Then a magnificent and unexpected thing happened…Parents pushing strollers headed straight for curb cuts. So did workers pushing heavy carts, business travelers wheeling luggage, even runners and skateboarders.”</a:t>
            </a:r>
          </a:p>
          <a:p>
            <a:r>
              <a:rPr lang="en-US" dirty="0"/>
              <a:t>Focusing on supporting the most marginalized benefits everyone in society, not just those who are targeted for this support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5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4DF78F98-64B4-4213-8F5A-539DA5A1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050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5D3D-9AB2-D243-A57C-BC58A0C6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Big Step</a:t>
            </a:r>
            <a:endParaRPr lang="en-US" b="1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ADE184-AA3D-E744-8C28-99A817CE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dirty="0"/>
              <a:t>Technically, mine was a </a:t>
            </a:r>
            <a:r>
              <a:rPr lang="en-US" i="1" dirty="0"/>
              <a:t>Reverse </a:t>
            </a:r>
            <a:r>
              <a:rPr lang="en-US" dirty="0"/>
              <a:t>Curb-Cut Effect, HOWEVER…</a:t>
            </a:r>
          </a:p>
          <a:p>
            <a:r>
              <a:rPr lang="en-US" dirty="0"/>
              <a:t>What are the Big Steps in our curricula?</a:t>
            </a:r>
          </a:p>
          <a:p>
            <a:pPr marL="0" indent="0">
              <a:buNone/>
            </a:pPr>
            <a:r>
              <a:rPr lang="en-US" dirty="0"/>
              <a:t>	The ones on which students trip, then find another major</a:t>
            </a:r>
          </a:p>
          <a:p>
            <a:pPr marL="0" indent="0">
              <a:buNone/>
            </a:pPr>
            <a:r>
              <a:rPr lang="en-US" dirty="0"/>
              <a:t>	(ARTM: Imagining themselves inside an arts organization)</a:t>
            </a:r>
          </a:p>
          <a:p>
            <a:r>
              <a:rPr lang="en-US" dirty="0"/>
              <a:t>Do we imagine our Big Steps as…</a:t>
            </a:r>
          </a:p>
          <a:p>
            <a:pPr marL="0" indent="0">
              <a:buNone/>
            </a:pPr>
            <a:r>
              <a:rPr lang="en-US" dirty="0"/>
              <a:t>	…validating the rigor of the field?</a:t>
            </a:r>
          </a:p>
          <a:p>
            <a:pPr marL="0" indent="0">
              <a:buNone/>
            </a:pPr>
            <a:r>
              <a:rPr lang="en-US" dirty="0"/>
              <a:t>	…weeding out the riff-raff?</a:t>
            </a:r>
          </a:p>
          <a:p>
            <a:pPr marL="0" indent="0">
              <a:buNone/>
            </a:pPr>
            <a:r>
              <a:rPr lang="en-US" dirty="0"/>
              <a:t>	…a rite of passage?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9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4DF78F98-64B4-4213-8F5A-539DA5A1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9050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35D3D-9AB2-D243-A57C-BC58A0C6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What if </a:t>
            </a:r>
            <a:r>
              <a:rPr lang="en-US" b="1" dirty="0"/>
              <a:t>we provided a Ramp Up?</a:t>
            </a:r>
            <a:endParaRPr lang="en-US" b="1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ADE184-AA3D-E744-8C28-99A817CE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dirty="0"/>
              <a:t>…an “identity-affirming and socially just learning environment”?</a:t>
            </a:r>
          </a:p>
          <a:p>
            <a:endParaRPr lang="en-US" dirty="0"/>
          </a:p>
          <a:p>
            <a:r>
              <a:rPr lang="en-US" dirty="0"/>
              <a:t>Would the integrity of the field suffer?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b="1" dirty="0"/>
              <a:t>OR</a:t>
            </a:r>
          </a:p>
          <a:p>
            <a:r>
              <a:rPr lang="en-US" dirty="0"/>
              <a:t>Would the face of the field look different in 10, 20, 40 years?</a:t>
            </a:r>
          </a:p>
          <a:p>
            <a:endParaRPr lang="en-US" dirty="0"/>
          </a:p>
          <a:p>
            <a:r>
              <a:rPr lang="en-US" dirty="0"/>
              <a:t>Would the world be </a:t>
            </a:r>
            <a:r>
              <a:rPr lang="en-US"/>
              <a:t>changed for the </a:t>
            </a:r>
            <a:r>
              <a:rPr lang="en-US" dirty="0"/>
              <a:t>better?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1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2BD8D2E863040A4391B36CAD370EA" ma:contentTypeVersion="" ma:contentTypeDescription="Create a new document." ma:contentTypeScope="" ma:versionID="dd31c871ab673bb396925951da8af7bc">
  <xsd:schema xmlns:xsd="http://www.w3.org/2001/XMLSchema" xmlns:xs="http://www.w3.org/2001/XMLSchema" xmlns:p="http://schemas.microsoft.com/office/2006/metadata/properties" xmlns:ns1="http://schemas.microsoft.com/sharepoint/v3" xmlns:ns2="beaf5f31-8cd1-41e4-a47a-7a8ecc96f470" targetNamespace="http://schemas.microsoft.com/office/2006/metadata/properties" ma:root="true" ma:fieldsID="b21af3bb3c8f651575448477e53d6a43" ns1:_="" ns2:_="">
    <xsd:import namespace="http://schemas.microsoft.com/sharepoint/v3"/>
    <xsd:import namespace="beaf5f31-8cd1-41e4-a47a-7a8ecc96f4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f5f31-8cd1-41e4-a47a-7a8ecc96f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B32BFC-206E-4F46-8CC7-954F7D08AB22}"/>
</file>

<file path=customXml/itemProps2.xml><?xml version="1.0" encoding="utf-8"?>
<ds:datastoreItem xmlns:ds="http://schemas.openxmlformats.org/officeDocument/2006/customXml" ds:itemID="{FC49109E-D5D3-4D5B-AC9D-251439E1FFD8}"/>
</file>

<file path=customXml/itemProps3.xml><?xml version="1.0" encoding="utf-8"?>
<ds:datastoreItem xmlns:ds="http://schemas.openxmlformats.org/officeDocument/2006/customXml" ds:itemID="{490A5520-07AD-491E-8D16-7EC2A996B141}"/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584</Words>
  <Application>Microsoft Macintosh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Inclusion and Engagement of Marginalized Students </vt:lpstr>
      <vt:lpstr>…but I don’t know WHY!</vt:lpstr>
      <vt:lpstr>What was I doing right?</vt:lpstr>
      <vt:lpstr>DISCLAIMER</vt:lpstr>
      <vt:lpstr>Starting with YES</vt:lpstr>
      <vt:lpstr>The Curb-Cut Effect</vt:lpstr>
      <vt:lpstr>The Big Step</vt:lpstr>
      <vt:lpstr>What if we provided a Ramp Up?</vt:lpstr>
      <vt:lpstr>SO… Let’s think together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Sittler, Julie</dc:creator>
  <cp:lastModifiedBy>O'Connell, Jim</cp:lastModifiedBy>
  <cp:revision>8</cp:revision>
  <dcterms:created xsi:type="dcterms:W3CDTF">2020-04-19T17:07:06Z</dcterms:created>
  <dcterms:modified xsi:type="dcterms:W3CDTF">2022-01-11T17:45:37Z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0x01010031C2BD8D2E863040A4391B36CAD370EA</vt:lpwstr>
  </property>
</Properties>
</file>