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20.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ppt/revisionInfo.xml" ContentType="application/vnd.ms-powerpoint.revisioninfo+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326" r:id="rId4"/>
    <p:sldId id="327" r:id="rId5"/>
    <p:sldId id="329" r:id="rId6"/>
    <p:sldId id="330" r:id="rId7"/>
    <p:sldId id="331" r:id="rId8"/>
    <p:sldId id="332" r:id="rId9"/>
    <p:sldId id="335" r:id="rId10"/>
    <p:sldId id="333" r:id="rId11"/>
    <p:sldId id="334" r:id="rId12"/>
    <p:sldId id="336" r:id="rId13"/>
    <p:sldId id="756" r:id="rId14"/>
    <p:sldId id="751" r:id="rId15"/>
    <p:sldId id="752" r:id="rId16"/>
    <p:sldId id="763" r:id="rId17"/>
    <p:sldId id="753" r:id="rId18"/>
    <p:sldId id="754" r:id="rId19"/>
    <p:sldId id="762" r:id="rId20"/>
    <p:sldId id="732" r:id="rId21"/>
    <p:sldId id="286" r:id="rId22"/>
    <p:sldId id="284" r:id="rId23"/>
    <p:sldId id="740" r:id="rId24"/>
    <p:sldId id="739" r:id="rId25"/>
    <p:sldId id="722" r:id="rId26"/>
    <p:sldId id="309" r:id="rId27"/>
    <p:sldId id="743" r:id="rId28"/>
    <p:sldId id="741" r:id="rId29"/>
    <p:sldId id="759" r:id="rId30"/>
    <p:sldId id="757" r:id="rId31"/>
    <p:sldId id="758" r:id="rId32"/>
    <p:sldId id="761" r:id="rId33"/>
    <p:sldId id="755" r:id="rId34"/>
    <p:sldId id="257" r:id="rId35"/>
    <p:sldId id="265" r:id="rId36"/>
    <p:sldId id="258" r:id="rId37"/>
    <p:sldId id="264" r:id="rId38"/>
    <p:sldId id="259" r:id="rId39"/>
    <p:sldId id="268" r:id="rId40"/>
    <p:sldId id="702" r:id="rId41"/>
    <p:sldId id="750" r:id="rId42"/>
    <p:sldId id="708" r:id="rId43"/>
    <p:sldId id="709" r:id="rId44"/>
    <p:sldId id="719" r:id="rId45"/>
    <p:sldId id="296" r:id="rId46"/>
    <p:sldId id="304" r:id="rId47"/>
    <p:sldId id="308" r:id="rId48"/>
    <p:sldId id="288" r:id="rId49"/>
    <p:sldId id="289" r:id="rId50"/>
    <p:sldId id="290" r:id="rId51"/>
    <p:sldId id="760" r:id="rId52"/>
    <p:sldId id="337" r:id="rId53"/>
    <p:sldId id="338" r:id="rId54"/>
    <p:sldId id="764"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E60210-F77C-462E-98F0-F503BDB19934}" v="2" dt="2022-01-20T19:23:01.7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customXml" Target="../customXml/item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customXml" Target="../customXml/item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F98F3-F018-4FC0-A9A8-AF95A90EE4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540CA8-A15A-4E8A-9CFC-32B741AADC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FC932A-9084-4B83-80D9-CE9CCE3BCA2B}"/>
              </a:ext>
            </a:extLst>
          </p:cNvPr>
          <p:cNvSpPr>
            <a:spLocks noGrp="1"/>
          </p:cNvSpPr>
          <p:nvPr>
            <p:ph type="dt" sz="half" idx="10"/>
          </p:nvPr>
        </p:nvSpPr>
        <p:spPr/>
        <p:txBody>
          <a:bodyPr/>
          <a:lstStyle/>
          <a:p>
            <a:fld id="{60C20D69-47ED-4ED8-918A-F7D77C7C473F}" type="datetimeFigureOut">
              <a:rPr lang="en-US" smtClean="0"/>
              <a:t>1/20/2022</a:t>
            </a:fld>
            <a:endParaRPr lang="en-US"/>
          </a:p>
        </p:txBody>
      </p:sp>
      <p:sp>
        <p:nvSpPr>
          <p:cNvPr id="5" name="Footer Placeholder 4">
            <a:extLst>
              <a:ext uri="{FF2B5EF4-FFF2-40B4-BE49-F238E27FC236}">
                <a16:creationId xmlns:a16="http://schemas.microsoft.com/office/drawing/2014/main" id="{F36B65E3-4789-4DE4-AEB3-801C14D848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5915D5-DED7-4527-8FCD-88C92C70F5D5}"/>
              </a:ext>
            </a:extLst>
          </p:cNvPr>
          <p:cNvSpPr>
            <a:spLocks noGrp="1"/>
          </p:cNvSpPr>
          <p:nvPr>
            <p:ph type="sldNum" sz="quarter" idx="12"/>
          </p:nvPr>
        </p:nvSpPr>
        <p:spPr/>
        <p:txBody>
          <a:bodyPr/>
          <a:lstStyle/>
          <a:p>
            <a:fld id="{1FAFC2C5-EC70-4A4B-9017-73A4332F3CBA}" type="slidenum">
              <a:rPr lang="en-US" smtClean="0"/>
              <a:t>‹#›</a:t>
            </a:fld>
            <a:endParaRPr lang="en-US"/>
          </a:p>
        </p:txBody>
      </p:sp>
    </p:spTree>
    <p:extLst>
      <p:ext uri="{BB962C8B-B14F-4D97-AF65-F5344CB8AC3E}">
        <p14:creationId xmlns:p14="http://schemas.microsoft.com/office/powerpoint/2010/main" val="202753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6125A-BD37-4F77-8C10-DD6D3FE776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CCCE322-B862-412A-8F98-1EE57B0EBB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1773F9-3776-4DFD-82D3-5F53E5758FDA}"/>
              </a:ext>
            </a:extLst>
          </p:cNvPr>
          <p:cNvSpPr>
            <a:spLocks noGrp="1"/>
          </p:cNvSpPr>
          <p:nvPr>
            <p:ph type="dt" sz="half" idx="10"/>
          </p:nvPr>
        </p:nvSpPr>
        <p:spPr/>
        <p:txBody>
          <a:bodyPr/>
          <a:lstStyle/>
          <a:p>
            <a:fld id="{60C20D69-47ED-4ED8-918A-F7D77C7C473F}" type="datetimeFigureOut">
              <a:rPr lang="en-US" smtClean="0"/>
              <a:t>1/20/2022</a:t>
            </a:fld>
            <a:endParaRPr lang="en-US"/>
          </a:p>
        </p:txBody>
      </p:sp>
      <p:sp>
        <p:nvSpPr>
          <p:cNvPr id="5" name="Footer Placeholder 4">
            <a:extLst>
              <a:ext uri="{FF2B5EF4-FFF2-40B4-BE49-F238E27FC236}">
                <a16:creationId xmlns:a16="http://schemas.microsoft.com/office/drawing/2014/main" id="{BC862E7F-B82C-45BE-846A-CFE8595B4C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77B3ED-9AB1-48FB-9E47-59D45C9AA3FF}"/>
              </a:ext>
            </a:extLst>
          </p:cNvPr>
          <p:cNvSpPr>
            <a:spLocks noGrp="1"/>
          </p:cNvSpPr>
          <p:nvPr>
            <p:ph type="sldNum" sz="quarter" idx="12"/>
          </p:nvPr>
        </p:nvSpPr>
        <p:spPr/>
        <p:txBody>
          <a:bodyPr/>
          <a:lstStyle/>
          <a:p>
            <a:fld id="{1FAFC2C5-EC70-4A4B-9017-73A4332F3CBA}" type="slidenum">
              <a:rPr lang="en-US" smtClean="0"/>
              <a:t>‹#›</a:t>
            </a:fld>
            <a:endParaRPr lang="en-US"/>
          </a:p>
        </p:txBody>
      </p:sp>
    </p:spTree>
    <p:extLst>
      <p:ext uri="{BB962C8B-B14F-4D97-AF65-F5344CB8AC3E}">
        <p14:creationId xmlns:p14="http://schemas.microsoft.com/office/powerpoint/2010/main" val="723953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16C384-7244-4A71-9244-C986E827ED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8141E7-7CA6-4DB7-961F-E9FDA23AAE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CEA912-BD90-4F68-8DE8-F73D12911F27}"/>
              </a:ext>
            </a:extLst>
          </p:cNvPr>
          <p:cNvSpPr>
            <a:spLocks noGrp="1"/>
          </p:cNvSpPr>
          <p:nvPr>
            <p:ph type="dt" sz="half" idx="10"/>
          </p:nvPr>
        </p:nvSpPr>
        <p:spPr/>
        <p:txBody>
          <a:bodyPr/>
          <a:lstStyle/>
          <a:p>
            <a:fld id="{60C20D69-47ED-4ED8-918A-F7D77C7C473F}" type="datetimeFigureOut">
              <a:rPr lang="en-US" smtClean="0"/>
              <a:t>1/20/2022</a:t>
            </a:fld>
            <a:endParaRPr lang="en-US"/>
          </a:p>
        </p:txBody>
      </p:sp>
      <p:sp>
        <p:nvSpPr>
          <p:cNvPr id="5" name="Footer Placeholder 4">
            <a:extLst>
              <a:ext uri="{FF2B5EF4-FFF2-40B4-BE49-F238E27FC236}">
                <a16:creationId xmlns:a16="http://schemas.microsoft.com/office/drawing/2014/main" id="{8E40CF29-9D52-45F5-9DEB-A83DCBB04B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D2B572-93EB-4731-8CD5-22888C96F76D}"/>
              </a:ext>
            </a:extLst>
          </p:cNvPr>
          <p:cNvSpPr>
            <a:spLocks noGrp="1"/>
          </p:cNvSpPr>
          <p:nvPr>
            <p:ph type="sldNum" sz="quarter" idx="12"/>
          </p:nvPr>
        </p:nvSpPr>
        <p:spPr/>
        <p:txBody>
          <a:bodyPr/>
          <a:lstStyle/>
          <a:p>
            <a:fld id="{1FAFC2C5-EC70-4A4B-9017-73A4332F3CBA}" type="slidenum">
              <a:rPr lang="en-US" smtClean="0"/>
              <a:t>‹#›</a:t>
            </a:fld>
            <a:endParaRPr lang="en-US"/>
          </a:p>
        </p:txBody>
      </p:sp>
    </p:spTree>
    <p:extLst>
      <p:ext uri="{BB962C8B-B14F-4D97-AF65-F5344CB8AC3E}">
        <p14:creationId xmlns:p14="http://schemas.microsoft.com/office/powerpoint/2010/main" val="2979643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A23674A-82C4-4295-963C-756618177F4D}" type="datetimeFigureOut">
              <a:rPr lang="en-US" smtClean="0"/>
              <a:pPr/>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E4CD3C-EFAB-4071-A245-8B8E9B8FC70E}" type="slidenum">
              <a:rPr lang="en-US" smtClean="0"/>
              <a:pPr/>
              <a:t>‹#›</a:t>
            </a:fld>
            <a:endParaRPr lang="en-US"/>
          </a:p>
        </p:txBody>
      </p:sp>
    </p:spTree>
    <p:extLst>
      <p:ext uri="{BB962C8B-B14F-4D97-AF65-F5344CB8AC3E}">
        <p14:creationId xmlns:p14="http://schemas.microsoft.com/office/powerpoint/2010/main" val="11460333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23674A-82C4-4295-963C-756618177F4D}" type="datetimeFigureOut">
              <a:rPr lang="en-US" smtClean="0"/>
              <a:pPr/>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E4CD3C-EFAB-4071-A245-8B8E9B8FC70E}" type="slidenum">
              <a:rPr lang="en-US" smtClean="0"/>
              <a:pPr/>
              <a:t>‹#›</a:t>
            </a:fld>
            <a:endParaRPr lang="en-US"/>
          </a:p>
        </p:txBody>
      </p:sp>
    </p:spTree>
    <p:extLst>
      <p:ext uri="{BB962C8B-B14F-4D97-AF65-F5344CB8AC3E}">
        <p14:creationId xmlns:p14="http://schemas.microsoft.com/office/powerpoint/2010/main" val="3175085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23674A-82C4-4295-963C-756618177F4D}" type="datetimeFigureOut">
              <a:rPr lang="en-US" smtClean="0"/>
              <a:pPr/>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E4CD3C-EFAB-4071-A245-8B8E9B8FC70E}" type="slidenum">
              <a:rPr lang="en-US" smtClean="0"/>
              <a:pPr/>
              <a:t>‹#›</a:t>
            </a:fld>
            <a:endParaRPr lang="en-US"/>
          </a:p>
        </p:txBody>
      </p:sp>
    </p:spTree>
    <p:extLst>
      <p:ext uri="{BB962C8B-B14F-4D97-AF65-F5344CB8AC3E}">
        <p14:creationId xmlns:p14="http://schemas.microsoft.com/office/powerpoint/2010/main" val="33722378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23674A-82C4-4295-963C-756618177F4D}" type="datetimeFigureOut">
              <a:rPr lang="en-US" smtClean="0"/>
              <a:pPr/>
              <a:t>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E4CD3C-EFAB-4071-A245-8B8E9B8FC70E}" type="slidenum">
              <a:rPr lang="en-US" smtClean="0"/>
              <a:pPr/>
              <a:t>‹#›</a:t>
            </a:fld>
            <a:endParaRPr lang="en-US"/>
          </a:p>
        </p:txBody>
      </p:sp>
    </p:spTree>
    <p:extLst>
      <p:ext uri="{BB962C8B-B14F-4D97-AF65-F5344CB8AC3E}">
        <p14:creationId xmlns:p14="http://schemas.microsoft.com/office/powerpoint/2010/main" val="21661883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23674A-82C4-4295-963C-756618177F4D}" type="datetimeFigureOut">
              <a:rPr lang="en-US" smtClean="0"/>
              <a:pPr/>
              <a:t>1/20/2022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E4CD3C-EFAB-4071-A245-8B8E9B8FC70E}" type="slidenum">
              <a:rPr lang="en-US" smtClean="0"/>
              <a:pPr/>
              <a:t>‹#›</a:t>
            </a:fld>
            <a:endParaRPr lang="en-US"/>
          </a:p>
        </p:txBody>
      </p:sp>
    </p:spTree>
    <p:extLst>
      <p:ext uri="{BB962C8B-B14F-4D97-AF65-F5344CB8AC3E}">
        <p14:creationId xmlns:p14="http://schemas.microsoft.com/office/powerpoint/2010/main" val="33282829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23674A-82C4-4295-963C-756618177F4D}" type="datetimeFigureOut">
              <a:rPr lang="en-US" smtClean="0"/>
              <a:pPr/>
              <a:t>1/20/2022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E4CD3C-EFAB-4071-A245-8B8E9B8FC70E}" type="slidenum">
              <a:rPr lang="en-US" smtClean="0"/>
              <a:pPr/>
              <a:t>‹#›</a:t>
            </a:fld>
            <a:endParaRPr lang="en-US"/>
          </a:p>
        </p:txBody>
      </p:sp>
    </p:spTree>
    <p:extLst>
      <p:ext uri="{BB962C8B-B14F-4D97-AF65-F5344CB8AC3E}">
        <p14:creationId xmlns:p14="http://schemas.microsoft.com/office/powerpoint/2010/main" val="18195329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23674A-82C4-4295-963C-756618177F4D}" type="datetimeFigureOut">
              <a:rPr lang="en-US" smtClean="0"/>
              <a:pPr/>
              <a:t>1/20/2022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E4CD3C-EFAB-4071-A245-8B8E9B8FC70E}" type="slidenum">
              <a:rPr lang="en-US" smtClean="0"/>
              <a:pPr/>
              <a:t>‹#›</a:t>
            </a:fld>
            <a:endParaRPr lang="en-US"/>
          </a:p>
        </p:txBody>
      </p:sp>
    </p:spTree>
    <p:extLst>
      <p:ext uri="{BB962C8B-B14F-4D97-AF65-F5344CB8AC3E}">
        <p14:creationId xmlns:p14="http://schemas.microsoft.com/office/powerpoint/2010/main" val="28443491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23674A-82C4-4295-963C-756618177F4D}" type="datetimeFigureOut">
              <a:rPr lang="en-US" smtClean="0"/>
              <a:pPr/>
              <a:t>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E4CD3C-EFAB-4071-A245-8B8E9B8FC70E}" type="slidenum">
              <a:rPr lang="en-US" smtClean="0"/>
              <a:pPr/>
              <a:t>‹#›</a:t>
            </a:fld>
            <a:endParaRPr lang="en-US"/>
          </a:p>
        </p:txBody>
      </p:sp>
    </p:spTree>
    <p:extLst>
      <p:ext uri="{BB962C8B-B14F-4D97-AF65-F5344CB8AC3E}">
        <p14:creationId xmlns:p14="http://schemas.microsoft.com/office/powerpoint/2010/main" val="585524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4BD11-C972-4956-88E6-7E886A0EE1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017C8-5148-4394-8CF8-2B2AD5DE65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68A07C-3372-480D-BEF6-50CE56C4544D}"/>
              </a:ext>
            </a:extLst>
          </p:cNvPr>
          <p:cNvSpPr>
            <a:spLocks noGrp="1"/>
          </p:cNvSpPr>
          <p:nvPr>
            <p:ph type="dt" sz="half" idx="10"/>
          </p:nvPr>
        </p:nvSpPr>
        <p:spPr/>
        <p:txBody>
          <a:bodyPr/>
          <a:lstStyle/>
          <a:p>
            <a:fld id="{60C20D69-47ED-4ED8-918A-F7D77C7C473F}" type="datetimeFigureOut">
              <a:rPr lang="en-US" smtClean="0"/>
              <a:t>1/20/2022</a:t>
            </a:fld>
            <a:endParaRPr lang="en-US"/>
          </a:p>
        </p:txBody>
      </p:sp>
      <p:sp>
        <p:nvSpPr>
          <p:cNvPr id="5" name="Footer Placeholder 4">
            <a:extLst>
              <a:ext uri="{FF2B5EF4-FFF2-40B4-BE49-F238E27FC236}">
                <a16:creationId xmlns:a16="http://schemas.microsoft.com/office/drawing/2014/main" id="{D32211A8-8C99-4185-BCBB-C85CDAAD56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CCD6B7-FDB0-4C1C-970A-6B1E68F1CCFF}"/>
              </a:ext>
            </a:extLst>
          </p:cNvPr>
          <p:cNvSpPr>
            <a:spLocks noGrp="1"/>
          </p:cNvSpPr>
          <p:nvPr>
            <p:ph type="sldNum" sz="quarter" idx="12"/>
          </p:nvPr>
        </p:nvSpPr>
        <p:spPr/>
        <p:txBody>
          <a:bodyPr/>
          <a:lstStyle/>
          <a:p>
            <a:fld id="{1FAFC2C5-EC70-4A4B-9017-73A4332F3CBA}" type="slidenum">
              <a:rPr lang="en-US" smtClean="0"/>
              <a:t>‹#›</a:t>
            </a:fld>
            <a:endParaRPr lang="en-US"/>
          </a:p>
        </p:txBody>
      </p:sp>
    </p:spTree>
    <p:extLst>
      <p:ext uri="{BB962C8B-B14F-4D97-AF65-F5344CB8AC3E}">
        <p14:creationId xmlns:p14="http://schemas.microsoft.com/office/powerpoint/2010/main" val="11517138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23674A-82C4-4295-963C-756618177F4D}" type="datetimeFigureOut">
              <a:rPr lang="en-US" smtClean="0"/>
              <a:pPr/>
              <a:t>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E4CD3C-EFAB-4071-A245-8B8E9B8FC70E}" type="slidenum">
              <a:rPr lang="en-US" smtClean="0"/>
              <a:pPr/>
              <a:t>‹#›</a:t>
            </a:fld>
            <a:endParaRPr lang="en-US"/>
          </a:p>
        </p:txBody>
      </p:sp>
    </p:spTree>
    <p:extLst>
      <p:ext uri="{BB962C8B-B14F-4D97-AF65-F5344CB8AC3E}">
        <p14:creationId xmlns:p14="http://schemas.microsoft.com/office/powerpoint/2010/main" val="2046316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23674A-82C4-4295-963C-756618177F4D}" type="datetimeFigureOut">
              <a:rPr lang="en-US" smtClean="0"/>
              <a:pPr/>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E4CD3C-EFAB-4071-A245-8B8E9B8FC70E}" type="slidenum">
              <a:rPr lang="en-US" smtClean="0"/>
              <a:pPr/>
              <a:t>‹#›</a:t>
            </a:fld>
            <a:endParaRPr lang="en-US"/>
          </a:p>
        </p:txBody>
      </p:sp>
    </p:spTree>
    <p:extLst>
      <p:ext uri="{BB962C8B-B14F-4D97-AF65-F5344CB8AC3E}">
        <p14:creationId xmlns:p14="http://schemas.microsoft.com/office/powerpoint/2010/main" val="24528692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23674A-82C4-4295-963C-756618177F4D}" type="datetimeFigureOut">
              <a:rPr lang="en-US" smtClean="0"/>
              <a:pPr/>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E4CD3C-EFAB-4071-A245-8B8E9B8FC70E}" type="slidenum">
              <a:rPr lang="en-US" smtClean="0"/>
              <a:pPr/>
              <a:t>‹#›</a:t>
            </a:fld>
            <a:endParaRPr lang="en-US"/>
          </a:p>
        </p:txBody>
      </p:sp>
    </p:spTree>
    <p:extLst>
      <p:ext uri="{BB962C8B-B14F-4D97-AF65-F5344CB8AC3E}">
        <p14:creationId xmlns:p14="http://schemas.microsoft.com/office/powerpoint/2010/main" val="84210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79A45-3600-426A-8D10-9C5C6B912D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682F92-057F-43AC-BC6C-07613F056E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DDE87C-7B4A-4D68-AE6F-1A635C1EF053}"/>
              </a:ext>
            </a:extLst>
          </p:cNvPr>
          <p:cNvSpPr>
            <a:spLocks noGrp="1"/>
          </p:cNvSpPr>
          <p:nvPr>
            <p:ph type="dt" sz="half" idx="10"/>
          </p:nvPr>
        </p:nvSpPr>
        <p:spPr/>
        <p:txBody>
          <a:bodyPr/>
          <a:lstStyle/>
          <a:p>
            <a:fld id="{60C20D69-47ED-4ED8-918A-F7D77C7C473F}" type="datetimeFigureOut">
              <a:rPr lang="en-US" smtClean="0"/>
              <a:t>1/20/2022</a:t>
            </a:fld>
            <a:endParaRPr lang="en-US"/>
          </a:p>
        </p:txBody>
      </p:sp>
      <p:sp>
        <p:nvSpPr>
          <p:cNvPr id="5" name="Footer Placeholder 4">
            <a:extLst>
              <a:ext uri="{FF2B5EF4-FFF2-40B4-BE49-F238E27FC236}">
                <a16:creationId xmlns:a16="http://schemas.microsoft.com/office/drawing/2014/main" id="{F13871A0-339F-413F-BB0E-4E42E94649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2671F3-F8DB-4D4D-AAB5-CF443626BF51}"/>
              </a:ext>
            </a:extLst>
          </p:cNvPr>
          <p:cNvSpPr>
            <a:spLocks noGrp="1"/>
          </p:cNvSpPr>
          <p:nvPr>
            <p:ph type="sldNum" sz="quarter" idx="12"/>
          </p:nvPr>
        </p:nvSpPr>
        <p:spPr/>
        <p:txBody>
          <a:bodyPr/>
          <a:lstStyle/>
          <a:p>
            <a:fld id="{1FAFC2C5-EC70-4A4B-9017-73A4332F3CBA}" type="slidenum">
              <a:rPr lang="en-US" smtClean="0"/>
              <a:t>‹#›</a:t>
            </a:fld>
            <a:endParaRPr lang="en-US"/>
          </a:p>
        </p:txBody>
      </p:sp>
    </p:spTree>
    <p:extLst>
      <p:ext uri="{BB962C8B-B14F-4D97-AF65-F5344CB8AC3E}">
        <p14:creationId xmlns:p14="http://schemas.microsoft.com/office/powerpoint/2010/main" val="2248445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E6904-5E65-459A-8DCE-17C67E4C0A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04CCF6-08C5-4403-BABE-71C5AC61D5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5AB86B-A195-462F-94D5-1222D323DE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766863-48E9-45AA-BF6D-D1D18FF7D050}"/>
              </a:ext>
            </a:extLst>
          </p:cNvPr>
          <p:cNvSpPr>
            <a:spLocks noGrp="1"/>
          </p:cNvSpPr>
          <p:nvPr>
            <p:ph type="dt" sz="half" idx="10"/>
          </p:nvPr>
        </p:nvSpPr>
        <p:spPr/>
        <p:txBody>
          <a:bodyPr/>
          <a:lstStyle/>
          <a:p>
            <a:fld id="{60C20D69-47ED-4ED8-918A-F7D77C7C473F}" type="datetimeFigureOut">
              <a:rPr lang="en-US" smtClean="0"/>
              <a:t>1/20/2022</a:t>
            </a:fld>
            <a:endParaRPr lang="en-US"/>
          </a:p>
        </p:txBody>
      </p:sp>
      <p:sp>
        <p:nvSpPr>
          <p:cNvPr id="6" name="Footer Placeholder 5">
            <a:extLst>
              <a:ext uri="{FF2B5EF4-FFF2-40B4-BE49-F238E27FC236}">
                <a16:creationId xmlns:a16="http://schemas.microsoft.com/office/drawing/2014/main" id="{645746D9-A283-49CB-AB90-C637848ACC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ADB6E5-1774-4B7D-A0A0-C701FBB4445C}"/>
              </a:ext>
            </a:extLst>
          </p:cNvPr>
          <p:cNvSpPr>
            <a:spLocks noGrp="1"/>
          </p:cNvSpPr>
          <p:nvPr>
            <p:ph type="sldNum" sz="quarter" idx="12"/>
          </p:nvPr>
        </p:nvSpPr>
        <p:spPr/>
        <p:txBody>
          <a:bodyPr/>
          <a:lstStyle/>
          <a:p>
            <a:fld id="{1FAFC2C5-EC70-4A4B-9017-73A4332F3CBA}" type="slidenum">
              <a:rPr lang="en-US" smtClean="0"/>
              <a:t>‹#›</a:t>
            </a:fld>
            <a:endParaRPr lang="en-US"/>
          </a:p>
        </p:txBody>
      </p:sp>
    </p:spTree>
    <p:extLst>
      <p:ext uri="{BB962C8B-B14F-4D97-AF65-F5344CB8AC3E}">
        <p14:creationId xmlns:p14="http://schemas.microsoft.com/office/powerpoint/2010/main" val="2598056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C6FF0-CE7F-43F0-91BE-07F924078F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88D439-4A04-4EF4-AFF0-9B0FFD2E44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16D104-9575-40A6-85B5-800C2B2CD3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E58A87-6B29-4742-9D74-2384F3F97E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8D7FCB-E238-4CDB-9456-31D8AD1FFB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81297B-644D-442F-9A37-1FB2B126E4F0}"/>
              </a:ext>
            </a:extLst>
          </p:cNvPr>
          <p:cNvSpPr>
            <a:spLocks noGrp="1"/>
          </p:cNvSpPr>
          <p:nvPr>
            <p:ph type="dt" sz="half" idx="10"/>
          </p:nvPr>
        </p:nvSpPr>
        <p:spPr/>
        <p:txBody>
          <a:bodyPr/>
          <a:lstStyle/>
          <a:p>
            <a:fld id="{60C20D69-47ED-4ED8-918A-F7D77C7C473F}" type="datetimeFigureOut">
              <a:rPr lang="en-US" smtClean="0"/>
              <a:t>1/20/2022</a:t>
            </a:fld>
            <a:endParaRPr lang="en-US"/>
          </a:p>
        </p:txBody>
      </p:sp>
      <p:sp>
        <p:nvSpPr>
          <p:cNvPr id="8" name="Footer Placeholder 7">
            <a:extLst>
              <a:ext uri="{FF2B5EF4-FFF2-40B4-BE49-F238E27FC236}">
                <a16:creationId xmlns:a16="http://schemas.microsoft.com/office/drawing/2014/main" id="{DCC925E4-7339-48DF-A7A4-1F64E6BCBA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13BCEA-38D4-42D9-BE91-D5D8959AE514}"/>
              </a:ext>
            </a:extLst>
          </p:cNvPr>
          <p:cNvSpPr>
            <a:spLocks noGrp="1"/>
          </p:cNvSpPr>
          <p:nvPr>
            <p:ph type="sldNum" sz="quarter" idx="12"/>
          </p:nvPr>
        </p:nvSpPr>
        <p:spPr/>
        <p:txBody>
          <a:bodyPr/>
          <a:lstStyle/>
          <a:p>
            <a:fld id="{1FAFC2C5-EC70-4A4B-9017-73A4332F3CBA}" type="slidenum">
              <a:rPr lang="en-US" smtClean="0"/>
              <a:t>‹#›</a:t>
            </a:fld>
            <a:endParaRPr lang="en-US"/>
          </a:p>
        </p:txBody>
      </p:sp>
    </p:spTree>
    <p:extLst>
      <p:ext uri="{BB962C8B-B14F-4D97-AF65-F5344CB8AC3E}">
        <p14:creationId xmlns:p14="http://schemas.microsoft.com/office/powerpoint/2010/main" val="1736680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10DD1-8727-4C26-86AD-4D401BD9D7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E30D60-D4AB-4DF9-9004-56AA93245D08}"/>
              </a:ext>
            </a:extLst>
          </p:cNvPr>
          <p:cNvSpPr>
            <a:spLocks noGrp="1"/>
          </p:cNvSpPr>
          <p:nvPr>
            <p:ph type="dt" sz="half" idx="10"/>
          </p:nvPr>
        </p:nvSpPr>
        <p:spPr/>
        <p:txBody>
          <a:bodyPr/>
          <a:lstStyle/>
          <a:p>
            <a:fld id="{60C20D69-47ED-4ED8-918A-F7D77C7C473F}" type="datetimeFigureOut">
              <a:rPr lang="en-US" smtClean="0"/>
              <a:t>1/20/2022</a:t>
            </a:fld>
            <a:endParaRPr lang="en-US"/>
          </a:p>
        </p:txBody>
      </p:sp>
      <p:sp>
        <p:nvSpPr>
          <p:cNvPr id="4" name="Footer Placeholder 3">
            <a:extLst>
              <a:ext uri="{FF2B5EF4-FFF2-40B4-BE49-F238E27FC236}">
                <a16:creationId xmlns:a16="http://schemas.microsoft.com/office/drawing/2014/main" id="{0E44019B-DE52-4B99-86B6-A35386F54A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B64040-2288-496A-AAA9-556507A0AD94}"/>
              </a:ext>
            </a:extLst>
          </p:cNvPr>
          <p:cNvSpPr>
            <a:spLocks noGrp="1"/>
          </p:cNvSpPr>
          <p:nvPr>
            <p:ph type="sldNum" sz="quarter" idx="12"/>
          </p:nvPr>
        </p:nvSpPr>
        <p:spPr/>
        <p:txBody>
          <a:bodyPr/>
          <a:lstStyle/>
          <a:p>
            <a:fld id="{1FAFC2C5-EC70-4A4B-9017-73A4332F3CBA}" type="slidenum">
              <a:rPr lang="en-US" smtClean="0"/>
              <a:t>‹#›</a:t>
            </a:fld>
            <a:endParaRPr lang="en-US"/>
          </a:p>
        </p:txBody>
      </p:sp>
    </p:spTree>
    <p:extLst>
      <p:ext uri="{BB962C8B-B14F-4D97-AF65-F5344CB8AC3E}">
        <p14:creationId xmlns:p14="http://schemas.microsoft.com/office/powerpoint/2010/main" val="1672183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C30723-FAFE-45CD-956F-2A21BA7C5DC5}"/>
              </a:ext>
            </a:extLst>
          </p:cNvPr>
          <p:cNvSpPr>
            <a:spLocks noGrp="1"/>
          </p:cNvSpPr>
          <p:nvPr>
            <p:ph type="dt" sz="half" idx="10"/>
          </p:nvPr>
        </p:nvSpPr>
        <p:spPr/>
        <p:txBody>
          <a:bodyPr/>
          <a:lstStyle/>
          <a:p>
            <a:fld id="{60C20D69-47ED-4ED8-918A-F7D77C7C473F}" type="datetimeFigureOut">
              <a:rPr lang="en-US" smtClean="0"/>
              <a:t>1/20/2022</a:t>
            </a:fld>
            <a:endParaRPr lang="en-US"/>
          </a:p>
        </p:txBody>
      </p:sp>
      <p:sp>
        <p:nvSpPr>
          <p:cNvPr id="3" name="Footer Placeholder 2">
            <a:extLst>
              <a:ext uri="{FF2B5EF4-FFF2-40B4-BE49-F238E27FC236}">
                <a16:creationId xmlns:a16="http://schemas.microsoft.com/office/drawing/2014/main" id="{06106FEF-E73A-424D-8933-7FF8F533FF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B51628-CBF5-4926-984A-206A66E770D2}"/>
              </a:ext>
            </a:extLst>
          </p:cNvPr>
          <p:cNvSpPr>
            <a:spLocks noGrp="1"/>
          </p:cNvSpPr>
          <p:nvPr>
            <p:ph type="sldNum" sz="quarter" idx="12"/>
          </p:nvPr>
        </p:nvSpPr>
        <p:spPr/>
        <p:txBody>
          <a:bodyPr/>
          <a:lstStyle/>
          <a:p>
            <a:fld id="{1FAFC2C5-EC70-4A4B-9017-73A4332F3CBA}" type="slidenum">
              <a:rPr lang="en-US" smtClean="0"/>
              <a:t>‹#›</a:t>
            </a:fld>
            <a:endParaRPr lang="en-US"/>
          </a:p>
        </p:txBody>
      </p:sp>
    </p:spTree>
    <p:extLst>
      <p:ext uri="{BB962C8B-B14F-4D97-AF65-F5344CB8AC3E}">
        <p14:creationId xmlns:p14="http://schemas.microsoft.com/office/powerpoint/2010/main" val="831305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89ED0-DFBD-4344-95BA-A69505110E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8C637D-8972-4719-836F-954C318012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9F7123-1C5A-4E5E-8893-7A4201759F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A2866C-65DB-4E28-AA97-1349107705FA}"/>
              </a:ext>
            </a:extLst>
          </p:cNvPr>
          <p:cNvSpPr>
            <a:spLocks noGrp="1"/>
          </p:cNvSpPr>
          <p:nvPr>
            <p:ph type="dt" sz="half" idx="10"/>
          </p:nvPr>
        </p:nvSpPr>
        <p:spPr/>
        <p:txBody>
          <a:bodyPr/>
          <a:lstStyle/>
          <a:p>
            <a:fld id="{60C20D69-47ED-4ED8-918A-F7D77C7C473F}" type="datetimeFigureOut">
              <a:rPr lang="en-US" smtClean="0"/>
              <a:t>1/20/2022</a:t>
            </a:fld>
            <a:endParaRPr lang="en-US"/>
          </a:p>
        </p:txBody>
      </p:sp>
      <p:sp>
        <p:nvSpPr>
          <p:cNvPr id="6" name="Footer Placeholder 5">
            <a:extLst>
              <a:ext uri="{FF2B5EF4-FFF2-40B4-BE49-F238E27FC236}">
                <a16:creationId xmlns:a16="http://schemas.microsoft.com/office/drawing/2014/main" id="{D062911D-18EF-49D7-980D-7320890F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C81E8F-AE77-4903-9DE8-0E58C255BD95}"/>
              </a:ext>
            </a:extLst>
          </p:cNvPr>
          <p:cNvSpPr>
            <a:spLocks noGrp="1"/>
          </p:cNvSpPr>
          <p:nvPr>
            <p:ph type="sldNum" sz="quarter" idx="12"/>
          </p:nvPr>
        </p:nvSpPr>
        <p:spPr/>
        <p:txBody>
          <a:bodyPr/>
          <a:lstStyle/>
          <a:p>
            <a:fld id="{1FAFC2C5-EC70-4A4B-9017-73A4332F3CBA}" type="slidenum">
              <a:rPr lang="en-US" smtClean="0"/>
              <a:t>‹#›</a:t>
            </a:fld>
            <a:endParaRPr lang="en-US"/>
          </a:p>
        </p:txBody>
      </p:sp>
    </p:spTree>
    <p:extLst>
      <p:ext uri="{BB962C8B-B14F-4D97-AF65-F5344CB8AC3E}">
        <p14:creationId xmlns:p14="http://schemas.microsoft.com/office/powerpoint/2010/main" val="3966031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8FFAE-EBC5-4142-AEAE-C6DACE5497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D662DD-7F2C-46E7-809B-59AE885B24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6FE1E7-1C12-4A1A-9FE9-740371F768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D17FED-536E-4125-99A6-E5E7FA4E500B}"/>
              </a:ext>
            </a:extLst>
          </p:cNvPr>
          <p:cNvSpPr>
            <a:spLocks noGrp="1"/>
          </p:cNvSpPr>
          <p:nvPr>
            <p:ph type="dt" sz="half" idx="10"/>
          </p:nvPr>
        </p:nvSpPr>
        <p:spPr/>
        <p:txBody>
          <a:bodyPr/>
          <a:lstStyle/>
          <a:p>
            <a:fld id="{60C20D69-47ED-4ED8-918A-F7D77C7C473F}" type="datetimeFigureOut">
              <a:rPr lang="en-US" smtClean="0"/>
              <a:t>1/20/2022</a:t>
            </a:fld>
            <a:endParaRPr lang="en-US"/>
          </a:p>
        </p:txBody>
      </p:sp>
      <p:sp>
        <p:nvSpPr>
          <p:cNvPr id="6" name="Footer Placeholder 5">
            <a:extLst>
              <a:ext uri="{FF2B5EF4-FFF2-40B4-BE49-F238E27FC236}">
                <a16:creationId xmlns:a16="http://schemas.microsoft.com/office/drawing/2014/main" id="{2D54FF58-8F0D-4DDD-8997-3FC3993011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81F998-71D7-4518-9CC7-9212E6E94401}"/>
              </a:ext>
            </a:extLst>
          </p:cNvPr>
          <p:cNvSpPr>
            <a:spLocks noGrp="1"/>
          </p:cNvSpPr>
          <p:nvPr>
            <p:ph type="sldNum" sz="quarter" idx="12"/>
          </p:nvPr>
        </p:nvSpPr>
        <p:spPr/>
        <p:txBody>
          <a:bodyPr/>
          <a:lstStyle/>
          <a:p>
            <a:fld id="{1FAFC2C5-EC70-4A4B-9017-73A4332F3CBA}" type="slidenum">
              <a:rPr lang="en-US" smtClean="0"/>
              <a:t>‹#›</a:t>
            </a:fld>
            <a:endParaRPr lang="en-US"/>
          </a:p>
        </p:txBody>
      </p:sp>
    </p:spTree>
    <p:extLst>
      <p:ext uri="{BB962C8B-B14F-4D97-AF65-F5344CB8AC3E}">
        <p14:creationId xmlns:p14="http://schemas.microsoft.com/office/powerpoint/2010/main" val="2307093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C535FA-B82F-49CF-B9AC-2829A8CECF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0827CD-CEBA-4738-8300-D396D21EF6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D2B7C2-5784-42B7-8ECF-303736D8C0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C20D69-47ED-4ED8-918A-F7D77C7C473F}" type="datetimeFigureOut">
              <a:rPr lang="en-US" smtClean="0"/>
              <a:t>1/20/2022</a:t>
            </a:fld>
            <a:endParaRPr lang="en-US"/>
          </a:p>
        </p:txBody>
      </p:sp>
      <p:sp>
        <p:nvSpPr>
          <p:cNvPr id="5" name="Footer Placeholder 4">
            <a:extLst>
              <a:ext uri="{FF2B5EF4-FFF2-40B4-BE49-F238E27FC236}">
                <a16:creationId xmlns:a16="http://schemas.microsoft.com/office/drawing/2014/main" id="{5B39F4A9-05C9-4105-98B6-5ACA148D53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0A7C2D-4CEC-41DC-A5C5-F4147F1D7B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AFC2C5-EC70-4A4B-9017-73A4332F3CBA}" type="slidenum">
              <a:rPr lang="en-US" smtClean="0"/>
              <a:t>‹#›</a:t>
            </a:fld>
            <a:endParaRPr lang="en-US"/>
          </a:p>
        </p:txBody>
      </p:sp>
    </p:spTree>
    <p:extLst>
      <p:ext uri="{BB962C8B-B14F-4D97-AF65-F5344CB8AC3E}">
        <p14:creationId xmlns:p14="http://schemas.microsoft.com/office/powerpoint/2010/main" val="11349029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23674A-82C4-4295-963C-756618177F4D}" type="datetimeFigureOut">
              <a:rPr lang="en-US" smtClean="0"/>
              <a:pPr/>
              <a:t>1/20/2022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E4CD3C-EFAB-4071-A245-8B8E9B8FC70E}" type="slidenum">
              <a:rPr lang="en-US" smtClean="0"/>
              <a:pPr/>
              <a:t>‹#›</a:t>
            </a:fld>
            <a:endParaRPr lang="en-US"/>
          </a:p>
        </p:txBody>
      </p:sp>
    </p:spTree>
    <p:extLst>
      <p:ext uri="{BB962C8B-B14F-4D97-AF65-F5344CB8AC3E}">
        <p14:creationId xmlns:p14="http://schemas.microsoft.com/office/powerpoint/2010/main" val="30296018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5.png"/><Relationship Id="rId4" Type="http://schemas.openxmlformats.org/officeDocument/2006/relationships/image" Target="../media/image24.JPG"/></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jpe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A4680-9F1C-46EE-B4FD-76695D0A49E2}"/>
              </a:ext>
            </a:extLst>
          </p:cNvPr>
          <p:cNvSpPr>
            <a:spLocks noGrp="1"/>
          </p:cNvSpPr>
          <p:nvPr>
            <p:ph type="ctrTitle"/>
          </p:nvPr>
        </p:nvSpPr>
        <p:spPr/>
        <p:txBody>
          <a:bodyPr>
            <a:normAutofit/>
          </a:bodyPr>
          <a:lstStyle/>
          <a:p>
            <a:r>
              <a:rPr lang="en-US" sz="4400" dirty="0">
                <a:solidFill>
                  <a:schemeClr val="bg1"/>
                </a:solidFill>
              </a:rPr>
              <a:t>Embedding External Certifications into </a:t>
            </a:r>
            <a:br>
              <a:rPr lang="en-US" sz="4400" dirty="0">
                <a:solidFill>
                  <a:schemeClr val="bg1"/>
                </a:solidFill>
              </a:rPr>
            </a:br>
            <a:r>
              <a:rPr lang="en-US" sz="4400" dirty="0">
                <a:solidFill>
                  <a:schemeClr val="bg1"/>
                </a:solidFill>
              </a:rPr>
              <a:t>University Coursework:</a:t>
            </a:r>
          </a:p>
        </p:txBody>
      </p:sp>
      <p:sp>
        <p:nvSpPr>
          <p:cNvPr id="3" name="Subtitle 2">
            <a:extLst>
              <a:ext uri="{FF2B5EF4-FFF2-40B4-BE49-F238E27FC236}">
                <a16:creationId xmlns:a16="http://schemas.microsoft.com/office/drawing/2014/main" id="{C5264E89-6197-44A3-AF6E-13AA2578F97D}"/>
              </a:ext>
            </a:extLst>
          </p:cNvPr>
          <p:cNvSpPr>
            <a:spLocks noGrp="1"/>
          </p:cNvSpPr>
          <p:nvPr>
            <p:ph type="subTitle" idx="1"/>
          </p:nvPr>
        </p:nvSpPr>
        <p:spPr/>
        <p:txBody>
          <a:bodyPr/>
          <a:lstStyle/>
          <a:p>
            <a:r>
              <a:rPr lang="en-US" dirty="0">
                <a:solidFill>
                  <a:schemeClr val="bg1"/>
                </a:solidFill>
              </a:rPr>
              <a:t>A Collection of </a:t>
            </a:r>
            <a:br>
              <a:rPr lang="en-US" dirty="0">
                <a:solidFill>
                  <a:schemeClr val="bg1"/>
                </a:solidFill>
              </a:rPr>
            </a:br>
            <a:r>
              <a:rPr lang="en-US" dirty="0">
                <a:solidFill>
                  <a:schemeClr val="bg1"/>
                </a:solidFill>
              </a:rPr>
              <a:t>Natural Resource Case Studies</a:t>
            </a:r>
          </a:p>
        </p:txBody>
      </p:sp>
    </p:spTree>
    <p:extLst>
      <p:ext uri="{BB962C8B-B14F-4D97-AF65-F5344CB8AC3E}">
        <p14:creationId xmlns:p14="http://schemas.microsoft.com/office/powerpoint/2010/main" val="29012097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A9FD2-F9C8-4D97-9449-ADFE567E8A99}"/>
              </a:ext>
            </a:extLst>
          </p:cNvPr>
          <p:cNvSpPr>
            <a:spLocks noGrp="1"/>
          </p:cNvSpPr>
          <p:nvPr>
            <p:ph type="title"/>
          </p:nvPr>
        </p:nvSpPr>
        <p:spPr>
          <a:xfrm>
            <a:off x="693490" y="2480942"/>
            <a:ext cx="10972800" cy="1143000"/>
          </a:xfrm>
        </p:spPr>
        <p:txBody>
          <a:bodyPr>
            <a:normAutofit fontScale="90000"/>
          </a:bodyPr>
          <a:lstStyle/>
          <a:p>
            <a:r>
              <a:rPr lang="en-US" dirty="0">
                <a:solidFill>
                  <a:schemeClr val="bg1"/>
                </a:solidFill>
              </a:rPr>
              <a:t>For a later career forester like me, </a:t>
            </a:r>
            <a:br>
              <a:rPr lang="en-US" dirty="0">
                <a:solidFill>
                  <a:schemeClr val="bg1"/>
                </a:solidFill>
              </a:rPr>
            </a:br>
            <a:r>
              <a:rPr lang="en-US" dirty="0">
                <a:solidFill>
                  <a:schemeClr val="bg1"/>
                </a:solidFill>
              </a:rPr>
              <a:t>that means attaining and/or maintenance of </a:t>
            </a:r>
            <a:br>
              <a:rPr lang="en-US" dirty="0">
                <a:solidFill>
                  <a:schemeClr val="bg1"/>
                </a:solidFill>
              </a:rPr>
            </a:br>
            <a:br>
              <a:rPr lang="en-US" dirty="0">
                <a:solidFill>
                  <a:schemeClr val="bg1"/>
                </a:solidFill>
              </a:rPr>
            </a:br>
            <a:r>
              <a:rPr lang="en-US" dirty="0">
                <a:solidFill>
                  <a:schemeClr val="bg1"/>
                </a:solidFill>
              </a:rPr>
              <a:t>48 different certifications</a:t>
            </a:r>
          </a:p>
        </p:txBody>
      </p:sp>
    </p:spTree>
    <p:extLst>
      <p:ext uri="{BB962C8B-B14F-4D97-AF65-F5344CB8AC3E}">
        <p14:creationId xmlns:p14="http://schemas.microsoft.com/office/powerpoint/2010/main" val="3105446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A9FD2-F9C8-4D97-9449-ADFE567E8A99}"/>
              </a:ext>
            </a:extLst>
          </p:cNvPr>
          <p:cNvSpPr>
            <a:spLocks noGrp="1"/>
          </p:cNvSpPr>
          <p:nvPr>
            <p:ph type="title"/>
          </p:nvPr>
        </p:nvSpPr>
        <p:spPr>
          <a:xfrm>
            <a:off x="609600" y="2162161"/>
            <a:ext cx="10972800" cy="1143000"/>
          </a:xfrm>
        </p:spPr>
        <p:txBody>
          <a:bodyPr>
            <a:normAutofit fontScale="90000"/>
          </a:bodyPr>
          <a:lstStyle/>
          <a:p>
            <a:r>
              <a:rPr lang="en-US" dirty="0">
                <a:solidFill>
                  <a:schemeClr val="bg1"/>
                </a:solidFill>
              </a:rPr>
              <a:t>For forestry students, the potential employment impacts of this cannot be overstated</a:t>
            </a:r>
          </a:p>
        </p:txBody>
      </p:sp>
    </p:spTree>
    <p:extLst>
      <p:ext uri="{BB962C8B-B14F-4D97-AF65-F5344CB8AC3E}">
        <p14:creationId xmlns:p14="http://schemas.microsoft.com/office/powerpoint/2010/main" val="1330245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9F539-2B73-408D-B464-D4985544DCA4}"/>
              </a:ext>
            </a:extLst>
          </p:cNvPr>
          <p:cNvSpPr>
            <a:spLocks noGrp="1"/>
          </p:cNvSpPr>
          <p:nvPr>
            <p:ph type="title"/>
          </p:nvPr>
        </p:nvSpPr>
        <p:spPr/>
        <p:txBody>
          <a:bodyPr/>
          <a:lstStyle/>
          <a:p>
            <a:r>
              <a:rPr lang="en-US" dirty="0">
                <a:solidFill>
                  <a:schemeClr val="bg1"/>
                </a:solidFill>
              </a:rPr>
              <a:t>Steps</a:t>
            </a:r>
          </a:p>
        </p:txBody>
      </p:sp>
      <p:sp>
        <p:nvSpPr>
          <p:cNvPr id="4" name="Content Placeholder 3">
            <a:extLst>
              <a:ext uri="{FF2B5EF4-FFF2-40B4-BE49-F238E27FC236}">
                <a16:creationId xmlns:a16="http://schemas.microsoft.com/office/drawing/2014/main" id="{FC3C17B4-9599-46AC-ABC1-58F540A1DFE3}"/>
              </a:ext>
            </a:extLst>
          </p:cNvPr>
          <p:cNvSpPr>
            <a:spLocks noGrp="1"/>
          </p:cNvSpPr>
          <p:nvPr>
            <p:ph idx="1"/>
          </p:nvPr>
        </p:nvSpPr>
        <p:spPr/>
        <p:txBody>
          <a:bodyPr/>
          <a:lstStyle/>
          <a:p>
            <a:r>
              <a:rPr lang="en-US" dirty="0">
                <a:solidFill>
                  <a:srgbClr val="FFFF00"/>
                </a:solidFill>
              </a:rPr>
              <a:t>A few examples</a:t>
            </a:r>
          </a:p>
          <a:p>
            <a:r>
              <a:rPr lang="en-US" dirty="0">
                <a:solidFill>
                  <a:schemeClr val="bg1"/>
                </a:solidFill>
              </a:rPr>
              <a:t>Packaging them into a UWSP Certificate</a:t>
            </a:r>
          </a:p>
          <a:p>
            <a:r>
              <a:rPr lang="en-US" dirty="0">
                <a:solidFill>
                  <a:schemeClr val="bg1"/>
                </a:solidFill>
              </a:rPr>
              <a:t>Embedding them within a major</a:t>
            </a:r>
          </a:p>
          <a:p>
            <a:endParaRPr lang="en-US" dirty="0"/>
          </a:p>
        </p:txBody>
      </p:sp>
    </p:spTree>
    <p:extLst>
      <p:ext uri="{BB962C8B-B14F-4D97-AF65-F5344CB8AC3E}">
        <p14:creationId xmlns:p14="http://schemas.microsoft.com/office/powerpoint/2010/main" val="77679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B755F-9BE8-4142-B178-72581B8DF895}"/>
              </a:ext>
            </a:extLst>
          </p:cNvPr>
          <p:cNvSpPr>
            <a:spLocks noGrp="1"/>
          </p:cNvSpPr>
          <p:nvPr>
            <p:ph type="ctrTitle"/>
          </p:nvPr>
        </p:nvSpPr>
        <p:spPr/>
        <p:txBody>
          <a:bodyPr/>
          <a:lstStyle/>
          <a:p>
            <a:r>
              <a:rPr lang="en-US" dirty="0">
                <a:solidFill>
                  <a:schemeClr val="bg1"/>
                </a:solidFill>
              </a:rPr>
              <a:t>WI Pesticide Applicators Cert </a:t>
            </a:r>
            <a:br>
              <a:rPr lang="en-US" dirty="0">
                <a:solidFill>
                  <a:schemeClr val="bg1"/>
                </a:solidFill>
              </a:rPr>
            </a:br>
            <a:r>
              <a:rPr lang="en-US" dirty="0">
                <a:solidFill>
                  <a:schemeClr val="bg1"/>
                </a:solidFill>
              </a:rPr>
              <a:t>(external certifier DATCP)</a:t>
            </a:r>
          </a:p>
        </p:txBody>
      </p:sp>
      <p:sp>
        <p:nvSpPr>
          <p:cNvPr id="3" name="Subtitle 2">
            <a:extLst>
              <a:ext uri="{FF2B5EF4-FFF2-40B4-BE49-F238E27FC236}">
                <a16:creationId xmlns:a16="http://schemas.microsoft.com/office/drawing/2014/main" id="{611C759C-C30C-460B-9E64-5F413B2D47FF}"/>
              </a:ext>
            </a:extLst>
          </p:cNvPr>
          <p:cNvSpPr>
            <a:spLocks noGrp="1"/>
          </p:cNvSpPr>
          <p:nvPr>
            <p:ph type="subTitle" idx="1"/>
          </p:nvPr>
        </p:nvSpPr>
        <p:spPr/>
        <p:txBody>
          <a:bodyPr/>
          <a:lstStyle/>
          <a:p>
            <a:endParaRPr lang="en-US">
              <a:solidFill>
                <a:schemeClr val="bg1"/>
              </a:solidFill>
            </a:endParaRPr>
          </a:p>
        </p:txBody>
      </p:sp>
    </p:spTree>
    <p:extLst>
      <p:ext uri="{BB962C8B-B14F-4D97-AF65-F5344CB8AC3E}">
        <p14:creationId xmlns:p14="http://schemas.microsoft.com/office/powerpoint/2010/main" val="1034933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CF67C-0A3E-4B00-B5C0-921E167D84E7}"/>
              </a:ext>
            </a:extLst>
          </p:cNvPr>
          <p:cNvSpPr>
            <a:spLocks noGrp="1"/>
          </p:cNvSpPr>
          <p:nvPr>
            <p:ph type="title"/>
          </p:nvPr>
        </p:nvSpPr>
        <p:spPr/>
        <p:txBody>
          <a:bodyPr>
            <a:normAutofit fontScale="90000"/>
          </a:bodyPr>
          <a:lstStyle/>
          <a:p>
            <a:r>
              <a:rPr lang="en-US" dirty="0">
                <a:solidFill>
                  <a:schemeClr val="bg1"/>
                </a:solidFill>
              </a:rPr>
              <a:t>For 336 Pesticides in Natural Resource Management </a:t>
            </a:r>
          </a:p>
        </p:txBody>
      </p:sp>
      <p:sp>
        <p:nvSpPr>
          <p:cNvPr id="3" name="Content Placeholder 2">
            <a:extLst>
              <a:ext uri="{FF2B5EF4-FFF2-40B4-BE49-F238E27FC236}">
                <a16:creationId xmlns:a16="http://schemas.microsoft.com/office/drawing/2014/main" id="{A3709E71-60E0-499A-ADF2-68252B391DFA}"/>
              </a:ext>
            </a:extLst>
          </p:cNvPr>
          <p:cNvSpPr>
            <a:spLocks noGrp="1"/>
          </p:cNvSpPr>
          <p:nvPr>
            <p:ph idx="1"/>
          </p:nvPr>
        </p:nvSpPr>
        <p:spPr/>
        <p:txBody>
          <a:bodyPr/>
          <a:lstStyle/>
          <a:p>
            <a:r>
              <a:rPr lang="en-US" dirty="0">
                <a:solidFill>
                  <a:schemeClr val="bg1"/>
                </a:solidFill>
              </a:rPr>
              <a:t>One credit class- For 336</a:t>
            </a:r>
          </a:p>
          <a:p>
            <a:r>
              <a:rPr lang="en-US" dirty="0">
                <a:solidFill>
                  <a:schemeClr val="bg1"/>
                </a:solidFill>
              </a:rPr>
              <a:t>Class is divided into two parts:</a:t>
            </a:r>
          </a:p>
          <a:p>
            <a:pPr lvl="1"/>
            <a:r>
              <a:rPr lang="en-US" dirty="0">
                <a:solidFill>
                  <a:schemeClr val="bg1"/>
                </a:solidFill>
              </a:rPr>
              <a:t>The safe use (directed at passing the certification exam)</a:t>
            </a:r>
          </a:p>
          <a:p>
            <a:pPr lvl="1"/>
            <a:r>
              <a:rPr lang="en-US" dirty="0">
                <a:solidFill>
                  <a:schemeClr val="bg1"/>
                </a:solidFill>
              </a:rPr>
              <a:t>The science of the chemicals and prescriptions (the hardcore part of the class)</a:t>
            </a:r>
          </a:p>
          <a:p>
            <a:r>
              <a:rPr lang="en-US" dirty="0">
                <a:solidFill>
                  <a:schemeClr val="bg1"/>
                </a:solidFill>
              </a:rPr>
              <a:t>Pass the exam, certified for 5 years in WI</a:t>
            </a:r>
          </a:p>
        </p:txBody>
      </p:sp>
    </p:spTree>
    <p:extLst>
      <p:ext uri="{BB962C8B-B14F-4D97-AF65-F5344CB8AC3E}">
        <p14:creationId xmlns:p14="http://schemas.microsoft.com/office/powerpoint/2010/main" val="2465888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B755F-9BE8-4142-B178-72581B8DF895}"/>
              </a:ext>
            </a:extLst>
          </p:cNvPr>
          <p:cNvSpPr>
            <a:spLocks noGrp="1"/>
          </p:cNvSpPr>
          <p:nvPr>
            <p:ph type="ctrTitle"/>
          </p:nvPr>
        </p:nvSpPr>
        <p:spPr/>
        <p:txBody>
          <a:bodyPr>
            <a:normAutofit fontScale="90000"/>
          </a:bodyPr>
          <a:lstStyle/>
          <a:p>
            <a:r>
              <a:rPr lang="en-US" dirty="0">
                <a:solidFill>
                  <a:schemeClr val="bg1"/>
                </a:solidFill>
              </a:rPr>
              <a:t>WI BMP Cert for Water Quality and Forest Health</a:t>
            </a:r>
            <a:br>
              <a:rPr lang="en-US" dirty="0">
                <a:solidFill>
                  <a:schemeClr val="bg1"/>
                </a:solidFill>
              </a:rPr>
            </a:br>
            <a:r>
              <a:rPr lang="en-US" dirty="0">
                <a:solidFill>
                  <a:schemeClr val="bg1"/>
                </a:solidFill>
              </a:rPr>
              <a:t>(external certifier WDNR)</a:t>
            </a:r>
          </a:p>
        </p:txBody>
      </p:sp>
      <p:sp>
        <p:nvSpPr>
          <p:cNvPr id="3" name="Subtitle 2">
            <a:extLst>
              <a:ext uri="{FF2B5EF4-FFF2-40B4-BE49-F238E27FC236}">
                <a16:creationId xmlns:a16="http://schemas.microsoft.com/office/drawing/2014/main" id="{611C759C-C30C-460B-9E64-5F413B2D47FF}"/>
              </a:ext>
            </a:extLst>
          </p:cNvPr>
          <p:cNvSpPr>
            <a:spLocks noGrp="1"/>
          </p:cNvSpPr>
          <p:nvPr>
            <p:ph type="subTitle" idx="1"/>
          </p:nvPr>
        </p:nvSpPr>
        <p:spPr/>
        <p:txBody>
          <a:bodyPr/>
          <a:lstStyle/>
          <a:p>
            <a:endParaRPr lang="en-US">
              <a:solidFill>
                <a:schemeClr val="bg1"/>
              </a:solidFill>
            </a:endParaRPr>
          </a:p>
        </p:txBody>
      </p:sp>
    </p:spTree>
    <p:extLst>
      <p:ext uri="{BB962C8B-B14F-4D97-AF65-F5344CB8AC3E}">
        <p14:creationId xmlns:p14="http://schemas.microsoft.com/office/powerpoint/2010/main" val="2935825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EBE34-0398-497B-9A4C-E36A823D57D9}"/>
              </a:ext>
            </a:extLst>
          </p:cNvPr>
          <p:cNvSpPr>
            <a:spLocks noGrp="1"/>
          </p:cNvSpPr>
          <p:nvPr>
            <p:ph type="title"/>
          </p:nvPr>
        </p:nvSpPr>
        <p:spPr/>
        <p:txBody>
          <a:bodyPr>
            <a:normAutofit fontScale="90000"/>
          </a:bodyPr>
          <a:lstStyle/>
          <a:p>
            <a:r>
              <a:rPr lang="en-US" dirty="0">
                <a:solidFill>
                  <a:schemeClr val="bg1"/>
                </a:solidFill>
              </a:rPr>
              <a:t>For 337 Best Management Practices Certification</a:t>
            </a:r>
          </a:p>
        </p:txBody>
      </p:sp>
      <p:sp>
        <p:nvSpPr>
          <p:cNvPr id="3" name="Content Placeholder 2">
            <a:extLst>
              <a:ext uri="{FF2B5EF4-FFF2-40B4-BE49-F238E27FC236}">
                <a16:creationId xmlns:a16="http://schemas.microsoft.com/office/drawing/2014/main" id="{4F01BB18-94B1-4409-91E5-CEE748743E22}"/>
              </a:ext>
            </a:extLst>
          </p:cNvPr>
          <p:cNvSpPr>
            <a:spLocks noGrp="1"/>
          </p:cNvSpPr>
          <p:nvPr>
            <p:ph idx="1"/>
          </p:nvPr>
        </p:nvSpPr>
        <p:spPr/>
        <p:txBody>
          <a:bodyPr/>
          <a:lstStyle/>
          <a:p>
            <a:r>
              <a:rPr lang="en-US" dirty="0">
                <a:solidFill>
                  <a:schemeClr val="bg1"/>
                </a:solidFill>
              </a:rPr>
              <a:t>One credit course </a:t>
            </a:r>
          </a:p>
          <a:p>
            <a:r>
              <a:rPr lang="en-US" dirty="0">
                <a:solidFill>
                  <a:schemeClr val="bg1"/>
                </a:solidFill>
              </a:rPr>
              <a:t>Two-day workshop on WI BMP cert for Water Quality and Forest Health</a:t>
            </a:r>
          </a:p>
          <a:p>
            <a:r>
              <a:rPr lang="en-US" dirty="0">
                <a:solidFill>
                  <a:schemeClr val="bg1"/>
                </a:solidFill>
              </a:rPr>
              <a:t>During semester, develop an access plan for a property following all applicable BMP’s complete with map and detailed description</a:t>
            </a:r>
          </a:p>
        </p:txBody>
      </p:sp>
    </p:spTree>
    <p:extLst>
      <p:ext uri="{BB962C8B-B14F-4D97-AF65-F5344CB8AC3E}">
        <p14:creationId xmlns:p14="http://schemas.microsoft.com/office/powerpoint/2010/main" val="1706926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9607C-CF41-4DC4-9EA2-CE0CD9E76A8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6624901-CD24-4EBE-B8D0-0A9DC0D6169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A75D83E-539C-45A9-83C0-3C2D2A4CE2D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
            <a:ext cx="12284765" cy="7346289"/>
          </a:xfrm>
          <a:prstGeom prst="rect">
            <a:avLst/>
          </a:prstGeom>
        </p:spPr>
      </p:pic>
    </p:spTree>
    <p:extLst>
      <p:ext uri="{BB962C8B-B14F-4D97-AF65-F5344CB8AC3E}">
        <p14:creationId xmlns:p14="http://schemas.microsoft.com/office/powerpoint/2010/main" val="879673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B8FC8-0993-4BD4-82EB-9F56A67FB783}"/>
              </a:ext>
            </a:extLst>
          </p:cNvPr>
          <p:cNvSpPr>
            <a:spLocks noGrp="1"/>
          </p:cNvSpPr>
          <p:nvPr>
            <p:ph type="title"/>
          </p:nvPr>
        </p:nvSpPr>
        <p:spPr>
          <a:xfrm>
            <a:off x="760601" y="2472554"/>
            <a:ext cx="10972800" cy="1143000"/>
          </a:xfrm>
        </p:spPr>
        <p:txBody>
          <a:bodyPr>
            <a:normAutofit fontScale="90000"/>
          </a:bodyPr>
          <a:lstStyle/>
          <a:p>
            <a:r>
              <a:rPr lang="en-US" dirty="0">
                <a:solidFill>
                  <a:schemeClr val="bg1"/>
                </a:solidFill>
              </a:rPr>
              <a:t>For 434 Sec 3 Restoration Field Techniques:</a:t>
            </a:r>
            <a:br>
              <a:rPr lang="en-US" dirty="0">
                <a:solidFill>
                  <a:schemeClr val="bg1"/>
                </a:solidFill>
              </a:rPr>
            </a:br>
            <a:r>
              <a:rPr lang="en-US" dirty="0">
                <a:solidFill>
                  <a:schemeClr val="bg1"/>
                </a:solidFill>
              </a:rPr>
              <a:t>AKA an entire class of certs</a:t>
            </a:r>
          </a:p>
        </p:txBody>
      </p:sp>
    </p:spTree>
    <p:extLst>
      <p:ext uri="{BB962C8B-B14F-4D97-AF65-F5344CB8AC3E}">
        <p14:creationId xmlns:p14="http://schemas.microsoft.com/office/powerpoint/2010/main" val="3775486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19A49-4813-498E-9C15-B7EA9A87BFA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16CD260-16B1-4680-B260-F3050F4CBB75}"/>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16688" y="-108190"/>
            <a:ext cx="10271052" cy="7703289"/>
          </a:xfrm>
        </p:spPr>
      </p:pic>
    </p:spTree>
    <p:extLst>
      <p:ext uri="{BB962C8B-B14F-4D97-AF65-F5344CB8AC3E}">
        <p14:creationId xmlns:p14="http://schemas.microsoft.com/office/powerpoint/2010/main" val="1171451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r>
              <a:rPr lang="en-US" dirty="0">
                <a:solidFill>
                  <a:schemeClr val="bg1"/>
                </a:solidFill>
              </a:rPr>
              <a:t>Generally, my students fall under several categories, </a:t>
            </a:r>
            <a:r>
              <a:rPr lang="en-US" dirty="0"/>
              <a:t>which can be characterized by their response to these photos</a:t>
            </a:r>
            <a:r>
              <a:rPr lang="en-US" dirty="0">
                <a:solidFill>
                  <a:schemeClr val="bg1"/>
                </a:solidFill>
              </a:rPr>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19A49-4813-498E-9C15-B7EA9A87BFA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2F4CF41-FAC9-4834-AC05-BCBA68AAD0A1}"/>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105785" y="0"/>
            <a:ext cx="10717619" cy="8038214"/>
          </a:xfrm>
        </p:spPr>
      </p:pic>
    </p:spTree>
    <p:extLst>
      <p:ext uri="{BB962C8B-B14F-4D97-AF65-F5344CB8AC3E}">
        <p14:creationId xmlns:p14="http://schemas.microsoft.com/office/powerpoint/2010/main" val="34641448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19A49-4813-498E-9C15-B7EA9A87BFA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15F6ED9-704A-4D10-B216-D2014F9C4E06}"/>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 y="-1"/>
            <a:ext cx="9356652" cy="7017489"/>
          </a:xfrm>
        </p:spPr>
      </p:pic>
    </p:spTree>
    <p:extLst>
      <p:ext uri="{BB962C8B-B14F-4D97-AF65-F5344CB8AC3E}">
        <p14:creationId xmlns:p14="http://schemas.microsoft.com/office/powerpoint/2010/main" val="782776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10AD4-75BA-4A35-B67E-E68CE875A88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057B7E6-790D-4EF8-B115-631312E98F47}"/>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163960" y="0"/>
            <a:ext cx="5194103" cy="6925472"/>
          </a:xfrm>
        </p:spPr>
      </p:pic>
    </p:spTree>
    <p:extLst>
      <p:ext uri="{BB962C8B-B14F-4D97-AF65-F5344CB8AC3E}">
        <p14:creationId xmlns:p14="http://schemas.microsoft.com/office/powerpoint/2010/main" val="35528540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10AD4-75BA-4A35-B67E-E68CE875A88A}"/>
              </a:ext>
            </a:extLst>
          </p:cNvPr>
          <p:cNvSpPr>
            <a:spLocks noGrp="1"/>
          </p:cNvSpPr>
          <p:nvPr>
            <p:ph type="title"/>
          </p:nvPr>
        </p:nvSpPr>
        <p:spPr/>
        <p:txBody>
          <a:bodyPr/>
          <a:lstStyle/>
          <a:p>
            <a:endParaRPr lang="en-US"/>
          </a:p>
        </p:txBody>
      </p:sp>
      <p:pic>
        <p:nvPicPr>
          <p:cNvPr id="13" name="Content Placeholder 12">
            <a:extLst>
              <a:ext uri="{FF2B5EF4-FFF2-40B4-BE49-F238E27FC236}">
                <a16:creationId xmlns:a16="http://schemas.microsoft.com/office/drawing/2014/main" id="{06EC87B4-8A47-4EC7-BCFD-E2EFD9DCEA65}"/>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328989" y="0"/>
            <a:ext cx="5156000" cy="6874668"/>
          </a:xfrm>
        </p:spPr>
      </p:pic>
    </p:spTree>
    <p:extLst>
      <p:ext uri="{BB962C8B-B14F-4D97-AF65-F5344CB8AC3E}">
        <p14:creationId xmlns:p14="http://schemas.microsoft.com/office/powerpoint/2010/main" val="35132870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10AD4-75BA-4A35-B67E-E68CE875A88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5BDA481-2DE7-48A9-A069-E7FEDA734B69}"/>
              </a:ext>
            </a:extLst>
          </p:cNvPr>
          <p:cNvPicPr>
            <a:picLocks noGrp="1" noChangeAspect="1"/>
          </p:cNvPicPr>
          <p:nvPr>
            <p:ph idx="1"/>
          </p:nvPr>
        </p:nvPicPr>
        <p:blipFill>
          <a:blip r:embed="rId4">
            <a:extLst>
              <a:ext uri="{28A0092B-C50C-407E-A947-70E740481C1C}">
                <a14:useLocalDpi xmlns:a14="http://schemas.microsoft.com/office/drawing/2010/main"/>
              </a:ext>
            </a:extLst>
          </a:blip>
          <a:stretch>
            <a:fillRect/>
          </a:stretch>
        </p:blipFill>
        <p:spPr>
          <a:xfrm rot="5400000">
            <a:off x="-850108" y="850107"/>
            <a:ext cx="6800852" cy="5100638"/>
          </a:xfrm>
        </p:spPr>
      </p:pic>
      <p:pic>
        <p:nvPicPr>
          <p:cNvPr id="6" name="IMG_0714">
            <a:hlinkClick r:id="" action="ppaction://media"/>
            <a:extLst>
              <a:ext uri="{FF2B5EF4-FFF2-40B4-BE49-F238E27FC236}">
                <a16:creationId xmlns:a16="http://schemas.microsoft.com/office/drawing/2014/main" id="{BB83FC98-6A1C-45C0-83B8-C3B13FE6C43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085137" y="0"/>
            <a:ext cx="3857625" cy="6858000"/>
          </a:xfrm>
          <a:prstGeom prst="rect">
            <a:avLst/>
          </a:prstGeom>
        </p:spPr>
      </p:pic>
    </p:spTree>
    <p:extLst>
      <p:ext uri="{BB962C8B-B14F-4D97-AF65-F5344CB8AC3E}">
        <p14:creationId xmlns:p14="http://schemas.microsoft.com/office/powerpoint/2010/main" val="382571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0D30F-FA6D-4DCD-8399-71B416951F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0C12101-6962-4418-85FD-37917222C84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D231172-50A1-4E29-9A5A-18B4A29B927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88479" y="0"/>
            <a:ext cx="10287000" cy="6858000"/>
          </a:xfrm>
          <a:prstGeom prst="rect">
            <a:avLst/>
          </a:prstGeom>
        </p:spPr>
      </p:pic>
    </p:spTree>
    <p:extLst>
      <p:ext uri="{BB962C8B-B14F-4D97-AF65-F5344CB8AC3E}">
        <p14:creationId xmlns:p14="http://schemas.microsoft.com/office/powerpoint/2010/main" val="31851157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4442E-02DF-40F4-B6D9-033F45738FE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3138774-B2FB-49AC-8007-ACC901BD7F2E}"/>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rot="5400000">
            <a:off x="6172199" y="859973"/>
            <a:ext cx="6879774" cy="5159829"/>
          </a:xfrm>
        </p:spPr>
      </p:pic>
      <p:pic>
        <p:nvPicPr>
          <p:cNvPr id="7" name="Picture 6">
            <a:extLst>
              <a:ext uri="{FF2B5EF4-FFF2-40B4-BE49-F238E27FC236}">
                <a16:creationId xmlns:a16="http://schemas.microsoft.com/office/drawing/2014/main" id="{5CCAA758-6E10-43E4-9EDA-0E98274197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840920" y="857250"/>
            <a:ext cx="6858000" cy="5143500"/>
          </a:xfrm>
          <a:prstGeom prst="rect">
            <a:avLst/>
          </a:prstGeom>
        </p:spPr>
      </p:pic>
    </p:spTree>
    <p:extLst>
      <p:ext uri="{BB962C8B-B14F-4D97-AF65-F5344CB8AC3E}">
        <p14:creationId xmlns:p14="http://schemas.microsoft.com/office/powerpoint/2010/main" val="37213161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10AD4-75BA-4A35-B67E-E68CE875A88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DAC9C17-0A2C-4C75-A6D4-B81E5487C392}"/>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258955" y="0"/>
            <a:ext cx="9183757" cy="6887818"/>
          </a:xfrm>
        </p:spPr>
      </p:pic>
    </p:spTree>
    <p:extLst>
      <p:ext uri="{BB962C8B-B14F-4D97-AF65-F5344CB8AC3E}">
        <p14:creationId xmlns:p14="http://schemas.microsoft.com/office/powerpoint/2010/main" val="21606686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DBA05-6D91-4986-8AAC-057E36B635C2}"/>
              </a:ext>
            </a:extLst>
          </p:cNvPr>
          <p:cNvSpPr>
            <a:spLocks noGrp="1"/>
          </p:cNvSpPr>
          <p:nvPr>
            <p:ph type="title"/>
          </p:nvPr>
        </p:nvSpPr>
        <p:spPr/>
        <p:txBody>
          <a:bodyPr>
            <a:normAutofit/>
          </a:bodyPr>
          <a:lstStyle/>
          <a:p>
            <a:r>
              <a:rPr lang="en-US" dirty="0">
                <a:solidFill>
                  <a:schemeClr val="bg1"/>
                </a:solidFill>
              </a:rPr>
              <a:t>Fire Science</a:t>
            </a:r>
          </a:p>
        </p:txBody>
      </p:sp>
      <p:pic>
        <p:nvPicPr>
          <p:cNvPr id="5" name="Picture 4">
            <a:extLst>
              <a:ext uri="{FF2B5EF4-FFF2-40B4-BE49-F238E27FC236}">
                <a16:creationId xmlns:a16="http://schemas.microsoft.com/office/drawing/2014/main" id="{6E5063EB-4F1A-4254-A4C2-CA01AB6B8CB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80844" y="3145870"/>
            <a:ext cx="9733356" cy="855678"/>
          </a:xfrm>
          <a:prstGeom prst="rect">
            <a:avLst/>
          </a:prstGeom>
        </p:spPr>
      </p:pic>
    </p:spTree>
    <p:extLst>
      <p:ext uri="{BB962C8B-B14F-4D97-AF65-F5344CB8AC3E}">
        <p14:creationId xmlns:p14="http://schemas.microsoft.com/office/powerpoint/2010/main" val="20391316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124FB-7A7D-49E7-8849-A6E1885BBE7E}"/>
              </a:ext>
            </a:extLst>
          </p:cNvPr>
          <p:cNvSpPr>
            <a:spLocks noGrp="1"/>
          </p:cNvSpPr>
          <p:nvPr>
            <p:ph type="title"/>
          </p:nvPr>
        </p:nvSpPr>
        <p:spPr/>
        <p:txBody>
          <a:bodyPr/>
          <a:lstStyle/>
          <a:p>
            <a:r>
              <a:rPr lang="en-US" dirty="0">
                <a:solidFill>
                  <a:schemeClr val="bg1"/>
                </a:solidFill>
              </a:rPr>
              <a:t>Fire Science</a:t>
            </a:r>
          </a:p>
        </p:txBody>
      </p:sp>
      <p:sp>
        <p:nvSpPr>
          <p:cNvPr id="3" name="Content Placeholder 2">
            <a:extLst>
              <a:ext uri="{FF2B5EF4-FFF2-40B4-BE49-F238E27FC236}">
                <a16:creationId xmlns:a16="http://schemas.microsoft.com/office/drawing/2014/main" id="{62165D3B-9528-4B8F-BFFA-787376339886}"/>
              </a:ext>
            </a:extLst>
          </p:cNvPr>
          <p:cNvSpPr>
            <a:spLocks noGrp="1"/>
          </p:cNvSpPr>
          <p:nvPr>
            <p:ph idx="1"/>
          </p:nvPr>
        </p:nvSpPr>
        <p:spPr/>
        <p:txBody>
          <a:bodyPr/>
          <a:lstStyle/>
          <a:p>
            <a:pPr marL="0" indent="0">
              <a:buNone/>
            </a:pPr>
            <a:r>
              <a:rPr lang="en-US" dirty="0">
                <a:solidFill>
                  <a:schemeClr val="bg1"/>
                </a:solidFill>
              </a:rPr>
              <a:t>While these have been offered in the past, we just signed an MOU with the USFS regarding future offerings</a:t>
            </a:r>
          </a:p>
          <a:p>
            <a:pPr marL="0" indent="0">
              <a:buNone/>
            </a:pPr>
            <a:endParaRPr lang="en-US" dirty="0">
              <a:solidFill>
                <a:schemeClr val="bg1"/>
              </a:solidFill>
            </a:endParaRPr>
          </a:p>
          <a:p>
            <a:pPr marL="0" indent="0">
              <a:buNone/>
            </a:pPr>
            <a:r>
              <a:rPr lang="en-US" dirty="0">
                <a:solidFill>
                  <a:schemeClr val="bg1"/>
                </a:solidFill>
              </a:rPr>
              <a:t>Basic impacts</a:t>
            </a:r>
          </a:p>
          <a:p>
            <a:r>
              <a:rPr lang="en-US" dirty="0">
                <a:solidFill>
                  <a:schemeClr val="bg1"/>
                </a:solidFill>
              </a:rPr>
              <a:t>Intermediate certification trainings</a:t>
            </a:r>
          </a:p>
          <a:p>
            <a:r>
              <a:rPr lang="en-US" dirty="0">
                <a:solidFill>
                  <a:schemeClr val="bg1"/>
                </a:solidFill>
              </a:rPr>
              <a:t>Red Cards</a:t>
            </a:r>
          </a:p>
          <a:p>
            <a:r>
              <a:rPr lang="en-US" dirty="0">
                <a:solidFill>
                  <a:schemeClr val="bg1"/>
                </a:solidFill>
              </a:rPr>
              <a:t>Field experience in prescribed burns</a:t>
            </a:r>
          </a:p>
        </p:txBody>
      </p:sp>
    </p:spTree>
    <p:extLst>
      <p:ext uri="{BB962C8B-B14F-4D97-AF65-F5344CB8AC3E}">
        <p14:creationId xmlns:p14="http://schemas.microsoft.com/office/powerpoint/2010/main" val="4236654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r>
              <a:rPr lang="en-US" dirty="0">
                <a:solidFill>
                  <a:schemeClr val="bg1">
                    <a:lumMod val="65000"/>
                  </a:schemeClr>
                </a:solidFill>
              </a:rPr>
              <a:t>Generally, my students fall under several categories</a:t>
            </a:r>
            <a:r>
              <a:rPr lang="en-US" dirty="0">
                <a:solidFill>
                  <a:schemeClr val="bg1"/>
                </a:solidFill>
              </a:rPr>
              <a:t>, which can be characterized by their response to these photos.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124FB-7A7D-49E7-8849-A6E1885BBE7E}"/>
              </a:ext>
            </a:extLst>
          </p:cNvPr>
          <p:cNvSpPr>
            <a:spLocks noGrp="1"/>
          </p:cNvSpPr>
          <p:nvPr>
            <p:ph type="title"/>
          </p:nvPr>
        </p:nvSpPr>
        <p:spPr/>
        <p:txBody>
          <a:bodyPr/>
          <a:lstStyle/>
          <a:p>
            <a:r>
              <a:rPr lang="en-US" dirty="0">
                <a:solidFill>
                  <a:schemeClr val="bg1"/>
                </a:solidFill>
              </a:rPr>
              <a:t>Fire Science</a:t>
            </a:r>
          </a:p>
        </p:txBody>
      </p:sp>
      <p:sp>
        <p:nvSpPr>
          <p:cNvPr id="3" name="Content Placeholder 2">
            <a:extLst>
              <a:ext uri="{FF2B5EF4-FFF2-40B4-BE49-F238E27FC236}">
                <a16:creationId xmlns:a16="http://schemas.microsoft.com/office/drawing/2014/main" id="{62165D3B-9528-4B8F-BFFA-787376339886}"/>
              </a:ext>
            </a:extLst>
          </p:cNvPr>
          <p:cNvSpPr>
            <a:spLocks noGrp="1"/>
          </p:cNvSpPr>
          <p:nvPr>
            <p:ph idx="1"/>
          </p:nvPr>
        </p:nvSpPr>
        <p:spPr/>
        <p:txBody>
          <a:bodyPr/>
          <a:lstStyle/>
          <a:p>
            <a:pPr marL="342900" marR="0" lvl="0" indent="-342900">
              <a:spcBef>
                <a:spcPts val="0"/>
              </a:spcBef>
              <a:spcAft>
                <a:spcPts val="0"/>
              </a:spcAft>
              <a:buFont typeface="Symbol" panose="05050102010706020507" pitchFamily="18" charset="2"/>
              <a:buChar char=""/>
            </a:pPr>
            <a:r>
              <a:rPr lang="en-US" sz="2800" dirty="0">
                <a:solidFill>
                  <a:schemeClr val="bg1"/>
                </a:solidFill>
                <a:effectLst/>
                <a:latin typeface="Calibri" panose="020F0502020204030204" pitchFamily="34" charset="0"/>
                <a:ea typeface="Times New Roman" panose="02020603050405020304" pitchFamily="18" charset="0"/>
              </a:rPr>
              <a:t>S-212- Wildland Fire Chainsaw- Annual</a:t>
            </a:r>
          </a:p>
          <a:p>
            <a:pPr marL="342900" marR="0" lvl="0" indent="-342900">
              <a:spcBef>
                <a:spcPts val="0"/>
              </a:spcBef>
              <a:spcAft>
                <a:spcPts val="0"/>
              </a:spcAft>
              <a:buFont typeface="Symbol" panose="05050102010706020507" pitchFamily="18" charset="2"/>
              <a:buChar char=""/>
            </a:pPr>
            <a:r>
              <a:rPr lang="en-US" sz="2800" dirty="0">
                <a:solidFill>
                  <a:schemeClr val="bg1"/>
                </a:solidFill>
                <a:effectLst/>
                <a:latin typeface="Calibri" panose="020F0502020204030204" pitchFamily="34" charset="0"/>
                <a:ea typeface="Times New Roman" panose="02020603050405020304" pitchFamily="18" charset="0"/>
              </a:rPr>
              <a:t>S-211- Portable Pumps and Water Use- Biennial</a:t>
            </a:r>
          </a:p>
          <a:p>
            <a:pPr marL="342900" marR="0" lvl="0" indent="-342900">
              <a:spcBef>
                <a:spcPts val="0"/>
              </a:spcBef>
              <a:spcAft>
                <a:spcPts val="0"/>
              </a:spcAft>
              <a:buFont typeface="Symbol" panose="05050102010706020507" pitchFamily="18" charset="2"/>
              <a:buChar char=""/>
            </a:pPr>
            <a:r>
              <a:rPr lang="en-US" sz="2800" dirty="0">
                <a:solidFill>
                  <a:schemeClr val="bg1"/>
                </a:solidFill>
                <a:effectLst/>
                <a:latin typeface="Calibri" panose="020F0502020204030204" pitchFamily="34" charset="0"/>
                <a:ea typeface="Times New Roman" panose="02020603050405020304" pitchFamily="18" charset="0"/>
              </a:rPr>
              <a:t>S-219- Firing Operations- Biennial</a:t>
            </a:r>
          </a:p>
          <a:p>
            <a:pPr marL="342900" marR="0" lvl="0" indent="-342900">
              <a:spcBef>
                <a:spcPts val="0"/>
              </a:spcBef>
              <a:spcAft>
                <a:spcPts val="0"/>
              </a:spcAft>
              <a:buFont typeface="Symbol" panose="05050102010706020507" pitchFamily="18" charset="2"/>
              <a:buChar char=""/>
            </a:pPr>
            <a:r>
              <a:rPr lang="en-US" sz="2800" dirty="0">
                <a:solidFill>
                  <a:schemeClr val="bg1"/>
                </a:solidFill>
                <a:effectLst/>
                <a:latin typeface="Calibri" panose="020F0502020204030204" pitchFamily="34" charset="0"/>
                <a:ea typeface="Times New Roman" panose="02020603050405020304" pitchFamily="18" charset="0"/>
              </a:rPr>
              <a:t>S-131- Fire Fighter Type 1- Biennial</a:t>
            </a:r>
          </a:p>
          <a:p>
            <a:pPr marL="342900" marR="0" lvl="0" indent="-342900">
              <a:spcBef>
                <a:spcPts val="0"/>
              </a:spcBef>
              <a:spcAft>
                <a:spcPts val="0"/>
              </a:spcAft>
              <a:buFont typeface="Symbol" panose="05050102010706020507" pitchFamily="18" charset="2"/>
              <a:buChar char=""/>
            </a:pPr>
            <a:r>
              <a:rPr lang="en-US" sz="2800" dirty="0">
                <a:solidFill>
                  <a:schemeClr val="bg1"/>
                </a:solidFill>
                <a:effectLst/>
                <a:latin typeface="Calibri" panose="020F0502020204030204" pitchFamily="34" charset="0"/>
                <a:ea typeface="Times New Roman" panose="02020603050405020304" pitchFamily="18" charset="0"/>
              </a:rPr>
              <a:t>S-270- Basic Air Operations- Biennial</a:t>
            </a:r>
          </a:p>
          <a:p>
            <a:pPr marL="342900" marR="0" lvl="0" indent="-342900">
              <a:spcBef>
                <a:spcPts val="0"/>
              </a:spcBef>
              <a:spcAft>
                <a:spcPts val="0"/>
              </a:spcAft>
              <a:buFont typeface="Symbol" panose="05050102010706020507" pitchFamily="18" charset="2"/>
              <a:buChar char=""/>
            </a:pPr>
            <a:r>
              <a:rPr lang="en-US" sz="2800" dirty="0">
                <a:solidFill>
                  <a:schemeClr val="bg1"/>
                </a:solidFill>
                <a:effectLst/>
                <a:latin typeface="Calibri" panose="020F0502020204030204" pitchFamily="34" charset="0"/>
                <a:ea typeface="Times New Roman" panose="02020603050405020304" pitchFamily="18" charset="0"/>
              </a:rPr>
              <a:t>S-290- Intermediate Wildland Fire Behavior- Biennial</a:t>
            </a:r>
          </a:p>
          <a:p>
            <a:pPr marL="342900" marR="0" lvl="0" indent="-342900">
              <a:spcBef>
                <a:spcPts val="0"/>
              </a:spcBef>
              <a:spcAft>
                <a:spcPts val="0"/>
              </a:spcAft>
              <a:buFont typeface="Symbol" panose="05050102010706020507" pitchFamily="18" charset="2"/>
              <a:buChar char=""/>
            </a:pPr>
            <a:r>
              <a:rPr lang="en-US" sz="2800" dirty="0">
                <a:solidFill>
                  <a:schemeClr val="bg1"/>
                </a:solidFill>
                <a:effectLst/>
                <a:latin typeface="Calibri" panose="020F0502020204030204" pitchFamily="34" charset="0"/>
                <a:ea typeface="Times New Roman" panose="02020603050405020304" pitchFamily="18" charset="0"/>
              </a:rPr>
              <a:t>L-280- Followership to Leadership- Biennial</a:t>
            </a:r>
          </a:p>
          <a:p>
            <a:pPr marL="342900" marR="0" lvl="0" indent="-342900">
              <a:spcBef>
                <a:spcPts val="0"/>
              </a:spcBef>
              <a:spcAft>
                <a:spcPts val="0"/>
              </a:spcAft>
              <a:buFont typeface="Symbol" panose="05050102010706020507" pitchFamily="18" charset="2"/>
              <a:buChar char=""/>
            </a:pPr>
            <a:r>
              <a:rPr lang="en-US" sz="2800" dirty="0">
                <a:solidFill>
                  <a:schemeClr val="bg1"/>
                </a:solidFill>
                <a:effectLst/>
                <a:latin typeface="Calibri" panose="020F0502020204030204" pitchFamily="34" charset="0"/>
                <a:ea typeface="Times New Roman" panose="02020603050405020304" pitchFamily="18" charset="0"/>
              </a:rPr>
              <a:t>RT-130, Wildland Fire Safety Training Annual Refresher- Annual</a:t>
            </a:r>
            <a:endParaRPr lang="en-US" sz="2800" dirty="0">
              <a:solidFill>
                <a:schemeClr val="bg1"/>
              </a:solidFill>
              <a:effectLst/>
              <a:latin typeface="Calibri" panose="020F0502020204030204" pitchFamily="34" charset="0"/>
              <a:ea typeface="Calibri" panose="020F0502020204030204" pitchFamily="34" charset="0"/>
            </a:endParaRPr>
          </a:p>
          <a:p>
            <a:endParaRPr lang="en-US" dirty="0">
              <a:solidFill>
                <a:schemeClr val="bg1"/>
              </a:solidFill>
            </a:endParaRPr>
          </a:p>
        </p:txBody>
      </p:sp>
    </p:spTree>
    <p:extLst>
      <p:ext uri="{BB962C8B-B14F-4D97-AF65-F5344CB8AC3E}">
        <p14:creationId xmlns:p14="http://schemas.microsoft.com/office/powerpoint/2010/main" val="7974032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9F539-2B73-408D-B464-D4985544DCA4}"/>
              </a:ext>
            </a:extLst>
          </p:cNvPr>
          <p:cNvSpPr>
            <a:spLocks noGrp="1"/>
          </p:cNvSpPr>
          <p:nvPr>
            <p:ph type="title"/>
          </p:nvPr>
        </p:nvSpPr>
        <p:spPr/>
        <p:txBody>
          <a:bodyPr/>
          <a:lstStyle/>
          <a:p>
            <a:r>
              <a:rPr lang="en-US" dirty="0">
                <a:solidFill>
                  <a:schemeClr val="bg1"/>
                </a:solidFill>
              </a:rPr>
              <a:t>Steps</a:t>
            </a:r>
          </a:p>
        </p:txBody>
      </p:sp>
      <p:sp>
        <p:nvSpPr>
          <p:cNvPr id="4" name="Content Placeholder 3">
            <a:extLst>
              <a:ext uri="{FF2B5EF4-FFF2-40B4-BE49-F238E27FC236}">
                <a16:creationId xmlns:a16="http://schemas.microsoft.com/office/drawing/2014/main" id="{FC3C17B4-9599-46AC-ABC1-58F540A1DFE3}"/>
              </a:ext>
            </a:extLst>
          </p:cNvPr>
          <p:cNvSpPr>
            <a:spLocks noGrp="1"/>
          </p:cNvSpPr>
          <p:nvPr>
            <p:ph idx="1"/>
          </p:nvPr>
        </p:nvSpPr>
        <p:spPr/>
        <p:txBody>
          <a:bodyPr/>
          <a:lstStyle/>
          <a:p>
            <a:r>
              <a:rPr lang="en-US" dirty="0">
                <a:solidFill>
                  <a:schemeClr val="bg1"/>
                </a:solidFill>
              </a:rPr>
              <a:t>A few examples</a:t>
            </a:r>
          </a:p>
          <a:p>
            <a:r>
              <a:rPr lang="en-US" dirty="0">
                <a:solidFill>
                  <a:srgbClr val="FFFF00"/>
                </a:solidFill>
              </a:rPr>
              <a:t>Packaging them into a UWSP Certificate</a:t>
            </a:r>
          </a:p>
          <a:p>
            <a:r>
              <a:rPr lang="en-US" dirty="0">
                <a:solidFill>
                  <a:schemeClr val="bg1"/>
                </a:solidFill>
              </a:rPr>
              <a:t>Embedding them within a major</a:t>
            </a:r>
          </a:p>
          <a:p>
            <a:endParaRPr lang="en-US" dirty="0"/>
          </a:p>
        </p:txBody>
      </p:sp>
    </p:spTree>
    <p:extLst>
      <p:ext uri="{BB962C8B-B14F-4D97-AF65-F5344CB8AC3E}">
        <p14:creationId xmlns:p14="http://schemas.microsoft.com/office/powerpoint/2010/main" val="26388792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DC501-9469-4A51-A222-A80289BE6AD0}"/>
              </a:ext>
            </a:extLst>
          </p:cNvPr>
          <p:cNvSpPr>
            <a:spLocks noGrp="1"/>
          </p:cNvSpPr>
          <p:nvPr>
            <p:ph type="ctrTitle"/>
          </p:nvPr>
        </p:nvSpPr>
        <p:spPr/>
        <p:txBody>
          <a:bodyPr/>
          <a:lstStyle/>
          <a:p>
            <a:r>
              <a:rPr lang="en-US" dirty="0">
                <a:solidFill>
                  <a:schemeClr val="bg1"/>
                </a:solidFill>
              </a:rPr>
              <a:t>Example 1: Fire Science Certificate</a:t>
            </a:r>
          </a:p>
        </p:txBody>
      </p:sp>
      <p:sp>
        <p:nvSpPr>
          <p:cNvPr id="3" name="Subtitle 2">
            <a:extLst>
              <a:ext uri="{FF2B5EF4-FFF2-40B4-BE49-F238E27FC236}">
                <a16:creationId xmlns:a16="http://schemas.microsoft.com/office/drawing/2014/main" id="{DF2D8218-C871-4B21-A59B-2CCBA55C4C15}"/>
              </a:ext>
            </a:extLst>
          </p:cNvPr>
          <p:cNvSpPr>
            <a:spLocks noGrp="1"/>
          </p:cNvSpPr>
          <p:nvPr>
            <p:ph type="subTitle" idx="1"/>
          </p:nvPr>
        </p:nvSpPr>
        <p:spPr/>
        <p:txBody>
          <a:bodyPr/>
          <a:lstStyle/>
          <a:p>
            <a:endParaRPr lang="en-US" dirty="0">
              <a:solidFill>
                <a:schemeClr val="bg1"/>
              </a:solidFill>
            </a:endParaRPr>
          </a:p>
        </p:txBody>
      </p:sp>
    </p:spTree>
    <p:extLst>
      <p:ext uri="{BB962C8B-B14F-4D97-AF65-F5344CB8AC3E}">
        <p14:creationId xmlns:p14="http://schemas.microsoft.com/office/powerpoint/2010/main" val="6647544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0BBBB-4CA6-43FE-85D1-F7073C33EFB2}"/>
              </a:ext>
            </a:extLst>
          </p:cNvPr>
          <p:cNvSpPr>
            <a:spLocks noGrp="1"/>
          </p:cNvSpPr>
          <p:nvPr>
            <p:ph type="title"/>
          </p:nvPr>
        </p:nvSpPr>
        <p:spPr/>
        <p:txBody>
          <a:bodyPr/>
          <a:lstStyle/>
          <a:p>
            <a:pPr algn="ctr"/>
            <a:r>
              <a:rPr lang="en-US" dirty="0">
                <a:solidFill>
                  <a:schemeClr val="bg1"/>
                </a:solidFill>
              </a:rPr>
              <a:t>Classes</a:t>
            </a:r>
          </a:p>
        </p:txBody>
      </p:sp>
      <p:sp>
        <p:nvSpPr>
          <p:cNvPr id="3" name="Content Placeholder 2">
            <a:extLst>
              <a:ext uri="{FF2B5EF4-FFF2-40B4-BE49-F238E27FC236}">
                <a16:creationId xmlns:a16="http://schemas.microsoft.com/office/drawing/2014/main" id="{0D965B5A-D08A-4A3C-92A2-958B2B6DB8EE}"/>
              </a:ext>
            </a:extLst>
          </p:cNvPr>
          <p:cNvSpPr>
            <a:spLocks noGrp="1"/>
          </p:cNvSpPr>
          <p:nvPr>
            <p:ph idx="1"/>
          </p:nvPr>
        </p:nvSpPr>
        <p:spPr/>
        <p:txBody>
          <a:bodyPr>
            <a:normAutofit/>
          </a:bodyPr>
          <a:lstStyle/>
          <a:p>
            <a:r>
              <a:rPr lang="en-US" dirty="0">
                <a:solidFill>
                  <a:schemeClr val="bg1"/>
                </a:solidFill>
              </a:rPr>
              <a:t>FOR 224 - Fire Operations (1 credit)</a:t>
            </a:r>
          </a:p>
          <a:p>
            <a:pPr lvl="1"/>
            <a:r>
              <a:rPr lang="en-US" dirty="0">
                <a:solidFill>
                  <a:schemeClr val="bg1"/>
                </a:solidFill>
              </a:rPr>
              <a:t>Online required certs- IS100 (I will require IS700 in the future)</a:t>
            </a:r>
          </a:p>
          <a:p>
            <a:pPr lvl="1"/>
            <a:r>
              <a:rPr lang="en-US" dirty="0">
                <a:solidFill>
                  <a:schemeClr val="bg1"/>
                </a:solidFill>
              </a:rPr>
              <a:t>In-person Certs</a:t>
            </a:r>
          </a:p>
          <a:p>
            <a:pPr lvl="2"/>
            <a:r>
              <a:rPr lang="en-US" dirty="0">
                <a:solidFill>
                  <a:schemeClr val="bg1"/>
                </a:solidFill>
              </a:rPr>
              <a:t>S190, L180, S130</a:t>
            </a:r>
          </a:p>
          <a:p>
            <a:r>
              <a:rPr lang="en-US" dirty="0">
                <a:solidFill>
                  <a:schemeClr val="bg1"/>
                </a:solidFill>
              </a:rPr>
              <a:t>FOR 324 - Fire Management and Ecology (2 credits)</a:t>
            </a:r>
          </a:p>
          <a:p>
            <a:r>
              <a:rPr lang="en-US" dirty="0">
                <a:solidFill>
                  <a:schemeClr val="bg1"/>
                </a:solidFill>
              </a:rPr>
              <a:t>FOR 326 - Wildfire Prevention and Management (1 credit)</a:t>
            </a:r>
          </a:p>
          <a:p>
            <a:r>
              <a:rPr lang="en-US" dirty="0">
                <a:solidFill>
                  <a:schemeClr val="bg1"/>
                </a:solidFill>
              </a:rPr>
              <a:t>For 381 Internship (3 credits) or NRES 454 - Fire Behavior and Fuels  (3 credits)</a:t>
            </a:r>
          </a:p>
          <a:p>
            <a:endParaRPr lang="en-US" dirty="0">
              <a:solidFill>
                <a:schemeClr val="bg1"/>
              </a:solidFill>
            </a:endParaRPr>
          </a:p>
        </p:txBody>
      </p:sp>
    </p:spTree>
    <p:extLst>
      <p:ext uri="{BB962C8B-B14F-4D97-AF65-F5344CB8AC3E}">
        <p14:creationId xmlns:p14="http://schemas.microsoft.com/office/powerpoint/2010/main" val="37702208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B21F0-41CD-4615-AB2C-4148541FC3B2}"/>
              </a:ext>
            </a:extLst>
          </p:cNvPr>
          <p:cNvSpPr>
            <a:spLocks noGrp="1"/>
          </p:cNvSpPr>
          <p:nvPr>
            <p:ph type="title"/>
          </p:nvPr>
        </p:nvSpPr>
        <p:spPr/>
        <p:txBody>
          <a:bodyPr/>
          <a:lstStyle/>
          <a:p>
            <a:endParaRPr lang="en-US"/>
          </a:p>
        </p:txBody>
      </p:sp>
      <p:pic>
        <p:nvPicPr>
          <p:cNvPr id="5122" name="Picture 2" descr="May be an image of standing, fire and outdoors">
            <a:extLst>
              <a:ext uri="{FF2B5EF4-FFF2-40B4-BE49-F238E27FC236}">
                <a16:creationId xmlns:a16="http://schemas.microsoft.com/office/drawing/2014/main" id="{6239DFE9-1AF1-40F4-9B6B-0AA96D54CDDB}"/>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0" y="0"/>
            <a:ext cx="5801784" cy="43513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ay be an image of one or more people, people standing, tree and nature">
            <a:extLst>
              <a:ext uri="{FF2B5EF4-FFF2-40B4-BE49-F238E27FC236}">
                <a16:creationId xmlns:a16="http://schemas.microsoft.com/office/drawing/2014/main" id="{C95E3500-F4C3-47FB-A423-0E5468D9884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01784" y="2065338"/>
            <a:ext cx="6390216" cy="4792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9534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0BBBB-4CA6-43FE-85D1-F7073C33EFB2}"/>
              </a:ext>
            </a:extLst>
          </p:cNvPr>
          <p:cNvSpPr>
            <a:spLocks noGrp="1"/>
          </p:cNvSpPr>
          <p:nvPr>
            <p:ph type="title"/>
          </p:nvPr>
        </p:nvSpPr>
        <p:spPr/>
        <p:txBody>
          <a:bodyPr/>
          <a:lstStyle/>
          <a:p>
            <a:pPr algn="ctr"/>
            <a:r>
              <a:rPr lang="en-US" dirty="0">
                <a:solidFill>
                  <a:schemeClr val="bg1"/>
                </a:solidFill>
              </a:rPr>
              <a:t>Certifications</a:t>
            </a:r>
          </a:p>
        </p:txBody>
      </p:sp>
      <p:sp>
        <p:nvSpPr>
          <p:cNvPr id="3" name="Content Placeholder 2">
            <a:extLst>
              <a:ext uri="{FF2B5EF4-FFF2-40B4-BE49-F238E27FC236}">
                <a16:creationId xmlns:a16="http://schemas.microsoft.com/office/drawing/2014/main" id="{0D965B5A-D08A-4A3C-92A2-958B2B6DB8EE}"/>
              </a:ext>
            </a:extLst>
          </p:cNvPr>
          <p:cNvSpPr>
            <a:spLocks noGrp="1"/>
          </p:cNvSpPr>
          <p:nvPr>
            <p:ph idx="1"/>
          </p:nvPr>
        </p:nvSpPr>
        <p:spPr/>
        <p:txBody>
          <a:bodyPr/>
          <a:lstStyle/>
          <a:p>
            <a:pPr marL="342900" marR="0" lvl="0" indent="-342900">
              <a:lnSpc>
                <a:spcPct val="105000"/>
              </a:lnSpc>
              <a:spcBef>
                <a:spcPts val="0"/>
              </a:spcBef>
              <a:spcAft>
                <a:spcPts val="0"/>
              </a:spcAft>
              <a:buFont typeface="Symbol" panose="05050102010706020507" pitchFamily="18" charset="2"/>
              <a:buChar char=""/>
            </a:pPr>
            <a:r>
              <a:rPr lang="en-US" sz="2400" dirty="0">
                <a:solidFill>
                  <a:schemeClr val="bg1"/>
                </a:solidFill>
                <a:effectLst/>
                <a:latin typeface="Calibri" panose="020F0502020204030204" pitchFamily="34" charset="0"/>
                <a:ea typeface="Times New Roman" panose="02020603050405020304" pitchFamily="18" charset="0"/>
              </a:rPr>
              <a:t>S-130, S-190, L-180, IS100, (in future IS 700)</a:t>
            </a:r>
          </a:p>
          <a:p>
            <a:pPr marL="342900" marR="0" lvl="0" indent="-342900">
              <a:lnSpc>
                <a:spcPct val="105000"/>
              </a:lnSpc>
              <a:spcBef>
                <a:spcPts val="0"/>
              </a:spcBef>
              <a:spcAft>
                <a:spcPts val="0"/>
              </a:spcAft>
              <a:buFont typeface="Symbol" panose="05050102010706020507" pitchFamily="18" charset="2"/>
              <a:buChar char=""/>
            </a:pPr>
            <a:r>
              <a:rPr lang="en-US" sz="2400" dirty="0">
                <a:solidFill>
                  <a:schemeClr val="bg1"/>
                </a:solidFill>
                <a:effectLst/>
                <a:latin typeface="Calibri" panose="020F0502020204030204" pitchFamily="34" charset="0"/>
                <a:ea typeface="Times New Roman" panose="02020603050405020304" pitchFamily="18" charset="0"/>
              </a:rPr>
              <a:t>USFS CERTS (at least two of these)</a:t>
            </a:r>
            <a:endParaRPr lang="en-US" sz="2400" dirty="0">
              <a:solidFill>
                <a:schemeClr val="bg1"/>
              </a:solidFill>
              <a:effectLst/>
              <a:latin typeface="Calibri" panose="020F0502020204030204" pitchFamily="34" charset="0"/>
              <a:ea typeface="Calibri" panose="020F0502020204030204" pitchFamily="34" charset="0"/>
            </a:endParaRPr>
          </a:p>
          <a:p>
            <a:pPr marL="742950" marR="0" lvl="1" indent="-285750">
              <a:lnSpc>
                <a:spcPct val="105000"/>
              </a:lnSpc>
              <a:spcBef>
                <a:spcPts val="0"/>
              </a:spcBef>
              <a:spcAft>
                <a:spcPts val="0"/>
              </a:spcAft>
              <a:buFont typeface="Courier New" panose="02070309020205020404" pitchFamily="49" charset="0"/>
              <a:buChar char="o"/>
            </a:pPr>
            <a:r>
              <a:rPr lang="en-US" dirty="0">
                <a:solidFill>
                  <a:schemeClr val="bg1"/>
                </a:solidFill>
                <a:effectLst/>
                <a:latin typeface="Calibri" panose="020F0502020204030204" pitchFamily="34" charset="0"/>
                <a:ea typeface="Times New Roman" panose="02020603050405020304" pitchFamily="18" charset="0"/>
              </a:rPr>
              <a:t>S-212 – Wildland Fire Chainsaw</a:t>
            </a:r>
            <a:endParaRPr lang="en-US" dirty="0">
              <a:solidFill>
                <a:schemeClr val="bg1"/>
              </a:solidFill>
              <a:effectLst/>
              <a:latin typeface="Calibri" panose="020F0502020204030204" pitchFamily="34" charset="0"/>
              <a:ea typeface="Calibri" panose="020F0502020204030204" pitchFamily="34" charset="0"/>
            </a:endParaRPr>
          </a:p>
          <a:p>
            <a:pPr marL="742950" marR="0" lvl="1" indent="-285750">
              <a:lnSpc>
                <a:spcPct val="105000"/>
              </a:lnSpc>
              <a:spcBef>
                <a:spcPts val="0"/>
              </a:spcBef>
              <a:spcAft>
                <a:spcPts val="0"/>
              </a:spcAft>
              <a:buFont typeface="Courier New" panose="02070309020205020404" pitchFamily="49" charset="0"/>
              <a:buChar char="o"/>
            </a:pPr>
            <a:r>
              <a:rPr lang="en-US" dirty="0">
                <a:solidFill>
                  <a:schemeClr val="bg1"/>
                </a:solidFill>
                <a:effectLst/>
                <a:latin typeface="Calibri" panose="020F0502020204030204" pitchFamily="34" charset="0"/>
                <a:ea typeface="Times New Roman" panose="02020603050405020304" pitchFamily="18" charset="0"/>
              </a:rPr>
              <a:t>S-211 - Portable Pumps</a:t>
            </a:r>
            <a:endParaRPr lang="en-US" dirty="0">
              <a:solidFill>
                <a:schemeClr val="bg1"/>
              </a:solidFill>
              <a:effectLst/>
              <a:latin typeface="Calibri" panose="020F0502020204030204" pitchFamily="34" charset="0"/>
              <a:ea typeface="Calibri" panose="020F0502020204030204" pitchFamily="34" charset="0"/>
            </a:endParaRPr>
          </a:p>
          <a:p>
            <a:pPr marL="742950" marR="0" lvl="1" indent="-285750">
              <a:lnSpc>
                <a:spcPct val="105000"/>
              </a:lnSpc>
              <a:spcBef>
                <a:spcPts val="0"/>
              </a:spcBef>
              <a:spcAft>
                <a:spcPts val="0"/>
              </a:spcAft>
              <a:buFont typeface="Courier New" panose="02070309020205020404" pitchFamily="49" charset="0"/>
              <a:buChar char="o"/>
            </a:pPr>
            <a:r>
              <a:rPr lang="en-US" dirty="0">
                <a:solidFill>
                  <a:schemeClr val="bg1"/>
                </a:solidFill>
                <a:effectLst/>
                <a:latin typeface="Calibri" panose="020F0502020204030204" pitchFamily="34" charset="0"/>
                <a:ea typeface="Times New Roman" panose="02020603050405020304" pitchFamily="18" charset="0"/>
              </a:rPr>
              <a:t>S-219 - Firing Operations</a:t>
            </a:r>
            <a:endParaRPr lang="en-US" dirty="0">
              <a:solidFill>
                <a:schemeClr val="bg1"/>
              </a:solidFill>
              <a:effectLst/>
              <a:latin typeface="Calibri" panose="020F0502020204030204" pitchFamily="34" charset="0"/>
              <a:ea typeface="Calibri" panose="020F0502020204030204" pitchFamily="34" charset="0"/>
            </a:endParaRPr>
          </a:p>
          <a:p>
            <a:pPr marL="742950" marR="0" lvl="1" indent="-285750">
              <a:lnSpc>
                <a:spcPct val="105000"/>
              </a:lnSpc>
              <a:spcBef>
                <a:spcPts val="0"/>
              </a:spcBef>
              <a:spcAft>
                <a:spcPts val="0"/>
              </a:spcAft>
              <a:buFont typeface="Courier New" panose="02070309020205020404" pitchFamily="49" charset="0"/>
              <a:buChar char="o"/>
            </a:pPr>
            <a:r>
              <a:rPr lang="en-US" dirty="0">
                <a:solidFill>
                  <a:schemeClr val="bg1"/>
                </a:solidFill>
                <a:effectLst/>
                <a:latin typeface="Calibri" panose="020F0502020204030204" pitchFamily="34" charset="0"/>
                <a:ea typeface="Times New Roman" panose="02020603050405020304" pitchFamily="18" charset="0"/>
              </a:rPr>
              <a:t>S-131 - Fire Fighter Type 1</a:t>
            </a:r>
            <a:endParaRPr lang="en-US" dirty="0">
              <a:solidFill>
                <a:schemeClr val="bg1"/>
              </a:solidFill>
              <a:effectLst/>
              <a:latin typeface="Calibri" panose="020F0502020204030204" pitchFamily="34" charset="0"/>
              <a:ea typeface="Calibri" panose="020F0502020204030204" pitchFamily="34" charset="0"/>
            </a:endParaRPr>
          </a:p>
          <a:p>
            <a:endParaRPr lang="en-US" dirty="0">
              <a:solidFill>
                <a:schemeClr val="bg1"/>
              </a:solidFill>
            </a:endParaRPr>
          </a:p>
        </p:txBody>
      </p:sp>
    </p:spTree>
    <p:extLst>
      <p:ext uri="{BB962C8B-B14F-4D97-AF65-F5344CB8AC3E}">
        <p14:creationId xmlns:p14="http://schemas.microsoft.com/office/powerpoint/2010/main" val="11674509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5C671-C8B6-4FB7-AECB-0414435F056F}"/>
              </a:ext>
            </a:extLst>
          </p:cNvPr>
          <p:cNvSpPr>
            <a:spLocks noGrp="1"/>
          </p:cNvSpPr>
          <p:nvPr>
            <p:ph type="title"/>
          </p:nvPr>
        </p:nvSpPr>
        <p:spPr/>
        <p:txBody>
          <a:bodyPr/>
          <a:lstStyle/>
          <a:p>
            <a:r>
              <a:rPr lang="en-US" dirty="0">
                <a:solidFill>
                  <a:schemeClr val="bg1"/>
                </a:solidFill>
              </a:rPr>
              <a:t>Example of this Year’s Offerings</a:t>
            </a:r>
          </a:p>
        </p:txBody>
      </p:sp>
      <p:sp>
        <p:nvSpPr>
          <p:cNvPr id="3" name="Content Placeholder 2">
            <a:extLst>
              <a:ext uri="{FF2B5EF4-FFF2-40B4-BE49-F238E27FC236}">
                <a16:creationId xmlns:a16="http://schemas.microsoft.com/office/drawing/2014/main" id="{015F9DED-D3B7-495D-AC3E-8F0EFAE4A4C5}"/>
              </a:ext>
            </a:extLst>
          </p:cNvPr>
          <p:cNvSpPr>
            <a:spLocks noGrp="1"/>
          </p:cNvSpPr>
          <p:nvPr>
            <p:ph idx="1"/>
          </p:nvPr>
        </p:nvSpPr>
        <p:spPr/>
        <p:txBody>
          <a:bodyPr>
            <a:normAutofit/>
          </a:bodyPr>
          <a:lstStyle/>
          <a:p>
            <a:pPr marL="0" indent="0">
              <a:buNone/>
            </a:pPr>
            <a:r>
              <a:rPr lang="en-US" dirty="0">
                <a:solidFill>
                  <a:schemeClr val="bg1"/>
                </a:solidFill>
              </a:rPr>
              <a:t>Fall 2021              </a:t>
            </a:r>
          </a:p>
          <a:p>
            <a:r>
              <a:rPr lang="en-US" dirty="0">
                <a:solidFill>
                  <a:schemeClr val="bg1"/>
                </a:solidFill>
              </a:rPr>
              <a:t>S-131, Firefighter Type 1</a:t>
            </a:r>
          </a:p>
          <a:p>
            <a:r>
              <a:rPr lang="en-US" dirty="0">
                <a:solidFill>
                  <a:schemeClr val="bg1"/>
                </a:solidFill>
              </a:rPr>
              <a:t>S-290, Intermediate Wildland Fire Behavior</a:t>
            </a:r>
          </a:p>
          <a:p>
            <a:pPr marL="0" indent="0">
              <a:buNone/>
            </a:pPr>
            <a:endParaRPr lang="en-US" dirty="0">
              <a:solidFill>
                <a:schemeClr val="bg1"/>
              </a:solidFill>
            </a:endParaRPr>
          </a:p>
          <a:p>
            <a:pPr marL="0" indent="0">
              <a:buNone/>
            </a:pPr>
            <a:r>
              <a:rPr lang="en-US" dirty="0">
                <a:solidFill>
                  <a:schemeClr val="bg1"/>
                </a:solidFill>
              </a:rPr>
              <a:t>Spring 2022          </a:t>
            </a:r>
          </a:p>
          <a:p>
            <a:r>
              <a:rPr lang="en-US" dirty="0">
                <a:solidFill>
                  <a:schemeClr val="bg1"/>
                </a:solidFill>
                <a:effectLst/>
                <a:latin typeface="Calibri" panose="020F0502020204030204" pitchFamily="34" charset="0"/>
                <a:ea typeface="Times New Roman" panose="02020603050405020304" pitchFamily="18" charset="0"/>
              </a:rPr>
              <a:t>S-212 – Wildland Fire Chainsaw</a:t>
            </a:r>
            <a:endParaRPr lang="en-US" dirty="0">
              <a:solidFill>
                <a:schemeClr val="bg1"/>
              </a:solidFill>
              <a:effectLst/>
              <a:latin typeface="Calibri" panose="020F0502020204030204" pitchFamily="34" charset="0"/>
              <a:ea typeface="Calibri" panose="020F0502020204030204" pitchFamily="34" charset="0"/>
            </a:endParaRPr>
          </a:p>
          <a:p>
            <a:r>
              <a:rPr lang="en-US" dirty="0">
                <a:solidFill>
                  <a:schemeClr val="bg1"/>
                </a:solidFill>
              </a:rPr>
              <a:t>S-219, Firing Operations</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8684885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0BBBB-4CA6-43FE-85D1-F7073C33EFB2}"/>
              </a:ext>
            </a:extLst>
          </p:cNvPr>
          <p:cNvSpPr>
            <a:spLocks noGrp="1"/>
          </p:cNvSpPr>
          <p:nvPr>
            <p:ph type="title"/>
          </p:nvPr>
        </p:nvSpPr>
        <p:spPr/>
        <p:txBody>
          <a:bodyPr/>
          <a:lstStyle/>
          <a:p>
            <a:pPr algn="ctr"/>
            <a:r>
              <a:rPr lang="en-US" dirty="0">
                <a:solidFill>
                  <a:schemeClr val="bg1"/>
                </a:solidFill>
              </a:rPr>
              <a:t>Experience</a:t>
            </a:r>
          </a:p>
        </p:txBody>
      </p:sp>
      <p:sp>
        <p:nvSpPr>
          <p:cNvPr id="3" name="Content Placeholder 2">
            <a:extLst>
              <a:ext uri="{FF2B5EF4-FFF2-40B4-BE49-F238E27FC236}">
                <a16:creationId xmlns:a16="http://schemas.microsoft.com/office/drawing/2014/main" id="{0D965B5A-D08A-4A3C-92A2-958B2B6DB8EE}"/>
              </a:ext>
            </a:extLst>
          </p:cNvPr>
          <p:cNvSpPr>
            <a:spLocks noGrp="1"/>
          </p:cNvSpPr>
          <p:nvPr>
            <p:ph idx="1"/>
          </p:nvPr>
        </p:nvSpPr>
        <p:spPr/>
        <p:txBody>
          <a:bodyPr>
            <a:normAutofit/>
          </a:bodyPr>
          <a:lstStyle/>
          <a:p>
            <a:pPr marL="342900" marR="0" lvl="0" indent="-342900">
              <a:lnSpc>
                <a:spcPct val="105000"/>
              </a:lnSpc>
              <a:spcBef>
                <a:spcPts val="0"/>
              </a:spcBef>
              <a:spcAft>
                <a:spcPts val="800"/>
              </a:spcAft>
              <a:buFont typeface="Symbol" panose="05050102010706020507" pitchFamily="18" charset="2"/>
              <a:buChar char=""/>
            </a:pPr>
            <a:r>
              <a:rPr lang="en-US" sz="2400" dirty="0">
                <a:solidFill>
                  <a:schemeClr val="bg1"/>
                </a:solidFill>
                <a:effectLst/>
                <a:latin typeface="Calibri" panose="020F0502020204030204" pitchFamily="34" charset="0"/>
                <a:ea typeface="Times New Roman" panose="02020603050405020304" pitchFamily="18" charset="0"/>
              </a:rPr>
              <a:t>Experience…. Cook County or Florida</a:t>
            </a:r>
          </a:p>
          <a:p>
            <a:pPr marL="342900" marR="0" lvl="0" indent="-342900">
              <a:lnSpc>
                <a:spcPct val="105000"/>
              </a:lnSpc>
              <a:spcBef>
                <a:spcPts val="0"/>
              </a:spcBef>
              <a:spcAft>
                <a:spcPts val="800"/>
              </a:spcAft>
              <a:buFont typeface="Symbol" panose="05050102010706020507" pitchFamily="18" charset="2"/>
              <a:buChar char=""/>
            </a:pPr>
            <a:r>
              <a:rPr lang="en-US" sz="2400" dirty="0">
                <a:solidFill>
                  <a:schemeClr val="bg1"/>
                </a:solidFill>
                <a:effectLst/>
                <a:latin typeface="Calibri" panose="020F0502020204030204" pitchFamily="34" charset="0"/>
                <a:ea typeface="Times New Roman" panose="02020603050405020304" pitchFamily="18" charset="0"/>
              </a:rPr>
              <a:t>Fire summer job </a:t>
            </a:r>
          </a:p>
          <a:p>
            <a:pPr marL="342900" marR="0" lvl="0" indent="-342900">
              <a:lnSpc>
                <a:spcPct val="105000"/>
              </a:lnSpc>
              <a:spcBef>
                <a:spcPts val="0"/>
              </a:spcBef>
              <a:spcAft>
                <a:spcPts val="800"/>
              </a:spcAft>
              <a:buFont typeface="Symbol" panose="05050102010706020507" pitchFamily="18" charset="2"/>
              <a:buChar char=""/>
            </a:pPr>
            <a:r>
              <a:rPr lang="en-US" sz="2400" dirty="0">
                <a:solidFill>
                  <a:schemeClr val="bg1"/>
                </a:solidFill>
                <a:latin typeface="Calibri" panose="020F0502020204030204" pitchFamily="34" charset="0"/>
                <a:ea typeface="Times New Roman" panose="02020603050405020304" pitchFamily="18" charset="0"/>
              </a:rPr>
              <a:t>Fire internship</a:t>
            </a:r>
          </a:p>
        </p:txBody>
      </p:sp>
    </p:spTree>
    <p:extLst>
      <p:ext uri="{BB962C8B-B14F-4D97-AF65-F5344CB8AC3E}">
        <p14:creationId xmlns:p14="http://schemas.microsoft.com/office/powerpoint/2010/main" val="36803725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A73BD-A7E0-465D-BB73-ECC60F9FDC5A}"/>
              </a:ext>
            </a:extLst>
          </p:cNvPr>
          <p:cNvSpPr>
            <a:spLocks noGrp="1"/>
          </p:cNvSpPr>
          <p:nvPr>
            <p:ph type="ctrTitle"/>
          </p:nvPr>
        </p:nvSpPr>
        <p:spPr/>
        <p:txBody>
          <a:bodyPr/>
          <a:lstStyle/>
          <a:p>
            <a:r>
              <a:rPr lang="en-US" dirty="0">
                <a:solidFill>
                  <a:schemeClr val="bg1"/>
                </a:solidFill>
              </a:rPr>
              <a:t>Example 2: Timber Marking Cert</a:t>
            </a:r>
          </a:p>
        </p:txBody>
      </p:sp>
    </p:spTree>
    <p:extLst>
      <p:ext uri="{BB962C8B-B14F-4D97-AF65-F5344CB8AC3E}">
        <p14:creationId xmlns:p14="http://schemas.microsoft.com/office/powerpoint/2010/main" val="36157519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694C5F51-AD1F-4548-9346-7984258C36F4}"/>
              </a:ext>
            </a:extLst>
          </p:cNvPr>
          <p:cNvSpPr>
            <a:spLocks noChangeArrowheads="1"/>
          </p:cNvSpPr>
          <p:nvPr/>
        </p:nvSpPr>
        <p:spPr bwMode="auto">
          <a:xfrm>
            <a:off x="1473024" y="-168993"/>
            <a:ext cx="27159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sz="2800"/>
          </a:p>
        </p:txBody>
      </p:sp>
      <p:graphicFrame>
        <p:nvGraphicFramePr>
          <p:cNvPr id="2" name="Table 1">
            <a:extLst>
              <a:ext uri="{FF2B5EF4-FFF2-40B4-BE49-F238E27FC236}">
                <a16:creationId xmlns:a16="http://schemas.microsoft.com/office/drawing/2014/main" id="{846DF13C-91EC-4EA9-AECB-E3AD9090A6BC}"/>
              </a:ext>
            </a:extLst>
          </p:cNvPr>
          <p:cNvGraphicFramePr>
            <a:graphicFrameLocks noGrp="1"/>
          </p:cNvGraphicFramePr>
          <p:nvPr/>
        </p:nvGraphicFramePr>
        <p:xfrm>
          <a:off x="384314" y="1086679"/>
          <a:ext cx="11226483" cy="4175123"/>
        </p:xfrm>
        <a:graphic>
          <a:graphicData uri="http://schemas.openxmlformats.org/drawingml/2006/table">
            <a:tbl>
              <a:tblPr firstRow="1" bandRow="1">
                <a:tableStyleId>{5C22544A-7EE6-4342-B048-85BDC9FD1C3A}</a:tableStyleId>
              </a:tblPr>
              <a:tblGrid>
                <a:gridCol w="2085023">
                  <a:extLst>
                    <a:ext uri="{9D8B030D-6E8A-4147-A177-3AD203B41FA5}">
                      <a16:colId xmlns:a16="http://schemas.microsoft.com/office/drawing/2014/main" val="2691540144"/>
                    </a:ext>
                  </a:extLst>
                </a:gridCol>
                <a:gridCol w="5077460">
                  <a:extLst>
                    <a:ext uri="{9D8B030D-6E8A-4147-A177-3AD203B41FA5}">
                      <a16:colId xmlns:a16="http://schemas.microsoft.com/office/drawing/2014/main" val="2417610947"/>
                    </a:ext>
                  </a:extLst>
                </a:gridCol>
                <a:gridCol w="4064000">
                  <a:extLst>
                    <a:ext uri="{9D8B030D-6E8A-4147-A177-3AD203B41FA5}">
                      <a16:colId xmlns:a16="http://schemas.microsoft.com/office/drawing/2014/main" val="4275849333"/>
                    </a:ext>
                  </a:extLst>
                </a:gridCol>
              </a:tblGrid>
              <a:tr h="481159">
                <a:tc gridSpan="3">
                  <a:txBody>
                    <a:bodyPr/>
                    <a:lstStyle/>
                    <a:p>
                      <a:pPr marL="0" marR="0" algn="ctr">
                        <a:lnSpc>
                          <a:spcPct val="107000"/>
                        </a:lnSpc>
                        <a:spcBef>
                          <a:spcPts val="0"/>
                        </a:spcBef>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Required Courses</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84936163"/>
                  </a:ext>
                </a:extLst>
              </a:tr>
              <a:tr h="481159">
                <a:tc>
                  <a:txBody>
                    <a:bodyPr/>
                    <a:lstStyle/>
                    <a:p>
                      <a:pPr marL="0" marR="0">
                        <a:lnSpc>
                          <a:spcPct val="107000"/>
                        </a:lnSpc>
                        <a:spcBef>
                          <a:spcPts val="0"/>
                        </a:spcBef>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FOR 432</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Silviculture</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2400">
                          <a:solidFill>
                            <a:schemeClr val="tx1"/>
                          </a:solidFill>
                          <a:effectLst/>
                          <a:latin typeface="Times New Roman" panose="02020603050405020304" pitchFamily="18" charset="0"/>
                          <a:cs typeface="Times New Roman" panose="02020603050405020304" pitchFamily="18" charset="0"/>
                        </a:rPr>
                        <a:t>3 cr.</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121442531"/>
                  </a:ext>
                </a:extLst>
              </a:tr>
              <a:tr h="455664">
                <a:tc>
                  <a:txBody>
                    <a:bodyPr/>
                    <a:lstStyle/>
                    <a:p>
                      <a:pPr marL="0" marR="0">
                        <a:lnSpc>
                          <a:spcPct val="107000"/>
                        </a:lnSpc>
                        <a:spcBef>
                          <a:spcPts val="0"/>
                        </a:spcBef>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FOR 436</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Managing Non-Industrial Private Lands</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2 cr.</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644651981"/>
                  </a:ext>
                </a:extLst>
              </a:tr>
              <a:tr h="481159">
                <a:tc>
                  <a:txBody>
                    <a:bodyPr/>
                    <a:lstStyle/>
                    <a:p>
                      <a:pPr marL="0" marR="0">
                        <a:lnSpc>
                          <a:spcPct val="107000"/>
                        </a:lnSpc>
                        <a:spcBef>
                          <a:spcPts val="0"/>
                        </a:spcBef>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FOR 370</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Forest Products</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2 cr.</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60002737"/>
                  </a:ext>
                </a:extLst>
              </a:tr>
              <a:tr h="406736">
                <a:tc>
                  <a:txBody>
                    <a:bodyPr/>
                    <a:lstStyle/>
                    <a:p>
                      <a:pPr marL="0" marR="0">
                        <a:lnSpc>
                          <a:spcPct val="107000"/>
                        </a:lnSpc>
                        <a:spcBef>
                          <a:spcPts val="0"/>
                        </a:spcBef>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FOR 434 Sec 1</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Northern hardwood timber marking</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2 cr.</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47276116"/>
                  </a:ext>
                </a:extLst>
              </a:tr>
              <a:tr h="450574">
                <a:tc>
                  <a:txBody>
                    <a:bodyPr/>
                    <a:lstStyle/>
                    <a:p>
                      <a:pPr marL="0" marR="0">
                        <a:lnSpc>
                          <a:spcPct val="107000"/>
                        </a:lnSpc>
                        <a:spcBef>
                          <a:spcPts val="0"/>
                        </a:spcBef>
                        <a:spcAft>
                          <a:spcPts val="0"/>
                        </a:spcAft>
                      </a:pPr>
                      <a:r>
                        <a:rPr lang="en-US" sz="2400" dirty="0">
                          <a:solidFill>
                            <a:schemeClr val="tx1"/>
                          </a:solidFill>
                          <a:effectLst/>
                          <a:highlight>
                            <a:srgbClr val="FFFF00"/>
                          </a:highlight>
                          <a:latin typeface="Times New Roman" panose="02020603050405020304" pitchFamily="18" charset="0"/>
                          <a:cs typeface="Times New Roman" panose="02020603050405020304" pitchFamily="18" charset="0"/>
                        </a:rPr>
                        <a:t>FOR 434 Sec 2</a:t>
                      </a:r>
                      <a:endParaRPr lang="en-US" sz="2400" dirty="0">
                        <a:solidFill>
                          <a:schemeClr val="tx1"/>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2400" dirty="0">
                          <a:solidFill>
                            <a:schemeClr val="tx1"/>
                          </a:solidFill>
                          <a:effectLst/>
                          <a:highlight>
                            <a:srgbClr val="FFFF00"/>
                          </a:highlight>
                          <a:latin typeface="Times New Roman" panose="02020603050405020304" pitchFamily="18" charset="0"/>
                          <a:cs typeface="Times New Roman" panose="02020603050405020304" pitchFamily="18" charset="0"/>
                        </a:rPr>
                        <a:t>Timber Marking for Wildlife Habitat</a:t>
                      </a:r>
                      <a:endParaRPr lang="en-US" sz="2400" dirty="0">
                        <a:solidFill>
                          <a:schemeClr val="tx1"/>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2400" dirty="0">
                          <a:solidFill>
                            <a:schemeClr val="tx1"/>
                          </a:solidFill>
                          <a:effectLst/>
                          <a:highlight>
                            <a:srgbClr val="FFFF00"/>
                          </a:highlight>
                          <a:latin typeface="Times New Roman" panose="02020603050405020304" pitchFamily="18" charset="0"/>
                          <a:cs typeface="Times New Roman" panose="02020603050405020304" pitchFamily="18" charset="0"/>
                        </a:rPr>
                        <a:t>1 cr. </a:t>
                      </a:r>
                      <a:endParaRPr lang="en-US" sz="2400" dirty="0">
                        <a:solidFill>
                          <a:schemeClr val="tx1"/>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696694551"/>
                  </a:ext>
                </a:extLst>
              </a:tr>
              <a:tr h="437322">
                <a:tc>
                  <a:txBody>
                    <a:bodyPr/>
                    <a:lstStyle/>
                    <a:p>
                      <a:pPr marL="0" marR="0">
                        <a:lnSpc>
                          <a:spcPct val="107000"/>
                        </a:lnSpc>
                        <a:spcBef>
                          <a:spcPts val="0"/>
                        </a:spcBef>
                        <a:spcAft>
                          <a:spcPts val="0"/>
                        </a:spcAft>
                      </a:pPr>
                      <a:r>
                        <a:rPr lang="en-US" sz="2400" dirty="0">
                          <a:solidFill>
                            <a:schemeClr val="tx1"/>
                          </a:solidFill>
                          <a:effectLst/>
                          <a:highlight>
                            <a:srgbClr val="FFFF00"/>
                          </a:highlight>
                          <a:latin typeface="Times New Roman" panose="02020603050405020304" pitchFamily="18" charset="0"/>
                          <a:cs typeface="Times New Roman" panose="02020603050405020304" pitchFamily="18" charset="0"/>
                        </a:rPr>
                        <a:t>FOR 434 Sec 3</a:t>
                      </a:r>
                      <a:endParaRPr lang="en-US" sz="2400" dirty="0">
                        <a:solidFill>
                          <a:schemeClr val="tx1"/>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2400" dirty="0">
                          <a:solidFill>
                            <a:schemeClr val="tx1"/>
                          </a:solidFill>
                          <a:effectLst/>
                          <a:highlight>
                            <a:srgbClr val="FFFF00"/>
                          </a:highlight>
                          <a:latin typeface="Times New Roman" panose="02020603050405020304" pitchFamily="18" charset="0"/>
                          <a:cs typeface="Times New Roman" panose="02020603050405020304" pitchFamily="18" charset="0"/>
                        </a:rPr>
                        <a:t>Restoration Techniques</a:t>
                      </a:r>
                      <a:endParaRPr lang="en-US" sz="2400" dirty="0">
                        <a:solidFill>
                          <a:schemeClr val="tx1"/>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2400" dirty="0">
                          <a:solidFill>
                            <a:schemeClr val="tx1"/>
                          </a:solidFill>
                          <a:effectLst/>
                          <a:highlight>
                            <a:srgbClr val="FFFF00"/>
                          </a:highlight>
                          <a:latin typeface="Times New Roman" panose="02020603050405020304" pitchFamily="18" charset="0"/>
                          <a:cs typeface="Times New Roman" panose="02020603050405020304" pitchFamily="18" charset="0"/>
                        </a:rPr>
                        <a:t>1 cr. </a:t>
                      </a:r>
                      <a:endParaRPr lang="en-US" sz="2400" dirty="0">
                        <a:solidFill>
                          <a:schemeClr val="tx1"/>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250178439"/>
                  </a:ext>
                </a:extLst>
              </a:tr>
              <a:tr h="981350">
                <a:tc>
                  <a:txBody>
                    <a:bodyPr/>
                    <a:lstStyle/>
                    <a:p>
                      <a:pPr>
                        <a:lnSpc>
                          <a:spcPct val="107000"/>
                        </a:lnSpc>
                      </a:pPr>
                      <a:endParaRPr lang="en-US" sz="240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Total Required Credits</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10 cr.</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59454671"/>
                  </a:ext>
                </a:extLst>
              </a:tr>
            </a:tbl>
          </a:graphicData>
        </a:graphic>
      </p:graphicFrame>
    </p:spTree>
    <p:extLst>
      <p:ext uri="{BB962C8B-B14F-4D97-AF65-F5344CB8AC3E}">
        <p14:creationId xmlns:p14="http://schemas.microsoft.com/office/powerpoint/2010/main" val="722824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386" name="Picture 2" descr="http://www.uwsp.edu/stuorg/saf/group_10050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13597"/>
            <a:ext cx="12122591" cy="5271395"/>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39158-62B6-4D00-9952-4E8095D8918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175FEB7-4E0F-4752-AA58-71212627BB8B}"/>
              </a:ext>
            </a:extLst>
          </p:cNvPr>
          <p:cNvSpPr>
            <a:spLocks noGrp="1"/>
          </p:cNvSpPr>
          <p:nvPr>
            <p:ph idx="1"/>
          </p:nvPr>
        </p:nvSpPr>
        <p:spPr/>
        <p:txBody>
          <a:bodyPr/>
          <a:lstStyle/>
          <a:p>
            <a:endParaRPr lang="en-US"/>
          </a:p>
        </p:txBody>
      </p:sp>
      <p:pic>
        <p:nvPicPr>
          <p:cNvPr id="4" name="Picture 3" descr="A group of people in a forest&#10;&#10;Description automatically generated">
            <a:extLst>
              <a:ext uri="{FF2B5EF4-FFF2-40B4-BE49-F238E27FC236}">
                <a16:creationId xmlns:a16="http://schemas.microsoft.com/office/drawing/2014/main" id="{FF953996-D8B4-4BE2-BD0A-D6FE97C3AE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4965059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964F-7307-4FAE-BBE5-7A9A7109F50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B036C14-D2F2-42D4-98CC-FE1E6C3D8C5F}"/>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rot="10800000">
            <a:off x="0" y="0"/>
            <a:ext cx="12192000" cy="6858000"/>
          </a:xfrm>
        </p:spPr>
      </p:pic>
    </p:spTree>
    <p:extLst>
      <p:ext uri="{BB962C8B-B14F-4D97-AF65-F5344CB8AC3E}">
        <p14:creationId xmlns:p14="http://schemas.microsoft.com/office/powerpoint/2010/main" val="40983204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964F-7307-4FAE-BBE5-7A9A7109F50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1CF9CD8-341D-4405-AD42-051A5825A51A}"/>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rot="10800000">
            <a:off x="0" y="0"/>
            <a:ext cx="12192000" cy="6858000"/>
          </a:xfrm>
        </p:spPr>
      </p:pic>
    </p:spTree>
    <p:extLst>
      <p:ext uri="{BB962C8B-B14F-4D97-AF65-F5344CB8AC3E}">
        <p14:creationId xmlns:p14="http://schemas.microsoft.com/office/powerpoint/2010/main" val="30412310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B62E2-93BD-4116-8047-9349670B225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82DFA33-89A0-4652-BBFD-F934F1530D9B}"/>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rot="5400000">
            <a:off x="-857251" y="857250"/>
            <a:ext cx="6858000" cy="5143499"/>
          </a:xfrm>
        </p:spPr>
      </p:pic>
      <p:pic>
        <p:nvPicPr>
          <p:cNvPr id="6" name="Content Placeholder 4">
            <a:extLst>
              <a:ext uri="{FF2B5EF4-FFF2-40B4-BE49-F238E27FC236}">
                <a16:creationId xmlns:a16="http://schemas.microsoft.com/office/drawing/2014/main" id="{D2A2C651-4CF4-465D-AD68-D4D4E478E3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6191247" y="857251"/>
            <a:ext cx="6858003" cy="5143501"/>
          </a:xfrm>
          <a:prstGeom prst="rect">
            <a:avLst/>
          </a:prstGeom>
        </p:spPr>
      </p:pic>
    </p:spTree>
    <p:extLst>
      <p:ext uri="{BB962C8B-B14F-4D97-AF65-F5344CB8AC3E}">
        <p14:creationId xmlns:p14="http://schemas.microsoft.com/office/powerpoint/2010/main" val="27003752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B793B-A0E0-4F78-AC6D-F58901B0DA4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76B4A0F-C791-47AD-B173-2E7D1EA0190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0DD381A-4A73-4BC7-A211-AC4F16A463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92623" y="0"/>
            <a:ext cx="10287000" cy="6858000"/>
          </a:xfrm>
          <a:prstGeom prst="rect">
            <a:avLst/>
          </a:prstGeom>
        </p:spPr>
      </p:pic>
    </p:spTree>
    <p:extLst>
      <p:ext uri="{BB962C8B-B14F-4D97-AF65-F5344CB8AC3E}">
        <p14:creationId xmlns:p14="http://schemas.microsoft.com/office/powerpoint/2010/main" val="14921486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B793B-A0E0-4F78-AC6D-F58901B0DA4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76B4A0F-C791-47AD-B173-2E7D1EA0190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C109ECE-DDB1-4AE3-BD11-31B754266AC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3117000" y="1593000"/>
            <a:ext cx="6858000" cy="4572000"/>
          </a:xfrm>
          <a:prstGeom prst="rect">
            <a:avLst/>
          </a:prstGeom>
        </p:spPr>
      </p:pic>
    </p:spTree>
    <p:extLst>
      <p:ext uri="{BB962C8B-B14F-4D97-AF65-F5344CB8AC3E}">
        <p14:creationId xmlns:p14="http://schemas.microsoft.com/office/powerpoint/2010/main" val="2505999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0D30F-FA6D-4DCD-8399-71B416951F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0C12101-6962-4418-85FD-37917222C84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E2CEF0D-C31D-451A-B9B1-4203D3B6C3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59370" y="0"/>
            <a:ext cx="10287000" cy="6858000"/>
          </a:xfrm>
          <a:prstGeom prst="rect">
            <a:avLst/>
          </a:prstGeom>
        </p:spPr>
      </p:pic>
    </p:spTree>
    <p:extLst>
      <p:ext uri="{BB962C8B-B14F-4D97-AF65-F5344CB8AC3E}">
        <p14:creationId xmlns:p14="http://schemas.microsoft.com/office/powerpoint/2010/main" val="21943551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9C1B1-065B-4548-B660-E438819CC48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78AD776-6F44-485E-9F5A-F3C9AE67567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649E1EB-B0FB-4728-A5AE-D186920DFB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92684" y="0"/>
            <a:ext cx="10287000" cy="6858000"/>
          </a:xfrm>
          <a:prstGeom prst="rect">
            <a:avLst/>
          </a:prstGeom>
        </p:spPr>
      </p:pic>
    </p:spTree>
    <p:extLst>
      <p:ext uri="{BB962C8B-B14F-4D97-AF65-F5344CB8AC3E}">
        <p14:creationId xmlns:p14="http://schemas.microsoft.com/office/powerpoint/2010/main" val="13102252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9C1B1-065B-4548-B660-E438819CC48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78AD776-6F44-485E-9F5A-F3C9AE67567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A414A10-8B8E-4EF9-B82F-219897E5FF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45710" y="0"/>
            <a:ext cx="10287000" cy="6858000"/>
          </a:xfrm>
          <a:prstGeom prst="rect">
            <a:avLst/>
          </a:prstGeom>
        </p:spPr>
      </p:pic>
    </p:spTree>
    <p:extLst>
      <p:ext uri="{BB962C8B-B14F-4D97-AF65-F5344CB8AC3E}">
        <p14:creationId xmlns:p14="http://schemas.microsoft.com/office/powerpoint/2010/main" val="26459397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9C1B1-065B-4548-B660-E438819CC48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78AD776-6F44-485E-9F5A-F3C9AE67567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72A7F1A-340C-431F-839D-DA485B978D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6800" y="0"/>
            <a:ext cx="10287000" cy="6858000"/>
          </a:xfrm>
          <a:prstGeom prst="rect">
            <a:avLst/>
          </a:prstGeom>
        </p:spPr>
      </p:pic>
    </p:spTree>
    <p:extLst>
      <p:ext uri="{BB962C8B-B14F-4D97-AF65-F5344CB8AC3E}">
        <p14:creationId xmlns:p14="http://schemas.microsoft.com/office/powerpoint/2010/main" val="909513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descr="A picture containing outdoor, tree, grass, people&#10;&#10;Description automatically generated">
            <a:extLst>
              <a:ext uri="{FF2B5EF4-FFF2-40B4-BE49-F238E27FC236}">
                <a16:creationId xmlns:a16="http://schemas.microsoft.com/office/drawing/2014/main" id="{D331FBDC-4BAA-49E7-894A-F3DD37FD9857}"/>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649299" y="187948"/>
            <a:ext cx="8893402" cy="6670052"/>
          </a:xfr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9F539-2B73-408D-B464-D4985544DCA4}"/>
              </a:ext>
            </a:extLst>
          </p:cNvPr>
          <p:cNvSpPr>
            <a:spLocks noGrp="1"/>
          </p:cNvSpPr>
          <p:nvPr>
            <p:ph type="title"/>
          </p:nvPr>
        </p:nvSpPr>
        <p:spPr/>
        <p:txBody>
          <a:bodyPr/>
          <a:lstStyle/>
          <a:p>
            <a:r>
              <a:rPr lang="en-US" dirty="0">
                <a:solidFill>
                  <a:schemeClr val="bg1"/>
                </a:solidFill>
              </a:rPr>
              <a:t>Steps</a:t>
            </a:r>
          </a:p>
        </p:txBody>
      </p:sp>
      <p:sp>
        <p:nvSpPr>
          <p:cNvPr id="4" name="Content Placeholder 3">
            <a:extLst>
              <a:ext uri="{FF2B5EF4-FFF2-40B4-BE49-F238E27FC236}">
                <a16:creationId xmlns:a16="http://schemas.microsoft.com/office/drawing/2014/main" id="{FC3C17B4-9599-46AC-ABC1-58F540A1DFE3}"/>
              </a:ext>
            </a:extLst>
          </p:cNvPr>
          <p:cNvSpPr>
            <a:spLocks noGrp="1"/>
          </p:cNvSpPr>
          <p:nvPr>
            <p:ph idx="1"/>
          </p:nvPr>
        </p:nvSpPr>
        <p:spPr/>
        <p:txBody>
          <a:bodyPr/>
          <a:lstStyle/>
          <a:p>
            <a:r>
              <a:rPr lang="en-US" dirty="0">
                <a:solidFill>
                  <a:schemeClr val="bg1"/>
                </a:solidFill>
              </a:rPr>
              <a:t>A few examples</a:t>
            </a:r>
          </a:p>
          <a:p>
            <a:r>
              <a:rPr lang="en-US" dirty="0">
                <a:solidFill>
                  <a:schemeClr val="bg1"/>
                </a:solidFill>
              </a:rPr>
              <a:t>Packaging them into a UWSP Certificate</a:t>
            </a:r>
          </a:p>
          <a:p>
            <a:r>
              <a:rPr lang="en-US" dirty="0">
                <a:solidFill>
                  <a:srgbClr val="FFFF00"/>
                </a:solidFill>
              </a:rPr>
              <a:t>Embedding them within a major</a:t>
            </a:r>
          </a:p>
          <a:p>
            <a:endParaRPr lang="en-US" dirty="0"/>
          </a:p>
        </p:txBody>
      </p:sp>
    </p:spTree>
    <p:extLst>
      <p:ext uri="{BB962C8B-B14F-4D97-AF65-F5344CB8AC3E}">
        <p14:creationId xmlns:p14="http://schemas.microsoft.com/office/powerpoint/2010/main" val="13652047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A9FD2-F9C8-4D97-9449-ADFE567E8A99}"/>
              </a:ext>
            </a:extLst>
          </p:cNvPr>
          <p:cNvSpPr>
            <a:spLocks noGrp="1"/>
          </p:cNvSpPr>
          <p:nvPr>
            <p:ph type="title"/>
          </p:nvPr>
        </p:nvSpPr>
        <p:spPr/>
        <p:txBody>
          <a:bodyPr>
            <a:normAutofit fontScale="90000"/>
          </a:bodyPr>
          <a:lstStyle/>
          <a:p>
            <a:r>
              <a:rPr lang="en-US" dirty="0">
                <a:solidFill>
                  <a:schemeClr val="bg1"/>
                </a:solidFill>
              </a:rPr>
              <a:t>Forestry: Ecosystem Restoration and Management</a:t>
            </a:r>
          </a:p>
        </p:txBody>
      </p:sp>
      <p:sp>
        <p:nvSpPr>
          <p:cNvPr id="3" name="Content Placeholder 2">
            <a:extLst>
              <a:ext uri="{FF2B5EF4-FFF2-40B4-BE49-F238E27FC236}">
                <a16:creationId xmlns:a16="http://schemas.microsoft.com/office/drawing/2014/main" id="{5573FA41-35E8-4E7D-BDC4-00FA175A6EAD}"/>
              </a:ext>
            </a:extLst>
          </p:cNvPr>
          <p:cNvSpPr>
            <a:spLocks noGrp="1"/>
          </p:cNvSpPr>
          <p:nvPr>
            <p:ph idx="1"/>
          </p:nvPr>
        </p:nvSpPr>
        <p:spPr/>
        <p:txBody>
          <a:bodyPr>
            <a:normAutofit/>
          </a:bodyPr>
          <a:lstStyle/>
          <a:p>
            <a:r>
              <a:rPr lang="en-US" sz="2400" dirty="0">
                <a:solidFill>
                  <a:schemeClr val="bg1"/>
                </a:solidFill>
                <a:latin typeface="+mj-lt"/>
              </a:rPr>
              <a:t>This is in-process</a:t>
            </a:r>
          </a:p>
          <a:p>
            <a:r>
              <a:rPr lang="en-US" sz="2400" dirty="0">
                <a:solidFill>
                  <a:schemeClr val="bg1"/>
                </a:solidFill>
                <a:latin typeface="+mj-lt"/>
              </a:rPr>
              <a:t>With updates, will be submitted for review by SER to automatically qualify students as CERP-IT</a:t>
            </a:r>
          </a:p>
          <a:p>
            <a:pPr marL="0" marR="0">
              <a:spcBef>
                <a:spcPts val="0"/>
              </a:spcBef>
              <a:spcAft>
                <a:spcPts val="0"/>
              </a:spcAft>
            </a:pPr>
            <a:r>
              <a:rPr lang="en-US" sz="2400" dirty="0">
                <a:solidFill>
                  <a:schemeClr val="bg1"/>
                </a:solidFill>
                <a:effectLst/>
                <a:latin typeface="+mj-lt"/>
                <a:ea typeface="Calibri" panose="020F0502020204030204" pitchFamily="34" charset="0"/>
                <a:cs typeface="Calibri" panose="020F0502020204030204" pitchFamily="34" charset="0"/>
              </a:rPr>
              <a:t>For 224: Fire Operations Credits: All will have Fire Fighter Type 2 qualifications</a:t>
            </a:r>
            <a:endParaRPr lang="en-US" sz="2400" dirty="0">
              <a:solidFill>
                <a:schemeClr val="bg1"/>
              </a:solidFill>
              <a:effectLst/>
              <a:latin typeface="+mj-lt"/>
              <a:ea typeface="Calibri" panose="020F0502020204030204" pitchFamily="34" charset="0"/>
            </a:endParaRPr>
          </a:p>
          <a:p>
            <a:r>
              <a:rPr lang="en-US" sz="2400" dirty="0">
                <a:solidFill>
                  <a:schemeClr val="bg1"/>
                </a:solidFill>
                <a:effectLst/>
                <a:latin typeface="+mj-lt"/>
                <a:ea typeface="Calibri" panose="020F0502020204030204" pitchFamily="34" charset="0"/>
                <a:cs typeface="Calibri" panose="020F0502020204030204" pitchFamily="34" charset="0"/>
              </a:rPr>
              <a:t>For 336: Pesticides in Natural Resource Management Credits: All will have had the chance to get certified</a:t>
            </a:r>
          </a:p>
          <a:p>
            <a:r>
              <a:rPr lang="en-US" sz="2400" dirty="0">
                <a:solidFill>
                  <a:schemeClr val="bg1"/>
                </a:solidFill>
                <a:latin typeface="+mj-lt"/>
                <a:cs typeface="Calibri" panose="020F0502020204030204" pitchFamily="34" charset="0"/>
              </a:rPr>
              <a:t>Fire Track (one of the following certificate based classes)</a:t>
            </a:r>
          </a:p>
          <a:p>
            <a:pPr marL="857250" lvl="2" indent="-342900">
              <a:spcBef>
                <a:spcPts val="0"/>
              </a:spcBef>
              <a:buFont typeface="Courier New" panose="02070309020205020404" pitchFamily="49" charset="0"/>
              <a:buChar char="o"/>
            </a:pPr>
            <a:r>
              <a:rPr lang="en-US" sz="2000" dirty="0">
                <a:solidFill>
                  <a:schemeClr val="bg1"/>
                </a:solidFill>
                <a:effectLst/>
                <a:latin typeface="+mj-lt"/>
                <a:ea typeface="Calibri" panose="020F0502020204030204" pitchFamily="34" charset="0"/>
                <a:cs typeface="Calibri" panose="020F0502020204030204" pitchFamily="34" charset="0"/>
              </a:rPr>
              <a:t>FOR 337 - Wisconsin Forestry Best Management Practices Credits: 1 or </a:t>
            </a:r>
            <a:endParaRPr lang="en-US" sz="2000" dirty="0">
              <a:solidFill>
                <a:schemeClr val="bg1"/>
              </a:solidFill>
              <a:effectLst/>
              <a:latin typeface="+mj-lt"/>
              <a:ea typeface="Calibri" panose="020F0502020204030204" pitchFamily="34" charset="0"/>
            </a:endParaRPr>
          </a:p>
          <a:p>
            <a:pPr marL="857250" lvl="2" indent="-342900">
              <a:spcBef>
                <a:spcPts val="0"/>
              </a:spcBef>
              <a:buFont typeface="Courier New" panose="02070309020205020404" pitchFamily="49" charset="0"/>
              <a:buChar char="o"/>
            </a:pPr>
            <a:r>
              <a:rPr lang="en-US" sz="2000" dirty="0">
                <a:solidFill>
                  <a:schemeClr val="bg1"/>
                </a:solidFill>
                <a:effectLst/>
                <a:latin typeface="+mj-lt"/>
                <a:ea typeface="Calibri" panose="020F0502020204030204" pitchFamily="34" charset="0"/>
                <a:cs typeface="Calibri" panose="020F0502020204030204" pitchFamily="34" charset="0"/>
              </a:rPr>
              <a:t>FOR 395 - Tree Care Techniques Credits: 1 or </a:t>
            </a:r>
            <a:endParaRPr lang="en-US" sz="2000" dirty="0">
              <a:solidFill>
                <a:schemeClr val="bg1"/>
              </a:solidFill>
              <a:effectLst/>
              <a:latin typeface="+mj-lt"/>
              <a:ea typeface="Calibri" panose="020F0502020204030204" pitchFamily="34" charset="0"/>
            </a:endParaRPr>
          </a:p>
          <a:p>
            <a:pPr marL="857250" lvl="2" indent="-342900">
              <a:spcBef>
                <a:spcPts val="0"/>
              </a:spcBef>
              <a:buFont typeface="Courier New" panose="02070309020205020404" pitchFamily="49" charset="0"/>
              <a:buChar char="o"/>
            </a:pPr>
            <a:r>
              <a:rPr lang="en-US" sz="2000" dirty="0">
                <a:solidFill>
                  <a:schemeClr val="bg1"/>
                </a:solidFill>
                <a:effectLst/>
                <a:latin typeface="+mj-lt"/>
                <a:ea typeface="Calibri" panose="020F0502020204030204" pitchFamily="34" charset="0"/>
                <a:cs typeface="Calibri" panose="020F0502020204030204" pitchFamily="34" charset="0"/>
              </a:rPr>
              <a:t>FOR 434 - Field Practices in Silviculture Credits: 1-3 (Take 1-2 credits.)</a:t>
            </a:r>
            <a:endParaRPr lang="en-US" sz="2000" dirty="0">
              <a:solidFill>
                <a:schemeClr val="bg1"/>
              </a:solidFill>
              <a:latin typeface="+mj-lt"/>
              <a:ea typeface="Calibri" panose="020F0502020204030204" pitchFamily="34" charset="0"/>
            </a:endParaRPr>
          </a:p>
          <a:p>
            <a:pPr marL="857250" lvl="2" indent="-342900">
              <a:spcBef>
                <a:spcPts val="0"/>
              </a:spcBef>
              <a:buFont typeface="Courier New" panose="02070309020205020404" pitchFamily="49" charset="0"/>
              <a:buChar char="o"/>
            </a:pPr>
            <a:r>
              <a:rPr lang="en-US" sz="2000" dirty="0">
                <a:solidFill>
                  <a:schemeClr val="bg1"/>
                </a:solidFill>
                <a:effectLst/>
                <a:latin typeface="+mj-lt"/>
                <a:ea typeface="Calibri" panose="020F0502020204030204" pitchFamily="34" charset="0"/>
                <a:cs typeface="Calibri" panose="020F0502020204030204" pitchFamily="34" charset="0"/>
              </a:rPr>
              <a:t>Will have at least 2 additional Federal Fire Certs</a:t>
            </a:r>
            <a:endParaRPr lang="en-US" sz="2000" dirty="0">
              <a:solidFill>
                <a:schemeClr val="bg1"/>
              </a:solidFill>
              <a:effectLst/>
              <a:latin typeface="+mj-lt"/>
              <a:ea typeface="Calibri" panose="020F0502020204030204" pitchFamily="34" charset="0"/>
            </a:endParaRPr>
          </a:p>
        </p:txBody>
      </p:sp>
    </p:spTree>
    <p:extLst>
      <p:ext uri="{BB962C8B-B14F-4D97-AF65-F5344CB8AC3E}">
        <p14:creationId xmlns:p14="http://schemas.microsoft.com/office/powerpoint/2010/main" val="2792815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A9FD2-F9C8-4D97-9449-ADFE567E8A99}"/>
              </a:ext>
            </a:extLst>
          </p:cNvPr>
          <p:cNvSpPr>
            <a:spLocks noGrp="1"/>
          </p:cNvSpPr>
          <p:nvPr>
            <p:ph type="title"/>
          </p:nvPr>
        </p:nvSpPr>
        <p:spPr/>
        <p:txBody>
          <a:bodyPr/>
          <a:lstStyle/>
          <a:p>
            <a:r>
              <a:rPr lang="en-US" dirty="0">
                <a:solidFill>
                  <a:schemeClr val="bg1"/>
                </a:solidFill>
              </a:rPr>
              <a:t>Student Evaluation Comments</a:t>
            </a:r>
          </a:p>
        </p:txBody>
      </p:sp>
      <p:sp>
        <p:nvSpPr>
          <p:cNvPr id="3" name="Content Placeholder 2">
            <a:extLst>
              <a:ext uri="{FF2B5EF4-FFF2-40B4-BE49-F238E27FC236}">
                <a16:creationId xmlns:a16="http://schemas.microsoft.com/office/drawing/2014/main" id="{5573FA41-35E8-4E7D-BDC4-00FA175A6EAD}"/>
              </a:ext>
            </a:extLst>
          </p:cNvPr>
          <p:cNvSpPr>
            <a:spLocks noGrp="1"/>
          </p:cNvSpPr>
          <p:nvPr>
            <p:ph idx="1"/>
          </p:nvPr>
        </p:nvSpPr>
        <p:spPr/>
        <p:txBody>
          <a:bodyPr>
            <a:normAutofit/>
          </a:bodyPr>
          <a:lstStyle/>
          <a:p>
            <a:r>
              <a:rPr lang="en-US" dirty="0">
                <a:solidFill>
                  <a:schemeClr val="bg1"/>
                </a:solidFill>
              </a:rPr>
              <a:t>“Really liked that we were able to receive a best management certification that I can use in my future jobs. Learned a lot about real life forestry and how to address problems and fix them. Very happy with the course”</a:t>
            </a:r>
          </a:p>
          <a:p>
            <a:r>
              <a:rPr lang="en-US" dirty="0">
                <a:solidFill>
                  <a:schemeClr val="bg1"/>
                </a:solidFill>
              </a:rPr>
              <a:t>“Very informative and loved being able to take cert exams in class”</a:t>
            </a:r>
          </a:p>
        </p:txBody>
      </p:sp>
    </p:spTree>
    <p:extLst>
      <p:ext uri="{BB962C8B-B14F-4D97-AF65-F5344CB8AC3E}">
        <p14:creationId xmlns:p14="http://schemas.microsoft.com/office/powerpoint/2010/main" val="29506592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A9FD2-F9C8-4D97-9449-ADFE567E8A99}"/>
              </a:ext>
            </a:extLst>
          </p:cNvPr>
          <p:cNvSpPr>
            <a:spLocks noGrp="1"/>
          </p:cNvSpPr>
          <p:nvPr>
            <p:ph type="title"/>
          </p:nvPr>
        </p:nvSpPr>
        <p:spPr/>
        <p:txBody>
          <a:bodyPr/>
          <a:lstStyle/>
          <a:p>
            <a:r>
              <a:rPr lang="en-US" dirty="0">
                <a:solidFill>
                  <a:schemeClr val="bg1"/>
                </a:solidFill>
              </a:rPr>
              <a:t>Student Evaluation Comments</a:t>
            </a:r>
          </a:p>
        </p:txBody>
      </p:sp>
      <p:sp>
        <p:nvSpPr>
          <p:cNvPr id="3" name="Content Placeholder 2">
            <a:extLst>
              <a:ext uri="{FF2B5EF4-FFF2-40B4-BE49-F238E27FC236}">
                <a16:creationId xmlns:a16="http://schemas.microsoft.com/office/drawing/2014/main" id="{5573FA41-35E8-4E7D-BDC4-00FA175A6EAD}"/>
              </a:ext>
            </a:extLst>
          </p:cNvPr>
          <p:cNvSpPr>
            <a:spLocks noGrp="1"/>
          </p:cNvSpPr>
          <p:nvPr>
            <p:ph idx="1"/>
          </p:nvPr>
        </p:nvSpPr>
        <p:spPr/>
        <p:txBody>
          <a:bodyPr>
            <a:normAutofit lnSpcReduction="10000"/>
          </a:bodyPr>
          <a:lstStyle/>
          <a:p>
            <a:r>
              <a:rPr lang="en-US" dirty="0">
                <a:solidFill>
                  <a:schemeClr val="bg1"/>
                </a:solidFill>
              </a:rPr>
              <a:t>“…his classes really help to gain the fundamental skills and practices that are needed by students who are trying to become some of the best in the field and will help them to surpass their counterparts that are going to be their competition when they graduate.”</a:t>
            </a:r>
          </a:p>
          <a:p>
            <a:r>
              <a:rPr lang="en-US" dirty="0">
                <a:solidFill>
                  <a:schemeClr val="bg1"/>
                </a:solidFill>
              </a:rPr>
              <a:t>“I wish all my classes were like this, I realize that this is a university, but having the hands on experience really helps to drive home the things that I am learning and helps me to better grasp the concepts that are being taught.”</a:t>
            </a:r>
          </a:p>
        </p:txBody>
      </p:sp>
    </p:spTree>
    <p:extLst>
      <p:ext uri="{BB962C8B-B14F-4D97-AF65-F5344CB8AC3E}">
        <p14:creationId xmlns:p14="http://schemas.microsoft.com/office/powerpoint/2010/main" val="1650754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9458" name="Picture 2" descr="http://www.uwsp.edu/stuorg/ssa/pictures/class%20(24).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514600" y="0"/>
            <a:ext cx="7086600" cy="6685472"/>
          </a:xfrm>
          <a:prstGeom prst="rect">
            <a:avLst/>
          </a:prstGeom>
          <a:noFill/>
        </p:spPr>
      </p:pic>
      <p:sp>
        <p:nvSpPr>
          <p:cNvPr id="5" name="TextBox 4"/>
          <p:cNvSpPr txBox="1"/>
          <p:nvPr/>
        </p:nvSpPr>
        <p:spPr>
          <a:xfrm>
            <a:off x="7391400" y="6248400"/>
            <a:ext cx="1861920" cy="369332"/>
          </a:xfrm>
          <a:prstGeom prst="rect">
            <a:avLst/>
          </a:prstGeom>
          <a:solidFill>
            <a:schemeClr val="bg1"/>
          </a:solidFill>
        </p:spPr>
        <p:txBody>
          <a:bodyPr wrap="none" rtlCol="0">
            <a:spAutoFit/>
          </a:bodyPr>
          <a:lstStyle/>
          <a:p>
            <a:r>
              <a:rPr lang="en-US" dirty="0">
                <a:solidFill>
                  <a:prstClr val="black"/>
                </a:solidFill>
                <a:latin typeface="Calibri"/>
              </a:rPr>
              <a:t>Photo Les Werner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03995-420C-43D4-82F1-B2CBBF18D187}"/>
              </a:ext>
            </a:extLst>
          </p:cNvPr>
          <p:cNvSpPr>
            <a:spLocks noGrp="1"/>
          </p:cNvSpPr>
          <p:nvPr>
            <p:ph type="title"/>
          </p:nvPr>
        </p:nvSpPr>
        <p:spPr/>
        <p:txBody>
          <a:bodyPr/>
          <a:lstStyle/>
          <a:p>
            <a:r>
              <a:rPr lang="en-US" dirty="0">
                <a:solidFill>
                  <a:schemeClr val="bg1"/>
                </a:solidFill>
              </a:rPr>
              <a:t>For that reason, there is an emphasis on…</a:t>
            </a:r>
          </a:p>
        </p:txBody>
      </p:sp>
      <p:sp>
        <p:nvSpPr>
          <p:cNvPr id="3" name="Content Placeholder 2">
            <a:extLst>
              <a:ext uri="{FF2B5EF4-FFF2-40B4-BE49-F238E27FC236}">
                <a16:creationId xmlns:a16="http://schemas.microsoft.com/office/drawing/2014/main" id="{48309637-3DE1-4E9B-BDBB-35EECF375AE8}"/>
              </a:ext>
            </a:extLst>
          </p:cNvPr>
          <p:cNvSpPr>
            <a:spLocks noGrp="1"/>
          </p:cNvSpPr>
          <p:nvPr>
            <p:ph idx="1"/>
          </p:nvPr>
        </p:nvSpPr>
        <p:spPr/>
        <p:txBody>
          <a:bodyPr/>
          <a:lstStyle/>
          <a:p>
            <a:r>
              <a:rPr lang="en-US" dirty="0">
                <a:solidFill>
                  <a:schemeClr val="bg1"/>
                </a:solidFill>
              </a:rPr>
              <a:t>Career preparation</a:t>
            </a:r>
          </a:p>
          <a:p>
            <a:r>
              <a:rPr lang="en-US" dirty="0">
                <a:solidFill>
                  <a:schemeClr val="bg1"/>
                </a:solidFill>
              </a:rPr>
              <a:t>Field laboratories</a:t>
            </a:r>
          </a:p>
          <a:p>
            <a:r>
              <a:rPr lang="en-US" dirty="0">
                <a:solidFill>
                  <a:schemeClr val="bg1"/>
                </a:solidFill>
              </a:rPr>
              <a:t>Use of flipped classes </a:t>
            </a:r>
          </a:p>
          <a:p>
            <a:r>
              <a:rPr lang="en-US" dirty="0">
                <a:solidFill>
                  <a:schemeClr val="bg1"/>
                </a:solidFill>
              </a:rPr>
              <a:t>Leaving the program as “field ready”</a:t>
            </a:r>
          </a:p>
          <a:p>
            <a:endParaRPr lang="en-US" dirty="0">
              <a:solidFill>
                <a:schemeClr val="bg1"/>
              </a:solidFill>
            </a:endParaRPr>
          </a:p>
        </p:txBody>
      </p:sp>
    </p:spTree>
    <p:extLst>
      <p:ext uri="{BB962C8B-B14F-4D97-AF65-F5344CB8AC3E}">
        <p14:creationId xmlns:p14="http://schemas.microsoft.com/office/powerpoint/2010/main" val="3269663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A9FD2-F9C8-4D97-9449-ADFE567E8A99}"/>
              </a:ext>
            </a:extLst>
          </p:cNvPr>
          <p:cNvSpPr>
            <a:spLocks noGrp="1"/>
          </p:cNvSpPr>
          <p:nvPr>
            <p:ph type="title"/>
          </p:nvPr>
        </p:nvSpPr>
        <p:spPr>
          <a:xfrm>
            <a:off x="701878" y="2397053"/>
            <a:ext cx="10972800" cy="1143000"/>
          </a:xfrm>
        </p:spPr>
        <p:txBody>
          <a:bodyPr>
            <a:normAutofit fontScale="90000"/>
          </a:bodyPr>
          <a:lstStyle/>
          <a:p>
            <a:r>
              <a:rPr lang="en-US" dirty="0">
                <a:solidFill>
                  <a:schemeClr val="bg1"/>
                </a:solidFill>
              </a:rPr>
              <a:t>Within Natural Resources, skills-based certifications backed by a professional entity are a significant driving influence in the field </a:t>
            </a:r>
          </a:p>
        </p:txBody>
      </p:sp>
    </p:spTree>
    <p:extLst>
      <p:ext uri="{BB962C8B-B14F-4D97-AF65-F5344CB8AC3E}">
        <p14:creationId xmlns:p14="http://schemas.microsoft.com/office/powerpoint/2010/main" val="3764642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A9FD2-F9C8-4D97-9449-ADFE567E8A99}"/>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E29301BB-2435-4CDE-8341-9438D987074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9704628">
            <a:off x="8063004" y="100674"/>
            <a:ext cx="2759328" cy="3804527"/>
          </a:xfrm>
          <a:prstGeom prst="rect">
            <a:avLst/>
          </a:prstGeom>
        </p:spPr>
      </p:pic>
      <p:pic>
        <p:nvPicPr>
          <p:cNvPr id="9" name="Picture 8">
            <a:extLst>
              <a:ext uri="{FF2B5EF4-FFF2-40B4-BE49-F238E27FC236}">
                <a16:creationId xmlns:a16="http://schemas.microsoft.com/office/drawing/2014/main" id="{373E788C-2977-49C8-AC83-FA990EC5AC9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2705" y="4870898"/>
            <a:ext cx="3158837" cy="1842654"/>
          </a:xfrm>
          <a:prstGeom prst="rect">
            <a:avLst/>
          </a:prstGeom>
        </p:spPr>
      </p:pic>
      <p:pic>
        <p:nvPicPr>
          <p:cNvPr id="11" name="Picture 10">
            <a:extLst>
              <a:ext uri="{FF2B5EF4-FFF2-40B4-BE49-F238E27FC236}">
                <a16:creationId xmlns:a16="http://schemas.microsoft.com/office/drawing/2014/main" id="{172E43CA-C7A4-4C2C-8B58-59A58A2C1CB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6200000">
            <a:off x="9778853" y="4528865"/>
            <a:ext cx="2111407" cy="2697019"/>
          </a:xfrm>
          <a:prstGeom prst="rect">
            <a:avLst/>
          </a:prstGeom>
        </p:spPr>
      </p:pic>
      <p:pic>
        <p:nvPicPr>
          <p:cNvPr id="13" name="Picture 12">
            <a:extLst>
              <a:ext uri="{FF2B5EF4-FFF2-40B4-BE49-F238E27FC236}">
                <a16:creationId xmlns:a16="http://schemas.microsoft.com/office/drawing/2014/main" id="{1B6D4B94-A8CC-464B-8070-3C30F4EC253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16200000">
            <a:off x="9704809" y="-297788"/>
            <a:ext cx="1967346" cy="2581393"/>
          </a:xfrm>
          <a:prstGeom prst="rect">
            <a:avLst/>
          </a:prstGeom>
        </p:spPr>
      </p:pic>
      <p:pic>
        <p:nvPicPr>
          <p:cNvPr id="15" name="Picture 14">
            <a:extLst>
              <a:ext uri="{FF2B5EF4-FFF2-40B4-BE49-F238E27FC236}">
                <a16:creationId xmlns:a16="http://schemas.microsoft.com/office/drawing/2014/main" id="{16C1C1FE-093F-4254-A2DF-0DC65AC1F3D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5400000">
            <a:off x="3771402" y="-30259"/>
            <a:ext cx="2111407" cy="2789383"/>
          </a:xfrm>
          <a:prstGeom prst="rect">
            <a:avLst/>
          </a:prstGeom>
        </p:spPr>
      </p:pic>
      <p:pic>
        <p:nvPicPr>
          <p:cNvPr id="19" name="Picture 18">
            <a:extLst>
              <a:ext uri="{FF2B5EF4-FFF2-40B4-BE49-F238E27FC236}">
                <a16:creationId xmlns:a16="http://schemas.microsoft.com/office/drawing/2014/main" id="{280E21C7-9F6F-45D5-A9A4-CD3C13D19AC9}"/>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722897" y="378916"/>
            <a:ext cx="3347750" cy="2244437"/>
          </a:xfrm>
          <a:prstGeom prst="rect">
            <a:avLst/>
          </a:prstGeom>
        </p:spPr>
      </p:pic>
      <p:pic>
        <p:nvPicPr>
          <p:cNvPr id="21" name="Picture 20">
            <a:extLst>
              <a:ext uri="{FF2B5EF4-FFF2-40B4-BE49-F238E27FC236}">
                <a16:creationId xmlns:a16="http://schemas.microsoft.com/office/drawing/2014/main" id="{5058BDC1-AB88-4574-89AC-3978FC967100}"/>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68936" y="-56847"/>
            <a:ext cx="3234883" cy="2397376"/>
          </a:xfrm>
          <a:prstGeom prst="rect">
            <a:avLst/>
          </a:prstGeom>
        </p:spPr>
      </p:pic>
      <p:pic>
        <p:nvPicPr>
          <p:cNvPr id="25" name="Picture 24">
            <a:extLst>
              <a:ext uri="{FF2B5EF4-FFF2-40B4-BE49-F238E27FC236}">
                <a16:creationId xmlns:a16="http://schemas.microsoft.com/office/drawing/2014/main" id="{D302E23B-D871-47FB-901E-BAE6AEDEB206}"/>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082130" y="2262843"/>
            <a:ext cx="3043603" cy="2120808"/>
          </a:xfrm>
          <a:prstGeom prst="rect">
            <a:avLst/>
          </a:prstGeom>
        </p:spPr>
      </p:pic>
      <p:pic>
        <p:nvPicPr>
          <p:cNvPr id="27" name="Picture 26">
            <a:extLst>
              <a:ext uri="{FF2B5EF4-FFF2-40B4-BE49-F238E27FC236}">
                <a16:creationId xmlns:a16="http://schemas.microsoft.com/office/drawing/2014/main" id="{9BDE690E-DC59-4B2C-9DE1-45219359592F}"/>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rot="2756103">
            <a:off x="6615374" y="4220302"/>
            <a:ext cx="2714420" cy="2186795"/>
          </a:xfrm>
          <a:prstGeom prst="rect">
            <a:avLst/>
          </a:prstGeom>
        </p:spPr>
      </p:pic>
      <p:pic>
        <p:nvPicPr>
          <p:cNvPr id="31" name="Picture 30">
            <a:extLst>
              <a:ext uri="{FF2B5EF4-FFF2-40B4-BE49-F238E27FC236}">
                <a16:creationId xmlns:a16="http://schemas.microsoft.com/office/drawing/2014/main" id="{301A529D-2C22-4997-9F87-8EE131A411D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rot="18926886">
            <a:off x="325716" y="2426344"/>
            <a:ext cx="3164244" cy="2419248"/>
          </a:xfrm>
          <a:prstGeom prst="rect">
            <a:avLst/>
          </a:prstGeom>
        </p:spPr>
      </p:pic>
      <p:pic>
        <p:nvPicPr>
          <p:cNvPr id="23" name="Picture 22">
            <a:extLst>
              <a:ext uri="{FF2B5EF4-FFF2-40B4-BE49-F238E27FC236}">
                <a16:creationId xmlns:a16="http://schemas.microsoft.com/office/drawing/2014/main" id="{FD63D83E-3A5D-4DED-BC57-2EB74F28050D}"/>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9037051" y="2754849"/>
            <a:ext cx="3273860" cy="2503055"/>
          </a:xfrm>
          <a:prstGeom prst="rect">
            <a:avLst/>
          </a:prstGeom>
        </p:spPr>
      </p:pic>
      <p:pic>
        <p:nvPicPr>
          <p:cNvPr id="29" name="Content Placeholder 28">
            <a:extLst>
              <a:ext uri="{FF2B5EF4-FFF2-40B4-BE49-F238E27FC236}">
                <a16:creationId xmlns:a16="http://schemas.microsoft.com/office/drawing/2014/main" id="{DB980BD4-223F-4415-8F02-1CBA8D7FE2FF}"/>
              </a:ext>
            </a:extLst>
          </p:cNvPr>
          <p:cNvPicPr>
            <a:picLocks noGrp="1" noChangeAspect="1"/>
          </p:cNvPicPr>
          <p:nvPr>
            <p:ph idx="1"/>
          </p:nvPr>
        </p:nvPicPr>
        <p:blipFill rotWithShape="1">
          <a:blip r:embed="rId13" cstate="email">
            <a:extLst>
              <a:ext uri="{28A0092B-C50C-407E-A947-70E740481C1C}">
                <a14:useLocalDpi xmlns:a14="http://schemas.microsoft.com/office/drawing/2010/main"/>
              </a:ext>
            </a:extLst>
          </a:blip>
          <a:srcRect/>
          <a:stretch/>
        </p:blipFill>
        <p:spPr>
          <a:xfrm rot="2275933">
            <a:off x="6178200" y="2288661"/>
            <a:ext cx="3157876" cy="2276264"/>
          </a:xfrm>
        </p:spPr>
      </p:pic>
      <p:pic>
        <p:nvPicPr>
          <p:cNvPr id="17" name="Picture 16">
            <a:extLst>
              <a:ext uri="{FF2B5EF4-FFF2-40B4-BE49-F238E27FC236}">
                <a16:creationId xmlns:a16="http://schemas.microsoft.com/office/drawing/2014/main" id="{7933FEC9-07AF-44BC-A30B-A11C19EBCEE3}"/>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rot="5400000">
            <a:off x="4033081" y="3755253"/>
            <a:ext cx="2428060" cy="3303307"/>
          </a:xfrm>
          <a:prstGeom prst="rect">
            <a:avLst/>
          </a:prstGeom>
        </p:spPr>
      </p:pic>
      <p:pic>
        <p:nvPicPr>
          <p:cNvPr id="32" name="Picture 31">
            <a:extLst>
              <a:ext uri="{FF2B5EF4-FFF2-40B4-BE49-F238E27FC236}">
                <a16:creationId xmlns:a16="http://schemas.microsoft.com/office/drawing/2014/main" id="{71281E8D-DC9B-48C5-B416-E81DB09F11DC}"/>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8103656" y="4683559"/>
            <a:ext cx="2902874" cy="1494941"/>
          </a:xfrm>
          <a:prstGeom prst="rect">
            <a:avLst/>
          </a:prstGeom>
        </p:spPr>
      </p:pic>
    </p:spTree>
    <p:extLst>
      <p:ext uri="{BB962C8B-B14F-4D97-AF65-F5344CB8AC3E}">
        <p14:creationId xmlns:p14="http://schemas.microsoft.com/office/powerpoint/2010/main" val="24714315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C2BD8D2E863040A4391B36CAD370EA" ma:contentTypeVersion="" ma:contentTypeDescription="Create a new document." ma:contentTypeScope="" ma:versionID="dd31c871ab673bb396925951da8af7bc">
  <xsd:schema xmlns:xsd="http://www.w3.org/2001/XMLSchema" xmlns:xs="http://www.w3.org/2001/XMLSchema" xmlns:p="http://schemas.microsoft.com/office/2006/metadata/properties" xmlns:ns1="http://schemas.microsoft.com/sharepoint/v3" xmlns:ns2="beaf5f31-8cd1-41e4-a47a-7a8ecc96f470" targetNamespace="http://schemas.microsoft.com/office/2006/metadata/properties" ma:root="true" ma:fieldsID="b21af3bb3c8f651575448477e53d6a43" ns1:_="" ns2:_="">
    <xsd:import namespace="http://schemas.microsoft.com/sharepoint/v3"/>
    <xsd:import namespace="beaf5f31-8cd1-41e4-a47a-7a8ecc96f470"/>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eaf5f31-8cd1-41e4-a47a-7a8ecc96f47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14F6EECB-4B17-491F-AFF4-9CE1C57C67AF}"/>
</file>

<file path=customXml/itemProps2.xml><?xml version="1.0" encoding="utf-8"?>
<ds:datastoreItem xmlns:ds="http://schemas.openxmlformats.org/officeDocument/2006/customXml" ds:itemID="{FA44C61F-6211-49B3-8CCB-86CA0A57F941}"/>
</file>

<file path=customXml/itemProps3.xml><?xml version="1.0" encoding="utf-8"?>
<ds:datastoreItem xmlns:ds="http://schemas.openxmlformats.org/officeDocument/2006/customXml" ds:itemID="{8D335426-4A30-4EF4-8E6B-C6FCBCB8F032}"/>
</file>

<file path=docProps/app.xml><?xml version="1.0" encoding="utf-8"?>
<Properties xmlns="http://schemas.openxmlformats.org/officeDocument/2006/extended-properties" xmlns:vt="http://schemas.openxmlformats.org/officeDocument/2006/docPropsVTypes">
  <TotalTime>213</TotalTime>
  <Words>910</Words>
  <Application>Microsoft Office PowerPoint</Application>
  <PresentationFormat>Widescreen</PresentationFormat>
  <Paragraphs>123</Paragraphs>
  <Slides>53</Slides>
  <Notes>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53</vt:i4>
      </vt:variant>
    </vt:vector>
  </HeadingPairs>
  <TitlesOfParts>
    <vt:vector size="61" baseType="lpstr">
      <vt:lpstr>Arial</vt:lpstr>
      <vt:lpstr>Calibri</vt:lpstr>
      <vt:lpstr>Calibri Light</vt:lpstr>
      <vt:lpstr>Courier New</vt:lpstr>
      <vt:lpstr>Symbol</vt:lpstr>
      <vt:lpstr>Times New Roman</vt:lpstr>
      <vt:lpstr>Office Theme</vt:lpstr>
      <vt:lpstr>1_Office Theme</vt:lpstr>
      <vt:lpstr>Embedding External Certifications into  University Coursework:</vt:lpstr>
      <vt:lpstr>PowerPoint Presentation</vt:lpstr>
      <vt:lpstr>PowerPoint Presentation</vt:lpstr>
      <vt:lpstr>PowerPoint Presentation</vt:lpstr>
      <vt:lpstr>PowerPoint Presentation</vt:lpstr>
      <vt:lpstr>PowerPoint Presentation</vt:lpstr>
      <vt:lpstr>For that reason, there is an emphasis on…</vt:lpstr>
      <vt:lpstr>Within Natural Resources, skills-based certifications backed by a professional entity are a significant driving influence in the field </vt:lpstr>
      <vt:lpstr>PowerPoint Presentation</vt:lpstr>
      <vt:lpstr>For a later career forester like me,  that means attaining and/or maintenance of   48 different certifications</vt:lpstr>
      <vt:lpstr>For forestry students, the potential employment impacts of this cannot be overstated</vt:lpstr>
      <vt:lpstr>Steps</vt:lpstr>
      <vt:lpstr>WI Pesticide Applicators Cert  (external certifier DATCP)</vt:lpstr>
      <vt:lpstr>For 336 Pesticides in Natural Resource Management </vt:lpstr>
      <vt:lpstr>WI BMP Cert for Water Quality and Forest Health (external certifier WDNR)</vt:lpstr>
      <vt:lpstr>For 337 Best Management Practices Certification</vt:lpstr>
      <vt:lpstr>PowerPoint Presentation</vt:lpstr>
      <vt:lpstr>For 434 Sec 3 Restoration Field Techniques: AKA an entire class of certs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Fire Science</vt:lpstr>
      <vt:lpstr>Fire Science</vt:lpstr>
      <vt:lpstr>Fire Science</vt:lpstr>
      <vt:lpstr>Steps</vt:lpstr>
      <vt:lpstr>Example 1: Fire Science Certificate</vt:lpstr>
      <vt:lpstr>Classes</vt:lpstr>
      <vt:lpstr>PowerPoint Presentation</vt:lpstr>
      <vt:lpstr>Certifications</vt:lpstr>
      <vt:lpstr>Example of this Year’s Offerings</vt:lpstr>
      <vt:lpstr>Experience</vt:lpstr>
      <vt:lpstr>Example 2: Timber Marking Cert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Steps</vt:lpstr>
      <vt:lpstr>Forestry: Ecosystem Restoration and Management</vt:lpstr>
      <vt:lpstr>Student Evaluation Comments</vt:lpstr>
      <vt:lpstr>Student Evaluation 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Embedding External Certifications into  University Coursework:</dc:title>
  <dc:creator>Michael Demchik</dc:creator>
  <cp:lastModifiedBy>Demchik, Michael</cp:lastModifiedBy>
  <cp:revision>2</cp:revision>
  <dcterms:created xsi:type="dcterms:W3CDTF">2022-01-04T19:28:20Z</dcterms:created>
  <dcterms:modified xsi:type="dcterms:W3CDTF">2022-01-20T19:23:14Z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0x01010031C2BD8D2E863040A4391B36CAD370EA</vt:lpwstr>
  </property>
</Properties>
</file>