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62" r:id="rId5"/>
    <p:sldId id="279" r:id="rId6"/>
    <p:sldId id="274" r:id="rId7"/>
    <p:sldId id="275" r:id="rId8"/>
    <p:sldId id="276" r:id="rId9"/>
    <p:sldId id="280" r:id="rId10"/>
    <p:sldId id="260" r:id="rId11"/>
    <p:sldId id="261" r:id="rId12"/>
    <p:sldId id="278" r:id="rId13"/>
    <p:sldId id="281" r:id="rId14"/>
    <p:sldId id="25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285E9-EBA2-443A-BB1B-EEFAB08471ED}" v="488" dt="2020-01-09T21:47:31.078"/>
    <p1510:client id="{197565F5-6B75-4F40-AD0B-6CBDF91BFB13}" v="89" dt="2020-01-09T22:01:23.928"/>
    <p1510:client id="{E9A24F7B-93BC-43C8-B449-DD5023F32BEF}" v="105" dt="2020-01-09T16:51:41.8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A2D5A-AB36-4D71-BDEC-A6029C2C633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258EE-4B0A-4EC6-A490-F46359D1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72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91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603C-C476-4570-837B-1AA2DD87133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14B-5474-4729-AD06-DCB1B188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5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603C-C476-4570-837B-1AA2DD87133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14B-5474-4729-AD06-DCB1B188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9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603C-C476-4570-837B-1AA2DD87133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14B-5474-4729-AD06-DCB1B188954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5990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603C-C476-4570-837B-1AA2DD87133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14B-5474-4729-AD06-DCB1B188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52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603C-C476-4570-837B-1AA2DD87133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14B-5474-4729-AD06-DCB1B188954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3356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603C-C476-4570-837B-1AA2DD87133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14B-5474-4729-AD06-DCB1B188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71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603C-C476-4570-837B-1AA2DD87133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14B-5474-4729-AD06-DCB1B188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67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603C-C476-4570-837B-1AA2DD87133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14B-5474-4729-AD06-DCB1B188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9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603C-C476-4570-837B-1AA2DD87133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14B-5474-4729-AD06-DCB1B188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9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603C-C476-4570-837B-1AA2DD87133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14B-5474-4729-AD06-DCB1B188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66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603C-C476-4570-837B-1AA2DD87133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14B-5474-4729-AD06-DCB1B188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17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603C-C476-4570-837B-1AA2DD87133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14B-5474-4729-AD06-DCB1B188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6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603C-C476-4570-837B-1AA2DD87133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14B-5474-4729-AD06-DCB1B188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6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603C-C476-4570-837B-1AA2DD87133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14B-5474-4729-AD06-DCB1B188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1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603C-C476-4570-837B-1AA2DD87133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14B-5474-4729-AD06-DCB1B188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603C-C476-4570-837B-1AA2DD87133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114B-5474-4729-AD06-DCB1B188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2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B603C-C476-4570-837B-1AA2DD87133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82114B-5474-4729-AD06-DCB1B188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5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idehighered.com/digital-learning/article/2019/02/13/shorter-online-courses-offer-flexible-alternatives-students-pose" TargetMode="External"/><Relationship Id="rId2" Type="http://schemas.openxmlformats.org/officeDocument/2006/relationships/hyperlink" Target="https://www.insidehighered.com/digital-learning/article/2019/01/30/institutions-experiment-shorter-online-courses-audienc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6" y="3532598"/>
            <a:ext cx="7862401" cy="238754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Rhonda Sprague</a:t>
            </a:r>
          </a:p>
          <a:p>
            <a:r>
              <a:rPr lang="en-US" sz="2000" dirty="0"/>
              <a:t>Division of Communication</a:t>
            </a:r>
            <a:endParaRPr lang="en-US" sz="2000" dirty="0">
              <a:cs typeface="Calibri"/>
            </a:endParaRPr>
          </a:p>
          <a:p>
            <a:r>
              <a:rPr lang="en-US" sz="2800" dirty="0">
                <a:cs typeface="Calibri"/>
              </a:rPr>
              <a:t>Eric Simkins</a:t>
            </a:r>
          </a:p>
          <a:p>
            <a:r>
              <a:rPr lang="en-US" sz="2000" dirty="0">
                <a:cs typeface="Calibri"/>
              </a:rPr>
              <a:t>Center for Inclusive Teaching and Learning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96026" y="410750"/>
            <a:ext cx="8273441" cy="2914653"/>
          </a:xfrm>
        </p:spPr>
        <p:txBody>
          <a:bodyPr>
            <a:normAutofit/>
          </a:bodyPr>
          <a:lstStyle/>
          <a:p>
            <a:r>
              <a:rPr lang="en-US" dirty="0"/>
              <a:t>Fostering </a:t>
            </a:r>
            <a:br>
              <a:rPr lang="en-US" dirty="0"/>
            </a:br>
            <a:r>
              <a:rPr lang="en-US" dirty="0"/>
              <a:t>Student Success</a:t>
            </a:r>
            <a:br>
              <a:rPr lang="en-US" dirty="0">
                <a:cs typeface="Calibri"/>
              </a:rPr>
            </a:br>
            <a:r>
              <a:rPr lang="en-US" dirty="0"/>
              <a:t>in 8-Week Courses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2988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616F4-7327-4815-B04D-2DAF0727A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49138-BCBB-4A11-8F35-EDDF6E4B5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154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99A4-20F4-4A8B-92E6-0F61E9DE7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4D54A-D7DC-44CF-97B4-65514FE1A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2381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Lieberman, M. (2019, January 30). The Long and Short of Online Courses. </a:t>
            </a:r>
            <a:r>
              <a:rPr lang="en-US" i="1" dirty="0"/>
              <a:t>Inside Higher Ed</a:t>
            </a:r>
            <a:r>
              <a:rPr lang="en-US" dirty="0"/>
              <a:t>. Retrieved January 8, 2020, from </a:t>
            </a:r>
            <a:r>
              <a:rPr lang="en-US" dirty="0">
                <a:hlinkClick r:id="rId2"/>
              </a:rPr>
              <a:t>https://www.insidehighered.com/digital-learning/article/2019/01/30/institutions-experiment-shorter-online-courses-audience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Lieberman, M. (2019, February 13). Extending the Conversation on Online Course Length. </a:t>
            </a:r>
            <a:r>
              <a:rPr lang="en-US" i="1" dirty="0"/>
              <a:t>Inside Higher Ed</a:t>
            </a:r>
            <a:r>
              <a:rPr lang="en-US" dirty="0"/>
              <a:t>. Retrieved January 8, 2020, from </a:t>
            </a:r>
            <a:r>
              <a:rPr lang="en-US" dirty="0">
                <a:hlinkClick r:id="rId3"/>
              </a:rPr>
              <a:t>https://www.insidehighered.com/digital-learning/article/2019/02/13/shorter-online-courses-offer-flexible-alternatives-students-pose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9879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66FB7-8570-45B3-B9FB-7BDB4D2FB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98960-2BFC-443B-92D4-55D3EE76E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016" y="1533060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b="1" dirty="0"/>
              <a:t>Presentation (10 min)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sz="2800" b="1" dirty="0"/>
              <a:t>Q and A / Discussion (5 min)</a:t>
            </a:r>
          </a:p>
          <a:p>
            <a:pPr>
              <a:buFont typeface="Wingdings" charset="2"/>
              <a:buChar char="Ø"/>
            </a:pPr>
            <a:r>
              <a:rPr lang="en-US" sz="2800" b="1" dirty="0"/>
              <a:t>Work time (15 min)</a:t>
            </a:r>
          </a:p>
          <a:p>
            <a:pPr>
              <a:buFont typeface="Wingdings" charset="2"/>
              <a:buChar char="Ø"/>
            </a:pPr>
            <a:r>
              <a:rPr lang="en-US" sz="2800" b="1" dirty="0"/>
              <a:t>Q and A / Discussion (10 min)</a:t>
            </a:r>
          </a:p>
        </p:txBody>
      </p:sp>
    </p:spTree>
    <p:extLst>
      <p:ext uri="{BB962C8B-B14F-4D97-AF65-F5344CB8AC3E}">
        <p14:creationId xmlns:p14="http://schemas.microsoft.com/office/powerpoint/2010/main" val="4114855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9804D-9C90-4429-B673-8785F155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3F082-E1A9-4972-BC09-9D63444AB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6848"/>
            <a:ext cx="8596668" cy="388077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Wingdings"/>
              <a:buChar char="Ø"/>
            </a:pPr>
            <a:r>
              <a:rPr lang="en-US" sz="2800" b="1" dirty="0"/>
              <a:t>Recognize advantages and disadvantages of 8-week courses.</a:t>
            </a:r>
            <a:endParaRPr lang="en-US"/>
          </a:p>
          <a:p>
            <a:pPr>
              <a:buFont typeface="Wingdings"/>
              <a:buChar char="Ø"/>
            </a:pPr>
            <a:r>
              <a:rPr lang="en-US" sz="2800" b="1" dirty="0"/>
              <a:t>Craft learning outcomes that reflect </a:t>
            </a:r>
            <a:r>
              <a:rPr lang="en-US" sz="2800" b="1" i="1" dirty="0"/>
              <a:t>essential understandings</a:t>
            </a:r>
            <a:r>
              <a:rPr lang="en-US" sz="2800" b="1" dirty="0"/>
              <a:t> for a course.</a:t>
            </a:r>
          </a:p>
          <a:p>
            <a:pPr>
              <a:buFont typeface="Wingdings"/>
              <a:buChar char="Ø"/>
            </a:pPr>
            <a:r>
              <a:rPr lang="en-US" sz="2800" b="1" dirty="0"/>
              <a:t>Create a plan to determine whether an 8-week model will work for you.</a:t>
            </a:r>
          </a:p>
          <a:p>
            <a:pPr>
              <a:buFont typeface="Wingdings"/>
              <a:buChar char="Ø"/>
            </a:pPr>
            <a:r>
              <a:rPr lang="en-US" sz="2800" b="1" dirty="0">
                <a:ea typeface="+mn-lt"/>
                <a:cs typeface="+mn-lt"/>
              </a:rPr>
              <a:t>Know more about how campus resources can assist with a transition to an 8-week model.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22020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96396-E2EB-4E4A-8C1C-22061D610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Positives and Negatives of </a:t>
            </a:r>
            <a:br>
              <a:rPr lang="en-US" dirty="0"/>
            </a:br>
            <a:r>
              <a:rPr lang="en-US" dirty="0"/>
              <a:t>8-Week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90214-0698-4C26-8D71-FD672C5B2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39471"/>
            <a:ext cx="8828616" cy="42089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1462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96396-E2EB-4E4A-8C1C-22061D610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Positives and Negatives of </a:t>
            </a:r>
            <a:br>
              <a:rPr lang="en-US" dirty="0"/>
            </a:br>
            <a:r>
              <a:rPr lang="en-US" dirty="0"/>
              <a:t>8-Week Courses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7399DC6-F275-404D-A4DE-BF432215D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395" y="1872852"/>
            <a:ext cx="4185623" cy="576262"/>
          </a:xfrm>
        </p:spPr>
        <p:txBody>
          <a:bodyPr/>
          <a:lstStyle/>
          <a:p>
            <a:pPr algn="ctr"/>
            <a:r>
              <a:rPr lang="en-US" b="1" u="sng" dirty="0"/>
              <a:t>Positives</a:t>
            </a:r>
            <a:r>
              <a:rPr lang="en-US" b="1" dirty="0"/>
              <a:t>	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76B1F6-F614-42BC-935E-8602633C4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0414" y="2592977"/>
            <a:ext cx="3842964" cy="414602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/>
              <a:buChar char="Ø"/>
            </a:pPr>
            <a:r>
              <a:rPr lang="en-US" sz="2000" b="1" dirty="0"/>
              <a:t>Fewer concurrent classes</a:t>
            </a:r>
            <a:endParaRPr lang="en-US" dirty="0"/>
          </a:p>
          <a:p>
            <a:pPr>
              <a:buFont typeface="Wingdings"/>
              <a:buChar char="Ø"/>
            </a:pPr>
            <a:r>
              <a:rPr lang="en-US" sz="2000" b="1" dirty="0"/>
              <a:t>Greater student concentration on task</a:t>
            </a:r>
          </a:p>
          <a:p>
            <a:pPr>
              <a:buFont typeface="Wingdings"/>
              <a:buChar char="Ø"/>
            </a:pPr>
            <a:r>
              <a:rPr lang="en-US" sz="2000" b="1" dirty="0"/>
              <a:t>Requires good planning</a:t>
            </a:r>
          </a:p>
          <a:p>
            <a:pPr>
              <a:buFont typeface="Wingdings"/>
              <a:buChar char="Ø"/>
            </a:pPr>
            <a:r>
              <a:rPr lang="en-US" sz="2000" b="1" dirty="0"/>
              <a:t>Forces focus upon essentials</a:t>
            </a:r>
          </a:p>
          <a:p>
            <a:pPr>
              <a:buFont typeface="Wingdings"/>
              <a:buChar char="Ø"/>
            </a:pPr>
            <a:r>
              <a:rPr lang="en-US" sz="2000" b="1" dirty="0"/>
              <a:t>Increased scheduling flexibility for instructors re: research / service</a:t>
            </a:r>
          </a:p>
          <a:p>
            <a:pPr>
              <a:buFont typeface="Wingdings"/>
              <a:buChar char="Ø"/>
            </a:pPr>
            <a:r>
              <a:rPr lang="en-US" sz="2000" b="1" dirty="0">
                <a:ea typeface="+mn-lt"/>
                <a:cs typeface="+mn-lt"/>
              </a:rPr>
              <a:t>If it is going badly, it will be over a lot sooner.</a:t>
            </a:r>
            <a:endParaRPr lang="en-US" sz="2000" b="1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F14BB73-A120-43F1-9209-90F03C9D7B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75668" y="1853406"/>
            <a:ext cx="4185618" cy="576262"/>
          </a:xfrm>
        </p:spPr>
        <p:txBody>
          <a:bodyPr/>
          <a:lstStyle/>
          <a:p>
            <a:pPr algn="ctr"/>
            <a:r>
              <a:rPr lang="en-US" b="1" u="sng" dirty="0"/>
              <a:t>Negatives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98BE857-410F-494D-BACD-08B78BA2E6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35009" y="2524498"/>
            <a:ext cx="4238993" cy="4214504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Wingdings"/>
              <a:buChar char="Ø"/>
            </a:pPr>
            <a:r>
              <a:rPr lang="en-US" sz="2000" b="1" dirty="0"/>
              <a:t>Requires faster grading </a:t>
            </a:r>
            <a:endParaRPr lang="en-US" dirty="0"/>
          </a:p>
          <a:p>
            <a:pPr>
              <a:buFont typeface="Wingdings"/>
              <a:buChar char="Ø"/>
            </a:pPr>
            <a:r>
              <a:rPr lang="en-US" sz="2000" b="1" dirty="0"/>
              <a:t>Students can feel overwhelmed</a:t>
            </a:r>
          </a:p>
          <a:p>
            <a:pPr>
              <a:buFont typeface="Wingdings"/>
              <a:buChar char="Ø"/>
            </a:pPr>
            <a:r>
              <a:rPr lang="en-US" sz="2000" b="1" dirty="0"/>
              <a:t>Requires good planning</a:t>
            </a:r>
          </a:p>
          <a:p>
            <a:pPr>
              <a:buFont typeface="Wingdings"/>
              <a:buChar char="Ø"/>
            </a:pPr>
            <a:r>
              <a:rPr lang="en-US" sz="2000" b="1" dirty="0"/>
              <a:t>With limited time, everything seems essential</a:t>
            </a:r>
          </a:p>
          <a:p>
            <a:pPr>
              <a:buFont typeface="Wingdings"/>
              <a:buChar char="Ø"/>
            </a:pPr>
            <a:r>
              <a:rPr lang="en-US" sz="2000" b="1" dirty="0"/>
              <a:t>Limited flexibility for students (e.g., when few 8-week offerings are available)</a:t>
            </a:r>
          </a:p>
          <a:p>
            <a:pPr>
              <a:buFont typeface="Wingdings"/>
              <a:buChar char="Ø"/>
            </a:pPr>
            <a:r>
              <a:rPr lang="en-US" sz="2000" b="1" dirty="0">
                <a:ea typeface="+mn-lt"/>
                <a:cs typeface="+mn-lt"/>
              </a:rPr>
              <a:t>If it is going badly, there is not as much time to improve.</a:t>
            </a:r>
          </a:p>
        </p:txBody>
      </p:sp>
    </p:spTree>
    <p:extLst>
      <p:ext uri="{BB962C8B-B14F-4D97-AF65-F5344CB8AC3E}">
        <p14:creationId xmlns:p14="http://schemas.microsoft.com/office/powerpoint/2010/main" val="3203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9804D-9C90-4429-B673-8785F155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3F082-E1A9-4972-BC09-9D63444AB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6848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/>
              <a:buChar char="Ø"/>
            </a:pPr>
            <a:r>
              <a:rPr lang="en-US" sz="2800" b="1" dirty="0"/>
              <a:t>Shorter add/drop periods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 3"/>
              <a:buChar char=""/>
            </a:pPr>
            <a:r>
              <a:rPr lang="en-US" sz="2400" b="1" dirty="0">
                <a:ea typeface="+mn-lt"/>
                <a:cs typeface="+mn-lt"/>
              </a:rPr>
              <a:t>Financial aid</a:t>
            </a:r>
            <a:endParaRPr lang="en-US" sz="2400" dirty="0">
              <a:ea typeface="+mn-lt"/>
              <a:cs typeface="+mn-lt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 3"/>
              <a:buChar char=""/>
            </a:pPr>
            <a:r>
              <a:rPr lang="en-US" sz="2400" b="1" dirty="0">
                <a:ea typeface="+mn-lt"/>
                <a:cs typeface="+mn-lt"/>
              </a:rPr>
              <a:t>Refunds</a:t>
            </a:r>
            <a:endParaRPr lang="en-US" sz="2400" dirty="0">
              <a:ea typeface="+mn-lt"/>
              <a:cs typeface="+mn-lt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 3"/>
              <a:buChar char=""/>
            </a:pPr>
            <a:r>
              <a:rPr lang="en-US" sz="2400" b="1" dirty="0">
                <a:ea typeface="+mn-lt"/>
                <a:cs typeface="+mn-lt"/>
              </a:rPr>
              <a:t>Withdrawals</a:t>
            </a:r>
            <a:endParaRPr lang="en-US" sz="2400" dirty="0"/>
          </a:p>
          <a:p>
            <a:pPr>
              <a:buFont typeface="Wingdings"/>
              <a:buChar char="Ø"/>
            </a:pPr>
            <a:r>
              <a:rPr lang="en-US" sz="2800" b="1" dirty="0"/>
              <a:t>Credit loads/scheduling</a:t>
            </a:r>
          </a:p>
        </p:txBody>
      </p:sp>
    </p:spTree>
    <p:extLst>
      <p:ext uri="{BB962C8B-B14F-4D97-AF65-F5344CB8AC3E}">
        <p14:creationId xmlns:p14="http://schemas.microsoft.com/office/powerpoint/2010/main" val="397470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1716A-79EC-40B6-A577-E1229BA22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 Good Choice for Your Course?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5792B-FC4E-4C47-A819-BCA7AA4ED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8705850" cy="448627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Work time and workload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Instructor response time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Processing time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“You really need to figure out, how am I going to make students … be prepared to take this next step?” Moon said. “The next step is two days from now, not two weeks from now.” </a:t>
            </a:r>
            <a:r>
              <a:rPr lang="en-US" dirty="0"/>
              <a:t>(Lieberman, February 2019, para. 7)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“There are certain disciplines where you kind of need time to synthesize information before it becomes a skill,” Leeman said. “You need to take in a theory and a concept. You need time to percolate a little bit, and then it starts converting with conversations and activity.” (Lieberman, January 2019, para. 17)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92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39B12-8FE8-4D20-AB60-D057726F8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C4ABE-4E0B-4F59-A6F9-F6D9614F7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5920"/>
            <a:ext cx="8753475" cy="48815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Focus on outcomes…then on content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Determine the essentials…remove the unnecessary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Provide very clear instructions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Think about response/feedback time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Utilize peer-to-peer interactions &amp; feedback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Blend the edges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At Arizona State, Moon adapted her half-semester online course from an existing semester-length course that’s currently offered on ground. She realized during that process that her teaching strategy up to that point focused on “coverage” -- points A and Z, and everything in between, needed to be included in the curriculum.</a:t>
            </a:r>
          </a:p>
          <a:p>
            <a:pPr marL="0" indent="0">
              <a:buNone/>
            </a:pPr>
            <a:r>
              <a:rPr lang="en-US" i="1" dirty="0"/>
              <a:t>In a shorter course, she’s more focused on outcomes - how to ensure that students leave the class having learned a set of knowledge and skills. “It really forces faculty to identify what’s essential in a course, and to trim the fat,” Moon said. </a:t>
            </a:r>
            <a:r>
              <a:rPr lang="en-US" dirty="0"/>
              <a:t>(Lieberman, February 2019, para. 4)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9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F25C789-246E-43A0-A3EC-35FAB4889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0685"/>
          </a:xfrm>
        </p:spPr>
        <p:txBody>
          <a:bodyPr/>
          <a:lstStyle/>
          <a:p>
            <a:r>
              <a:rPr lang="en-US" dirty="0"/>
              <a:t>Workshop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6568CD-51DE-4E82-B671-9D950625D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5962"/>
            <a:ext cx="8596668" cy="468473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UcPeriod"/>
            </a:pPr>
            <a:r>
              <a:rPr lang="en-US" sz="2800" b="1" dirty="0"/>
              <a:t>Essential Understandings / Learning Outcomes</a:t>
            </a:r>
          </a:p>
          <a:p>
            <a:pPr marL="514350" indent="-514350">
              <a:buAutoNum type="alphaUcPeriod"/>
            </a:pPr>
            <a:r>
              <a:rPr lang="en-US" sz="2800" b="1" dirty="0"/>
              <a:t>Alignment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b="1" dirty="0"/>
              <a:t>Course Mapping Sheet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b="1" dirty="0"/>
              <a:t>Module or Unit Planning Sheet</a:t>
            </a:r>
          </a:p>
          <a:p>
            <a:pPr marL="514350" indent="-514350">
              <a:buAutoNum type="alphaUcPeriod"/>
            </a:pPr>
            <a:r>
              <a:rPr lang="en-US" sz="2800" b="1" dirty="0"/>
              <a:t>Needs </a:t>
            </a:r>
            <a:r>
              <a:rPr lang="en-US" sz="2800" b="1" dirty="0">
                <a:sym typeface="Wingdings" panose="05000000000000000000" pitchFamily="2" charset="2"/>
              </a:rPr>
              <a:t> Tools Available </a:t>
            </a:r>
            <a:endParaRPr lang="en-US" sz="2800" b="1" dirty="0"/>
          </a:p>
          <a:p>
            <a:pPr marL="914400" lvl="1" indent="-514350">
              <a:buFont typeface="+mj-lt"/>
              <a:buAutoNum type="arabicPeriod"/>
            </a:pPr>
            <a:r>
              <a:rPr lang="en-US" sz="2000" b="1" dirty="0"/>
              <a:t>Canvas Tools</a:t>
            </a:r>
          </a:p>
          <a:p>
            <a:pPr marL="1314450" lvl="2" indent="-514350">
              <a:buAutoNum type="alphaUcPeriod"/>
            </a:pPr>
            <a:r>
              <a:rPr lang="en-US" b="1" dirty="0"/>
              <a:t>Discussions</a:t>
            </a:r>
          </a:p>
          <a:p>
            <a:pPr marL="1314450" lvl="2" indent="-514350">
              <a:buAutoNum type="alphaUcPeriod"/>
            </a:pPr>
            <a:r>
              <a:rPr lang="en-US" b="1" dirty="0"/>
              <a:t>Peer Reviews</a:t>
            </a:r>
          </a:p>
          <a:p>
            <a:pPr marL="1314450" lvl="2" indent="-514350">
              <a:buAutoNum type="alphaUcPeriod"/>
            </a:pPr>
            <a:r>
              <a:rPr lang="en-US" b="1" dirty="0"/>
              <a:t>Quizzes (formative and/or summative)</a:t>
            </a:r>
          </a:p>
          <a:p>
            <a:pPr marL="1314450" lvl="2" indent="-514350">
              <a:buAutoNum type="alphaUcPeriod"/>
            </a:pPr>
            <a:r>
              <a:rPr lang="en-US" b="1" dirty="0"/>
              <a:t>Calendar Events (as reminders)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b="1" dirty="0"/>
              <a:t>External Tools</a:t>
            </a:r>
          </a:p>
          <a:p>
            <a:pPr marL="1314450" lvl="2" indent="-514350">
              <a:buAutoNum type="alphaUcPeriod"/>
            </a:pPr>
            <a:r>
              <a:rPr lang="en-US" b="1" dirty="0"/>
              <a:t>YouTube, Vimeo, etc.</a:t>
            </a:r>
          </a:p>
          <a:p>
            <a:pPr marL="1314450" lvl="2" indent="-514350">
              <a:buAutoNum type="alphaUcPeriod"/>
            </a:pPr>
            <a:r>
              <a:rPr lang="en-US" b="1" dirty="0"/>
              <a:t>Qualtrics Surveys</a:t>
            </a:r>
          </a:p>
          <a:p>
            <a:pPr marL="400050" lvl="1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849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C2BD8D2E863040A4391B36CAD370EA" ma:contentTypeVersion="" ma:contentTypeDescription="Create a new document." ma:contentTypeScope="" ma:versionID="dd31c871ab673bb396925951da8af7bc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b21af3bb3c8f651575448477e53d6a43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4E1FD8-FD25-4D36-88EC-C67C0D92DB31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8af5767-814a-4ff8-a06c-2211e1f0c99c"/>
    <ds:schemaRef ds:uri="5c5e0b02-8ca7-4b89-a289-038da389ab9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D33B14C-C22A-45B8-91CA-AE98B13FF8C8}"/>
</file>

<file path=customXml/itemProps3.xml><?xml version="1.0" encoding="utf-8"?>
<ds:datastoreItem xmlns:ds="http://schemas.openxmlformats.org/officeDocument/2006/customXml" ds:itemID="{8749F773-377B-4EC9-BD96-EEA85E97C8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1309</TotalTime>
  <Words>465</Words>
  <Application>Microsoft Office PowerPoint</Application>
  <PresentationFormat>Widescreen</PresentationFormat>
  <Paragraphs>73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3</vt:lpstr>
      <vt:lpstr>Facet</vt:lpstr>
      <vt:lpstr>Fostering  Student Success in 8-Week Courses</vt:lpstr>
      <vt:lpstr>Workshop Outline</vt:lpstr>
      <vt:lpstr>Workshop Outcomes</vt:lpstr>
      <vt:lpstr>Positives and Negatives of  8-Week Courses</vt:lpstr>
      <vt:lpstr>Positives and Negatives of  8-Week Courses</vt:lpstr>
      <vt:lpstr>Other Considerations</vt:lpstr>
      <vt:lpstr>Is This a Good Choice for Your Course?</vt:lpstr>
      <vt:lpstr>Design Recommendations</vt:lpstr>
      <vt:lpstr>Workshop</vt:lpstr>
      <vt:lpstr>Final Questions?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Shorter Courses</dc:title>
  <dc:creator>Simkins, Eric</dc:creator>
  <cp:lastModifiedBy>Olsen, Sara</cp:lastModifiedBy>
  <cp:revision>150</cp:revision>
  <dcterms:created xsi:type="dcterms:W3CDTF">2020-01-08T20:08:49Z</dcterms:created>
  <dcterms:modified xsi:type="dcterms:W3CDTF">2020-01-22T16:12:31Z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0x01010031C2BD8D2E863040A4391B36CAD370EA</vt:lpwstr>
  </property>
</Properties>
</file>