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authors.xml" ContentType="application/vnd.ms-powerpoint.authors+xml"/>
  <Override PartName="/ppt/comments/modernComment_105_C68FC069.xml" ContentType="application/vnd.ms-powerpoint.comments+xml"/>
  <Override PartName="/ppt/comments/modernComment_101_13CC77BA.xml" ContentType="application/vnd.ms-powerpoint.comments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3C1DFE0-A29D-098A-A59C-29ACB1EA8EBD}" name="Gantz, Lauren" initials="GL" userId="S::lgantz@uwsp.edu::60894df0-e9e3-4eed-9a91-b3b7bba1ee7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B80AF3-0554-6B66-242F-7BB2A88C1DBE}" v="2" dt="2026-01-12T16:45:53.144"/>
    <p1510:client id="{22A3ECC4-2668-9158-7DE6-0FFFE32EC6D0}" v="2" dt="2026-01-12T17:33:15.729"/>
    <p1510:client id="{443FE0CC-90AE-571E-C018-30E0CB6897EE}" v="367" dt="2026-01-12T16:46:39.840"/>
    <p1510:client id="{D70CBA09-353D-8A69-8328-A9AECF7784FA}" v="494" dt="2026-01-12T17:32:44.420"/>
    <p1510:client id="{E1191E05-C478-91D1-B714-8D6F9CD6179F}" v="43" dt="2026-01-13T16:50:36.4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modernComment_101_13CC77B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E898701-C73B-4EF3-BBE5-E1822CA607FE}" authorId="{A3C1DFE0-A29D-098A-A59C-29ACB1EA8EBD}" created="2026-01-07T16:37:52.46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32167098" sldId="257"/>
      <ac:spMk id="4" creationId="{E30315BD-92B1-1722-6A71-F16CD39C4F16}"/>
      <ac:txMk cp="10" len="10">
        <ac:context len="313" hash="833793456"/>
      </ac:txMk>
    </ac:txMkLst>
    <p188:pos x="2469614" y="266240"/>
    <p188:txBody>
      <a:bodyPr/>
      <a:lstStyle/>
      <a:p>
        <a:r>
          <a:rPr lang="en-US"/>
          <a:t>acronym?</a:t>
        </a:r>
      </a:p>
    </p188:txBody>
  </p188:cm>
  <p188:cm id="{CDD23A62-2827-47EB-9A0B-470E95896D7C}" authorId="{A3C1DFE0-A29D-098A-A59C-29ACB1EA8EBD}" created="2026-01-07T16:38:55.76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32167098" sldId="257"/>
      <ac:spMk id="3" creationId="{EC38EC1F-AEB9-B665-7B3B-0AC609546ABD}"/>
      <ac:txMk cp="124" len="4">
        <ac:context len="196" hash="1227500096"/>
      </ac:txMk>
    </ac:txMkLst>
    <p188:pos x="1413831" y="1514819"/>
    <p188:txBody>
      <a:bodyPr/>
      <a:lstStyle/>
      <a:p>
        <a:r>
          <a:rPr lang="en-US"/>
          <a:t>and advancing? then advancing?</a:t>
        </a:r>
      </a:p>
    </p188:txBody>
  </p188:cm>
</p188:cmLst>
</file>

<file path=ppt/comments/modernComment_105_C68FC06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B80E04F-BAB7-446F-9756-48C2AE67B5FF}" authorId="{A3C1DFE0-A29D-098A-A59C-29ACB1EA8EBD}" created="2026-01-07T16:41:04.144">
    <pc:sldMkLst xmlns:pc="http://schemas.microsoft.com/office/powerpoint/2013/main/command">
      <pc:docMk/>
      <pc:sldMk cId="3331309673" sldId="261"/>
    </pc:sldMkLst>
    <p188:txBody>
      <a:bodyPr/>
      <a:lstStyle/>
      <a:p>
        <a:r>
          <a:rPr lang="en-US"/>
          <a:t>Maybe add a final slide for some metacognitive discussion? What was most interesting or exciting? What questions or concerns to folks still have?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BAAF9-6145-4B92-A8D3-FEE401AD4D63}" type="datetimeFigureOut">
              <a:t>1/16/2026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69C46-F906-4F67-88C7-5BE20E782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95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Krista will talk about Innovation; Lauren Renewal. </a:t>
            </a:r>
          </a:p>
          <a:p>
            <a:r>
              <a:rPr lang="en-US">
                <a:ea typeface="Calibri"/>
                <a:cs typeface="Calibri"/>
              </a:rPr>
              <a:t>Jess will add a bit; ask discussion question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69C46-F906-4F67-88C7-5BE20E78202D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84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James and Jess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69C46-F906-4F67-88C7-5BE20E78202D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34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Erica transitions from previous slide and facilitates the popcorn. Back up: Katja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69C46-F906-4F67-88C7-5BE20E78202D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0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People will share the ways this has been meaningful and impactful.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69C46-F906-4F67-88C7-5BE20E78202D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69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James will introduce and then we will take turns asking questions in quadrant. 1. Amanda 2. Erika 3. Krista 4. Jess</a:t>
            </a: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69C46-F906-4F67-88C7-5BE20E78202D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9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1_13CC77BA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5_C68FC06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uwspedu-my.sharepoint.com/:wb:/g/personal/jberry_uwsp_edu/IQDIJdq5FB8cQ4mRMuI_eMDEAfVFJMYBmcs49JGKqqGVSmA?e=G7JjI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2815" y="1109448"/>
            <a:ext cx="10306372" cy="2323024"/>
          </a:xfrm>
        </p:spPr>
        <p:txBody>
          <a:bodyPr>
            <a:normAutofit fontScale="90000"/>
          </a:bodyPr>
          <a:lstStyle/>
          <a:p>
            <a:r>
              <a:rPr lang="en-US">
                <a:ea typeface="+mj-lt"/>
                <a:cs typeface="+mj-lt"/>
              </a:rPr>
              <a:t>Finding Joy in Academic Community </a:t>
            </a:r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</a:rPr>
              <a:t>Using a </a:t>
            </a:r>
            <a:r>
              <a:rPr lang="en-US" err="1">
                <a:ea typeface="+mj-lt"/>
                <a:cs typeface="+mj-lt"/>
              </a:rPr>
              <a:t>SoTL</a:t>
            </a:r>
            <a:r>
              <a:rPr lang="en-US">
                <a:ea typeface="+mj-lt"/>
                <a:cs typeface="+mj-lt"/>
              </a:rPr>
              <a:t> FLC as </a:t>
            </a:r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</a:rPr>
              <a:t>Community-Building Praxis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5318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3200">
                <a:ea typeface="+mn-lt"/>
                <a:cs typeface="+mn-lt"/>
              </a:rPr>
              <a:t>James Berry, Jess Bowers, Lauren Gantz, </a:t>
            </a:r>
          </a:p>
          <a:p>
            <a:r>
              <a:rPr lang="en-US" sz="3200">
                <a:ea typeface="+mn-lt"/>
                <a:cs typeface="+mn-lt"/>
              </a:rPr>
              <a:t>Amanda Jonsson, Katja Marquart, </a:t>
            </a:r>
          </a:p>
          <a:p>
            <a:r>
              <a:rPr lang="en-US" sz="3200">
                <a:ea typeface="+mn-lt"/>
                <a:cs typeface="+mn-lt"/>
              </a:rPr>
              <a:t>Erica Ringelspaugh, Krista Slemmons</a:t>
            </a:r>
          </a:p>
          <a:p>
            <a:endParaRPr lang="en-US" sz="3200"/>
          </a:p>
          <a:p>
            <a:r>
              <a:rPr lang="en-US" sz="3200"/>
              <a:t>30th Annual UWSP Teaching Conference</a:t>
            </a:r>
          </a:p>
          <a:p>
            <a:r>
              <a:rPr lang="en-US" sz="3200"/>
              <a:t>January 14, 2026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D6A41-2448-BFD2-0362-4D5C14FB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What, exactly, is a </a:t>
            </a:r>
            <a:r>
              <a:rPr lang="en-US" err="1"/>
              <a:t>SoTL</a:t>
            </a:r>
            <a:r>
              <a:rPr lang="en-US"/>
              <a:t> FLC?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8EC1F-AEB9-B665-7B3B-0AC609546A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err="1"/>
              <a:t>SoTL</a:t>
            </a:r>
            <a:r>
              <a:rPr lang="en-US"/>
              <a:t> is an acronym for the </a:t>
            </a:r>
            <a:r>
              <a:rPr lang="en-US" b="1"/>
              <a:t>Scholarship of Teaching and Learning</a:t>
            </a:r>
            <a:r>
              <a:rPr lang="en-US"/>
              <a:t>, often understood as </a:t>
            </a:r>
            <a:r>
              <a:rPr lang="en-US" i="1"/>
              <a:t>systematic inquiry into student learning, and advancing the practice of teaching by making the inquiry public</a:t>
            </a:r>
            <a:r>
              <a:rPr lang="en-US"/>
              <a:t>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0315BD-92B1-1722-6A71-F16CD39C4F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/>
              <a:t>FLC is an initialism which stands for a </a:t>
            </a:r>
            <a:r>
              <a:rPr lang="en-US" b="1"/>
              <a:t>Faculty Learning Community</a:t>
            </a:r>
            <a:r>
              <a:rPr lang="en-US"/>
              <a:t>. These short-term communities are focused on bringing together academic staff from a variety of backgrounds for specific purposes related to teaching and learning.</a:t>
            </a:r>
          </a:p>
          <a:p>
            <a:pPr marL="0" indent="0">
              <a:buNone/>
            </a:pPr>
            <a:r>
              <a:rPr lang="en-US"/>
              <a:t>At UWSP, FLCs are administered by the Center for Inclusive Teaching and Learning.</a:t>
            </a:r>
          </a:p>
        </p:txBody>
      </p:sp>
      <p:pic>
        <p:nvPicPr>
          <p:cNvPr id="5" name="Picture 4" descr="A diagram of three circles. The center circle is the Scholarship of Teaching and Learning (SoTL), The next circular layer is Scholarly Teaching, and the outer circle is teaching.">
            <a:extLst>
              <a:ext uri="{FF2B5EF4-FFF2-40B4-BE49-F238E27FC236}">
                <a16:creationId xmlns:a16="http://schemas.microsoft.com/office/drawing/2014/main" id="{22ED4BDF-BE11-1747-2AC7-A2D1911459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2445" y="4240529"/>
            <a:ext cx="2450860" cy="233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6709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44642-D12A-CE6B-D48B-3F2CE4AF0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Cool things we've noticed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989D-6F16-9D94-49DF-FA36EAC54E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INNOVATION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Early-career instructors can learn more about their role at a teaching-focused university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21A89-C0A0-9ECE-1792-A2483FF95C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RENEWAL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Mid-career instructors can maintain professional wellbeing and fend off burnout</a:t>
            </a:r>
          </a:p>
        </p:txBody>
      </p:sp>
      <p:pic>
        <p:nvPicPr>
          <p:cNvPr id="5" name="Picture 4" descr="A group of people with lines connecting each person to one another.&#10;">
            <a:extLst>
              <a:ext uri="{FF2B5EF4-FFF2-40B4-BE49-F238E27FC236}">
                <a16:creationId xmlns:a16="http://schemas.microsoft.com/office/drawing/2014/main" id="{7FAD4594-A9D2-018C-8BC9-A284AF14D0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978" y="4134017"/>
            <a:ext cx="3887622" cy="21851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AF5C0F1-E8F2-A96E-F3DA-91C6BB8CD17E}"/>
              </a:ext>
            </a:extLst>
          </p:cNvPr>
          <p:cNvSpPr txBox="1"/>
          <p:nvPr/>
        </p:nvSpPr>
        <p:spPr>
          <a:xfrm>
            <a:off x="584200" y="4343400"/>
            <a:ext cx="671576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i="1"/>
              <a:t>In what ways could </a:t>
            </a:r>
            <a:r>
              <a:rPr lang="en-US" sz="2400" i="1" err="1"/>
              <a:t>SoTL</a:t>
            </a:r>
            <a:r>
              <a:rPr lang="en-US" sz="2400" i="1"/>
              <a:t> fit into your professional goals?</a:t>
            </a:r>
          </a:p>
        </p:txBody>
      </p:sp>
    </p:spTree>
    <p:extLst>
      <p:ext uri="{BB962C8B-B14F-4D97-AF65-F5344CB8AC3E}">
        <p14:creationId xmlns:p14="http://schemas.microsoft.com/office/powerpoint/2010/main" val="222318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CDB74-C264-3DB3-D49C-3A7A91B1F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Meeting topics: Fun stuff!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9D746-545A-822C-98F2-6F183E5C9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Discussion of a shared text</a:t>
            </a:r>
          </a:p>
          <a:p>
            <a:r>
              <a:rPr lang="en-US"/>
              <a:t>Presentations from experienced </a:t>
            </a:r>
            <a:r>
              <a:rPr lang="en-US" err="1"/>
              <a:t>SoTL</a:t>
            </a:r>
            <a:r>
              <a:rPr lang="en-US"/>
              <a:t> scholars at UWSP</a:t>
            </a:r>
          </a:p>
          <a:p>
            <a:r>
              <a:rPr lang="en-US"/>
              <a:t>Sharing of works in progress</a:t>
            </a:r>
          </a:p>
          <a:p>
            <a:r>
              <a:rPr lang="en-US"/>
              <a:t>Collaboration opportunities</a:t>
            </a:r>
          </a:p>
          <a:p>
            <a:r>
              <a:rPr lang="en-US"/>
              <a:t>Ways to make research public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UWSP Teaching Conference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OPID Spring Conference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National Conferences (e.g. SoTL Commons)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International Conferences (e.g. ISSOTL)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Publications (disciplinary and </a:t>
            </a:r>
            <a:r>
              <a:rPr lang="en-US" err="1"/>
              <a:t>SoTL</a:t>
            </a:r>
            <a:r>
              <a:rPr lang="en-US"/>
              <a:t> journals)</a:t>
            </a:r>
          </a:p>
        </p:txBody>
      </p:sp>
    </p:spTree>
    <p:extLst>
      <p:ext uri="{BB962C8B-B14F-4D97-AF65-F5344CB8AC3E}">
        <p14:creationId xmlns:p14="http://schemas.microsoft.com/office/powerpoint/2010/main" val="4244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841F4-74EA-F22A-2992-B7B3533D7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topics: Some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FCE22-697F-57BA-917C-F807C8A1E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IRB is scary—how do I do it?</a:t>
            </a:r>
          </a:p>
          <a:p>
            <a:r>
              <a:rPr lang="en-US"/>
              <a:t>How do we distinguish between quantitative, qualitative, and mixed-method approaches?</a:t>
            </a:r>
          </a:p>
          <a:p>
            <a:r>
              <a:rPr lang="en-US"/>
              <a:t>What are ways to get funding for my </a:t>
            </a:r>
            <a:r>
              <a:rPr lang="en-US" err="1"/>
              <a:t>SoTL</a:t>
            </a:r>
            <a:r>
              <a:rPr lang="en-US"/>
              <a:t> project?</a:t>
            </a:r>
          </a:p>
          <a:p>
            <a:r>
              <a:rPr lang="en-US"/>
              <a:t>How do I overcome large-scale challenges (exhaustion, low bandwidth, overwork, generative AI, other constant threats) when trying to accomplish professional goals like a </a:t>
            </a:r>
            <a:r>
              <a:rPr lang="en-US" err="1"/>
              <a:t>SoTL</a:t>
            </a:r>
            <a:r>
              <a:rPr lang="en-US"/>
              <a:t> project?</a:t>
            </a:r>
          </a:p>
          <a:p>
            <a:r>
              <a:rPr lang="en-US" err="1"/>
              <a:t>SoTL</a:t>
            </a:r>
            <a:r>
              <a:rPr lang="en-US"/>
              <a:t> seems intimidating. Would I really fit in?</a:t>
            </a:r>
          </a:p>
        </p:txBody>
      </p:sp>
    </p:spTree>
    <p:extLst>
      <p:ext uri="{BB962C8B-B14F-4D97-AF65-F5344CB8AC3E}">
        <p14:creationId xmlns:p14="http://schemas.microsoft.com/office/powerpoint/2010/main" val="3257893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0055E-905D-3E81-A61C-F7E75CC16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971929"/>
            <a:ext cx="10515600" cy="2586641"/>
          </a:xfrm>
        </p:spPr>
        <p:txBody>
          <a:bodyPr>
            <a:normAutofit/>
          </a:bodyPr>
          <a:lstStyle/>
          <a:p>
            <a:r>
              <a:rPr lang="en-US" sz="5400"/>
              <a:t>Overall, the experience of building this </a:t>
            </a:r>
            <a:r>
              <a:rPr lang="en-US" sz="5400" err="1"/>
              <a:t>SoTL</a:t>
            </a:r>
            <a:r>
              <a:rPr lang="en-US" sz="5400"/>
              <a:t> FLC has been exciting and fulfilling.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9CB89F-334A-D93E-DDE0-013A9CE6F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20754"/>
            <a:ext cx="10515600" cy="226436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Aptos Display"/>
              </a:rPr>
              <a:t>We would like to create a more permanent Community of Practice.</a:t>
            </a:r>
            <a:endParaRPr lang="en-US" sz="6000"/>
          </a:p>
        </p:txBody>
      </p:sp>
    </p:spTree>
    <p:extLst>
      <p:ext uri="{BB962C8B-B14F-4D97-AF65-F5344CB8AC3E}">
        <p14:creationId xmlns:p14="http://schemas.microsoft.com/office/powerpoint/2010/main" val="1636390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F3753-3FA8-75D4-F26F-E7C1A3E57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Let's kick off a discussion! We're going to start off with some spiral journaling.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3502A76-2EAD-BA80-2D7E-7A57B9868B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853994"/>
              </p:ext>
            </p:extLst>
          </p:nvPr>
        </p:nvGraphicFramePr>
        <p:xfrm>
          <a:off x="838200" y="4179578"/>
          <a:ext cx="10515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84885235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3768662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How important is it to me to focus on teaching and learning? Why does it matter to me?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What are some advantages that I might take away from becoming involved in a longer-term SoTL Community of Practice?</a:t>
                      </a:r>
                    </a:p>
                    <a:p>
                      <a:pPr lvl="0"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435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How would investigating </a:t>
                      </a:r>
                      <a:r>
                        <a:rPr lang="en-US" err="1"/>
                        <a:t>SoTL</a:t>
                      </a:r>
                      <a:r>
                        <a:rPr lang="en-US"/>
                        <a:t> as a secondary discipline be useful for me? Are there issues in my classroom that I could address using </a:t>
                      </a:r>
                      <a:r>
                        <a:rPr lang="en-US" err="1"/>
                        <a:t>SoTL</a:t>
                      </a:r>
                      <a:r>
                        <a:rPr lang="en-US"/>
                        <a:t> practices?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What are some challenges I might face if I joined a </a:t>
                      </a:r>
                      <a:r>
                        <a:rPr lang="en-US" err="1"/>
                        <a:t>SoTL</a:t>
                      </a:r>
                      <a:r>
                        <a:rPr lang="en-US"/>
                        <a:t> Community of Practice?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40462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D6201C5-5CA8-96E4-DE86-FEE278E8EBF7}"/>
              </a:ext>
            </a:extLst>
          </p:cNvPr>
          <p:cNvSpPr txBox="1"/>
          <p:nvPr/>
        </p:nvSpPr>
        <p:spPr>
          <a:xfrm>
            <a:off x="943428" y="1977571"/>
            <a:ext cx="5188857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First, draw a spiral in the middle of the page. Take about a minute to do this. Let your mind clear while drawing the spiral. Don't make it too huge.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Next, divide the page into quadrants. Ask yourself the following questions:</a:t>
            </a:r>
          </a:p>
        </p:txBody>
      </p:sp>
      <p:pic>
        <p:nvPicPr>
          <p:cNvPr id="6" name="Picture 5" descr="A red spiral on a black background">
            <a:extLst>
              <a:ext uri="{FF2B5EF4-FFF2-40B4-BE49-F238E27FC236}">
                <a16:creationId xmlns:a16="http://schemas.microsoft.com/office/drawing/2014/main" id="{833760F8-B83B-8018-F29E-79E30425AD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64" y="1274618"/>
            <a:ext cx="2687783" cy="270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30967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9BC7A-B7CD-1FB3-6FAA-33E2CE3BB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46763-C65B-E830-F925-D8A48A9E1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>
                <a:solidFill>
                  <a:srgbClr val="767676"/>
                </a:solidFill>
              </a:rPr>
              <a:t>Prompts for discussion: </a:t>
            </a:r>
            <a:endParaRPr lang="en-US" sz="3200">
              <a:solidFill>
                <a:srgbClr val="000000"/>
              </a:solidFill>
            </a:endParaRPr>
          </a:p>
          <a:p>
            <a:pPr marL="514350" indent="-514350">
              <a:buAutoNum type="arabicPeriod"/>
            </a:pPr>
            <a:r>
              <a:rPr lang="en-US" sz="3200" b="1" i="1">
                <a:solidFill>
                  <a:srgbClr val="767676"/>
                </a:solidFill>
              </a:rPr>
              <a:t>Takeaways from spiral activity</a:t>
            </a:r>
            <a:endParaRPr lang="en-US" sz="3200">
              <a:solidFill>
                <a:srgbClr val="000000"/>
              </a:solidFill>
            </a:endParaRPr>
          </a:p>
          <a:p>
            <a:pPr marL="514350" indent="-514350">
              <a:buAutoNum type="arabicPeriod"/>
            </a:pPr>
            <a:r>
              <a:rPr lang="en-US" sz="3200" b="1" i="1">
                <a:solidFill>
                  <a:srgbClr val="767676"/>
                </a:solidFill>
              </a:rPr>
              <a:t>Interest in participating in a Community of Practice</a:t>
            </a:r>
            <a:endParaRPr lang="en-US" sz="3200">
              <a:solidFill>
                <a:srgbClr val="000000"/>
              </a:solidFill>
            </a:endParaRPr>
          </a:p>
          <a:p>
            <a:pPr marL="514350" indent="-514350">
              <a:buAutoNum type="arabicPeriod"/>
            </a:pPr>
            <a:r>
              <a:rPr lang="en-US" sz="3200" b="1" i="1">
                <a:solidFill>
                  <a:srgbClr val="767676"/>
                </a:solidFill>
              </a:rPr>
              <a:t>What do you need to be able to participate?</a:t>
            </a:r>
          </a:p>
          <a:p>
            <a:pPr marL="514350" indent="-514350">
              <a:buAutoNum type="arabicPeriod"/>
            </a:pPr>
            <a:r>
              <a:rPr lang="en-US" sz="3200" b="1" i="1">
                <a:solidFill>
                  <a:srgbClr val="767676"/>
                </a:solidFill>
              </a:rPr>
              <a:t>Are there any barriers to your participation?</a:t>
            </a:r>
          </a:p>
          <a:p>
            <a:pPr marL="514350" indent="-514350">
              <a:buAutoNum type="arabicPeriod"/>
            </a:pPr>
            <a:r>
              <a:rPr lang="en-US" sz="3200" b="1" i="1">
                <a:solidFill>
                  <a:srgbClr val="767676"/>
                </a:solidFill>
              </a:rPr>
              <a:t>Are there any other questions we can answer?</a:t>
            </a:r>
          </a:p>
          <a:p>
            <a:pPr marL="514350" indent="-514350">
              <a:buAutoNum type="arabicPeriod"/>
            </a:pPr>
            <a:endParaRPr lang="en-US" sz="3200" b="1" i="1">
              <a:solidFill>
                <a:srgbClr val="767676"/>
              </a:solidFill>
            </a:endParaRPr>
          </a:p>
          <a:p>
            <a:pPr marL="0" indent="0">
              <a:buNone/>
            </a:pPr>
            <a:r>
              <a:rPr lang="en-US" sz="3200" b="1" i="1">
                <a:solidFill>
                  <a:srgbClr val="767676"/>
                </a:solidFill>
              </a:rPr>
              <a:t>SIGN-UP SHEET COMING AROUND!</a:t>
            </a:r>
          </a:p>
          <a:p>
            <a:pPr marL="0" indent="0">
              <a:buNone/>
            </a:pPr>
            <a:r>
              <a:rPr lang="en-US" sz="3200" b="1" i="1">
                <a:solidFill>
                  <a:srgbClr val="767676"/>
                </a:solidFill>
              </a:rPr>
              <a:t>OR USE THIS HANDY QR CODE: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767676"/>
                </a:solidFill>
                <a:ea typeface="+mn-lt"/>
                <a:cs typeface="+mn-lt"/>
                <a:hlinkClick r:id="rId2"/>
              </a:rPr>
              <a:t>SoTL Community of Practice.whiteboard</a:t>
            </a:r>
            <a:endParaRPr lang="en-US"/>
          </a:p>
        </p:txBody>
      </p:sp>
      <p:pic>
        <p:nvPicPr>
          <p:cNvPr id="4" name="Picture 3" descr="A QR code on a white background">
            <a:extLst>
              <a:ext uri="{FF2B5EF4-FFF2-40B4-BE49-F238E27FC236}">
                <a16:creationId xmlns:a16="http://schemas.microsoft.com/office/drawing/2014/main" id="{8D1CE261-C422-9EFD-FB72-D0F2917B1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0874" y="3829290"/>
            <a:ext cx="2662180" cy="266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115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C2BD8D2E863040A4391B36CAD370EA" ma:contentTypeVersion="" ma:contentTypeDescription="Create a new document." ma:contentTypeScope="" ma:versionID="dd31c871ab673bb396925951da8af7bc">
  <xsd:schema xmlns:xsd="http://www.w3.org/2001/XMLSchema" xmlns:xs="http://www.w3.org/2001/XMLSchema" xmlns:p="http://schemas.microsoft.com/office/2006/metadata/properties" xmlns:ns1="http://schemas.microsoft.com/sharepoint/v3" xmlns:ns2="beaf5f31-8cd1-41e4-a47a-7a8ecc96f470" targetNamespace="http://schemas.microsoft.com/office/2006/metadata/properties" ma:root="true" ma:fieldsID="b21af3bb3c8f651575448477e53d6a43" ns1:_="" ns2:_="">
    <xsd:import namespace="http://schemas.microsoft.com/sharepoint/v3"/>
    <xsd:import namespace="beaf5f31-8cd1-41e4-a47a-7a8ecc96f47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af5f31-8cd1-41e4-a47a-7a8ecc96f47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EF0EDA3-93E6-4709-BD73-0A41DF404250}"/>
</file>

<file path=customXml/itemProps2.xml><?xml version="1.0" encoding="utf-8"?>
<ds:datastoreItem xmlns:ds="http://schemas.openxmlformats.org/officeDocument/2006/customXml" ds:itemID="{1AE80276-B1DC-41BC-B0BD-56A5AA592D6F}"/>
</file>

<file path=customXml/itemProps3.xml><?xml version="1.0" encoding="utf-8"?>
<ds:datastoreItem xmlns:ds="http://schemas.openxmlformats.org/officeDocument/2006/customXml" ds:itemID="{465CAB8D-4EC2-4819-ACC2-57A9CA68C52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8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Finding Joy in Academic Community  Using a SoTL FLC as  Community-Building Praxis</vt:lpstr>
      <vt:lpstr>What, exactly, is a SoTL FLC?</vt:lpstr>
      <vt:lpstr>Cool things we've noticed</vt:lpstr>
      <vt:lpstr>Meeting topics: Fun stuff!</vt:lpstr>
      <vt:lpstr>More topics: Some concerns</vt:lpstr>
      <vt:lpstr>Overall, the experience of building this SoTL FLC has been exciting and fulfilling.</vt:lpstr>
      <vt:lpstr>Let's kick off a discussion! We're going to start off with some spiral journaling.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29</cp:revision>
  <dcterms:created xsi:type="dcterms:W3CDTF">2026-01-06T21:24:46Z</dcterms:created>
  <dcterms:modified xsi:type="dcterms:W3CDTF">2026-01-16T20:44:24Z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0x01010031C2BD8D2E863040A4391B36CAD370EA</vt:lpwstr>
  </property>
</Properties>
</file>