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11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1.xml" ContentType="application/vnd.openxmlformats-officedocument.theme+xml"/>
  <Override PartName="/ppt/theme/theme2.xml" ContentType="application/vnd.openxmlformats-officedocument.them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ppt/revisionInfo.xml" ContentType="application/vnd.ms-powerpoint.revisioninfo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4"/>
  </p:notesMasterIdLst>
  <p:sldIdLst>
    <p:sldId id="259" r:id="rId2"/>
    <p:sldId id="258" r:id="rId3"/>
    <p:sldId id="260" r:id="rId4"/>
    <p:sldId id="281" r:id="rId5"/>
    <p:sldId id="279" r:id="rId6"/>
    <p:sldId id="280" r:id="rId7"/>
    <p:sldId id="274" r:id="rId8"/>
    <p:sldId id="276" r:id="rId9"/>
    <p:sldId id="275" r:id="rId10"/>
    <p:sldId id="277" r:id="rId11"/>
    <p:sldId id="278" r:id="rId12"/>
    <p:sldId id="262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43392"/>
    <a:srgbClr val="FFC425"/>
    <a:srgbClr val="BFBAEF"/>
    <a:srgbClr val="A892FF"/>
    <a:srgbClr val="8269E8"/>
    <a:srgbClr val="FFD40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4C28E85-DFB8-44DE-906D-85C62CD65F31}" v="102" dt="2025-01-15T01:35:18.32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830"/>
  </p:normalViewPr>
  <p:slideViewPr>
    <p:cSldViewPr snapToGrid="0">
      <p:cViewPr varScale="1">
        <p:scale>
          <a:sx n="117" d="100"/>
          <a:sy n="117" d="100"/>
        </p:scale>
        <p:origin x="808" y="16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customXml" Target="../customXml/item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20" Type="http://schemas.openxmlformats.org/officeDocument/2006/relationships/customXml" Target="../customXml/item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Relationship Id="rId22" Type="http://schemas.openxmlformats.org/officeDocument/2006/relationships/customXml" Target="../customXml/item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078AF4-2D44-8A4C-A8BD-B972280293DA}" type="datetimeFigureOut">
              <a:rPr lang="en-US" smtClean="0"/>
              <a:t>1/23/25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2C75BC2-1B3E-204D-B58F-DB56DCF5E6E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65757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2C75BC2-1B3E-204D-B58F-DB56DCF5E6E1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5879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ABA0CE-F429-3C2C-4E9C-20112B112B6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94F400A-F8C8-194E-77C9-0C35244E3C6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AC803BD-AD65-460B-C041-74B313F987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31217-D72C-6641-B87C-06D9F861365B}" type="datetimeFigureOut">
              <a:rPr lang="en-US" smtClean="0"/>
              <a:t>1/23/25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EC232A-EC4B-4D46-E69C-7979972214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0561EB-7F68-BE3F-205A-9242E105FD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EDF88-7810-0E44-A5BF-903BA356C77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99212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DCD587-90DA-4842-FAF4-7CEB0AEBE3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0A866E0-4D3E-A9B2-C15C-6E3B563358B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CFF6664-900C-5DB5-F96E-39949DADE8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31217-D72C-6641-B87C-06D9F861365B}" type="datetimeFigureOut">
              <a:rPr lang="en-US" smtClean="0"/>
              <a:t>1/23/25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82B517-1DB0-2BA3-98B1-624557D17A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F94B54-821D-C1A5-13C4-7D52E4DC26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EDF88-7810-0E44-A5BF-903BA356C77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93574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1377C66-B03B-5EFD-73FA-915201C33D6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0566B5E-B749-CBC0-84E0-06619E40FFD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2964AF-E77B-CF04-5020-A3B59ED07F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31217-D72C-6641-B87C-06D9F861365B}" type="datetimeFigureOut">
              <a:rPr lang="en-US" smtClean="0"/>
              <a:t>1/23/25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9589BC-91AE-A1AE-291A-192A8A704E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079808-68E1-3235-27B3-E07567DE78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EDF88-7810-0E44-A5BF-903BA356C77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2959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259399-922B-537C-A952-79DBD6D7A1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AD14EC-0FB5-5D33-58FA-80A4574DC0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C6A583-3CBE-2554-B941-E83893A3B9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31217-D72C-6641-B87C-06D9F861365B}" type="datetimeFigureOut">
              <a:rPr lang="en-US" smtClean="0"/>
              <a:t>1/23/25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83AE99-C88F-719E-8492-1BEFEEE0AE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9CE607-9C19-BBEC-53ED-9037440A65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EDF88-7810-0E44-A5BF-903BA356C77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66315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DA831E-4E5C-B598-8B65-29DFE6CBAF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E8C4038-BAED-F411-AFF2-532AC99E4B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CA43B9-D828-6A0C-8B22-476ED171F7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31217-D72C-6641-B87C-06D9F861365B}" type="datetimeFigureOut">
              <a:rPr lang="en-US" smtClean="0"/>
              <a:t>1/23/25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E9A3F9-BA3D-05EF-2AD3-F6C151CC41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AEB693A-F869-88E0-3999-B747A7AC97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EDF88-7810-0E44-A5BF-903BA356C77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09833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2E1E27-B741-EEA0-AFA1-7C6FFD18A0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9E9B20-7FD9-AC33-12B7-E4D2E039517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2C27694-D54D-81F6-E661-6A374E98A5E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1D11BC9-A355-58E7-0F2A-1AF7FA6BE5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31217-D72C-6641-B87C-06D9F861365B}" type="datetimeFigureOut">
              <a:rPr lang="en-US" smtClean="0"/>
              <a:t>1/23/25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8B9069D-43AA-C873-49FB-BF66EB72E0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3EBA80B-AF63-29F7-6BAF-695BB477F8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EDF88-7810-0E44-A5BF-903BA356C77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90138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8EA8AE-D526-41BF-C747-2B31EA905A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80DD293-1FBD-24ED-8147-FF7F3863BD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C0176EF-42B0-4BDB-A882-707C50F7C32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7C3866D-6FD0-742F-795E-817A5B451E1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22AC280-30EB-F6F1-B38D-E35D60A0050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415CE5F-DD83-338F-8CA5-29F66B39E3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31217-D72C-6641-B87C-06D9F861365B}" type="datetimeFigureOut">
              <a:rPr lang="en-US" smtClean="0"/>
              <a:t>1/23/25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452FE1E-CACC-F964-F4C6-F6DFB5F3F0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DD4B594-B468-DF5D-307E-F3B65AA81C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EDF88-7810-0E44-A5BF-903BA356C77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40518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4DA145-509C-D053-BA79-111D6E7249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883AA55-07AD-9826-CFD8-10171A0ABF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31217-D72C-6641-B87C-06D9F861365B}" type="datetimeFigureOut">
              <a:rPr lang="en-US" smtClean="0"/>
              <a:t>1/23/25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5723508-E257-355E-8585-0162FE98E1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8B3DBA0-036F-7869-0232-1F12CDEB01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EDF88-7810-0E44-A5BF-903BA356C77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90516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55355E0-F9AD-EA07-6A99-276CC87B47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31217-D72C-6641-B87C-06D9F861365B}" type="datetimeFigureOut">
              <a:rPr lang="en-US" smtClean="0"/>
              <a:t>1/23/25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4C3FA07-F345-F834-E96A-C186BC11E4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14CCF1-9517-28DF-F28C-20FAAF68B5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EDF88-7810-0E44-A5BF-903BA356C77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20162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CF17A8-6047-A610-1E36-2BE30E0CD9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7F10D3-426A-1512-F7C0-509814008C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0391E16-B112-720E-BAB8-2E4F0472AA1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DE22FAB-FEC6-D0FA-0AFF-465552F185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31217-D72C-6641-B87C-06D9F861365B}" type="datetimeFigureOut">
              <a:rPr lang="en-US" smtClean="0"/>
              <a:t>1/23/25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986B697-75B7-834E-0423-192A7E434D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43B3F20-6ACA-76FB-EC6D-315FC2D356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EDF88-7810-0E44-A5BF-903BA356C77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35191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E56B81-C315-D648-767B-DCC16BCB09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E5F220E-F4E5-C375-134D-B38CFD3EC81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BDACA58-A8B8-920E-1FBA-BFA97459114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B58C694-3CF8-726C-9B53-147154DCB8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31217-D72C-6641-B87C-06D9F861365B}" type="datetimeFigureOut">
              <a:rPr lang="en-US" smtClean="0"/>
              <a:t>1/23/25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A208B3E-D464-87E9-95C3-711C6BC7F8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E21E570-E562-0E61-E403-0B8D0296DD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EDF88-7810-0E44-A5BF-903BA356C77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29027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9D38FB6-05FB-6FE5-DE6C-AB5C23B1EA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82E83B6-C064-8F6E-A477-D174E765FE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48B81CC-F47C-6121-4D56-215A789BF5F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F631217-D72C-6641-B87C-06D9F861365B}" type="datetimeFigureOut">
              <a:rPr lang="en-US" smtClean="0"/>
              <a:t>1/23/25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8A2538E-79F7-5C61-E3C3-DDA6EC4A370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CBEEE4-8CFD-8D3C-93C7-7B214AFAF65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F8EDF88-7810-0E44-A5BF-903BA356C77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14689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ada.gov/resources/2024-03-08-web-rule/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wisconsin.pressbooks.pub/" TargetMode="External"/><Relationship Id="rId2" Type="http://schemas.openxmlformats.org/officeDocument/2006/relationships/hyperlink" Target="https://libraryguides.uwsp.edu/OER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teaching.resources.osu.edu/teaching-topics/simple-guide-creative-commons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s://libraryguides.uwsp.edu/OER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DF2AB9B9-84A9-7056-D59B-9BC5BB7AD406}"/>
              </a:ext>
            </a:extLst>
          </p:cNvPr>
          <p:cNvGrpSpPr/>
          <p:nvPr/>
        </p:nvGrpSpPr>
        <p:grpSpPr>
          <a:xfrm>
            <a:off x="-245327" y="5806051"/>
            <a:ext cx="12323498" cy="1200329"/>
            <a:chOff x="-6651298" y="5330423"/>
            <a:chExt cx="18642130" cy="1815775"/>
          </a:xfrm>
        </p:grpSpPr>
        <p:grpSp>
          <p:nvGrpSpPr>
            <p:cNvPr id="3" name="Group 2">
              <a:extLst>
                <a:ext uri="{FF2B5EF4-FFF2-40B4-BE49-F238E27FC236}">
                  <a16:creationId xmlns:a16="http://schemas.microsoft.com/office/drawing/2014/main" id="{1EE7F312-5BEA-34DA-77CD-E08E353C87CD}"/>
                </a:ext>
              </a:extLst>
            </p:cNvPr>
            <p:cNvGrpSpPr/>
            <p:nvPr/>
          </p:nvGrpSpPr>
          <p:grpSpPr>
            <a:xfrm>
              <a:off x="-6651298" y="5869750"/>
              <a:ext cx="18642130" cy="833383"/>
              <a:chOff x="-12677407" y="5423337"/>
              <a:chExt cx="24629231" cy="1101032"/>
            </a:xfrm>
          </p:grpSpPr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93983F99-DC1C-E461-70DF-13C40B62DB96}"/>
                  </a:ext>
                </a:extLst>
              </p:cNvPr>
              <p:cNvSpPr/>
              <p:nvPr/>
            </p:nvSpPr>
            <p:spPr>
              <a:xfrm>
                <a:off x="-12677407" y="5424618"/>
                <a:ext cx="24082693" cy="1099751"/>
              </a:xfrm>
              <a:prstGeom prst="rect">
                <a:avLst/>
              </a:prstGeom>
              <a:solidFill>
                <a:srgbClr val="FFC425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6" name="Oval 5">
                <a:extLst>
                  <a:ext uri="{FF2B5EF4-FFF2-40B4-BE49-F238E27FC236}">
                    <a16:creationId xmlns:a16="http://schemas.microsoft.com/office/drawing/2014/main" id="{60175CE8-B678-AE6F-BEC5-31DB4620E6B7}"/>
                  </a:ext>
                </a:extLst>
              </p:cNvPr>
              <p:cNvSpPr/>
              <p:nvPr/>
            </p:nvSpPr>
            <p:spPr>
              <a:xfrm>
                <a:off x="10794569" y="5423337"/>
                <a:ext cx="1157255" cy="1099751"/>
              </a:xfrm>
              <a:prstGeom prst="ellipse">
                <a:avLst/>
              </a:prstGeom>
              <a:solidFill>
                <a:srgbClr val="FFC425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645BCC1D-DCB0-7A26-6B61-50019FB78A69}"/>
                </a:ext>
              </a:extLst>
            </p:cNvPr>
            <p:cNvSpPr txBox="1"/>
            <p:nvPr/>
          </p:nvSpPr>
          <p:spPr>
            <a:xfrm>
              <a:off x="-6192334" y="5330423"/>
              <a:ext cx="18183166" cy="1815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7200" b="1" dirty="0">
                  <a:solidFill>
                    <a:schemeClr val="bg1"/>
                  </a:solidFill>
                  <a:latin typeface="Franklin Gothic Heavy" panose="020B0603020102020204" pitchFamily="34" charset="0"/>
                </a:rPr>
                <a:t>LIBRARIES                       CITL</a:t>
              </a:r>
            </a:p>
          </p:txBody>
        </p:sp>
      </p:grpSp>
      <p:sp>
        <p:nvSpPr>
          <p:cNvPr id="14" name="Title 1">
            <a:extLst>
              <a:ext uri="{FF2B5EF4-FFF2-40B4-BE49-F238E27FC236}">
                <a16:creationId xmlns:a16="http://schemas.microsoft.com/office/drawing/2014/main" id="{B486E90B-0175-7085-C3F4-5CEC81A2FCEE}"/>
              </a:ext>
            </a:extLst>
          </p:cNvPr>
          <p:cNvSpPr txBox="1">
            <a:spLocks/>
          </p:cNvSpPr>
          <p:nvPr/>
        </p:nvSpPr>
        <p:spPr>
          <a:xfrm>
            <a:off x="5658416" y="1219205"/>
            <a:ext cx="6320167" cy="360399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4000" b="1" dirty="0">
                <a:solidFill>
                  <a:srgbClr val="543392"/>
                </a:solidFill>
                <a:latin typeface="Franklin Gothic Demi" panose="020B0703020102020204" pitchFamily="34" charset="0"/>
              </a:rPr>
              <a:t>Open Access, High Impact: </a:t>
            </a:r>
          </a:p>
          <a:p>
            <a:pPr algn="ctr"/>
            <a:endParaRPr lang="en-US" sz="4000" b="1" dirty="0">
              <a:solidFill>
                <a:srgbClr val="543392"/>
              </a:solidFill>
              <a:latin typeface="Franklin Gothic Demi" panose="020B0703020102020204" pitchFamily="34" charset="0"/>
            </a:endParaRPr>
          </a:p>
          <a:p>
            <a:pPr algn="ctr"/>
            <a:r>
              <a:rPr lang="en-US" sz="3200" b="1" i="1" dirty="0">
                <a:solidFill>
                  <a:srgbClr val="543392"/>
                </a:solidFill>
                <a:latin typeface="Franklin Gothic Demi" panose="020B0703020102020204" pitchFamily="34" charset="0"/>
              </a:rPr>
              <a:t>Leveraging OERs to Transform Student Engagement</a:t>
            </a:r>
          </a:p>
          <a:p>
            <a:pPr algn="ctr"/>
            <a:endParaRPr lang="en-US" sz="3200" b="1" i="1" dirty="0">
              <a:solidFill>
                <a:srgbClr val="543392"/>
              </a:solidFill>
              <a:latin typeface="Franklin Gothic Demi" panose="020B0703020102020204" pitchFamily="34" charset="0"/>
            </a:endParaRPr>
          </a:p>
          <a:p>
            <a:pPr algn="ctr"/>
            <a:endParaRPr lang="en-US" sz="3200" b="1" i="1" dirty="0">
              <a:solidFill>
                <a:srgbClr val="543392"/>
              </a:solidFill>
              <a:latin typeface="Franklin Gothic Demi" panose="020B0703020102020204" pitchFamily="34" charset="0"/>
            </a:endParaRPr>
          </a:p>
          <a:p>
            <a:pPr algn="ctr"/>
            <a:endParaRPr lang="en-US" sz="6000" b="1" dirty="0">
              <a:solidFill>
                <a:srgbClr val="543392"/>
              </a:solidFill>
              <a:latin typeface="Franklin Gothic Heavy" panose="020B0603020102020204" pitchFamily="34" charset="0"/>
            </a:endParaRPr>
          </a:p>
        </p:txBody>
      </p:sp>
      <p:sp>
        <p:nvSpPr>
          <p:cNvPr id="15" name="Subtitle 2">
            <a:extLst>
              <a:ext uri="{FF2B5EF4-FFF2-40B4-BE49-F238E27FC236}">
                <a16:creationId xmlns:a16="http://schemas.microsoft.com/office/drawing/2014/main" id="{DC14618A-3025-83B2-DB24-21D087320204}"/>
              </a:ext>
            </a:extLst>
          </p:cNvPr>
          <p:cNvSpPr txBox="1">
            <a:spLocks/>
          </p:cNvSpPr>
          <p:nvPr/>
        </p:nvSpPr>
        <p:spPr>
          <a:xfrm>
            <a:off x="7533662" y="3167441"/>
            <a:ext cx="4025148" cy="1655762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en-US" sz="2400" dirty="0">
              <a:solidFill>
                <a:srgbClr val="543392"/>
              </a:solidFill>
              <a:latin typeface="Franklin Gothic Medium" panose="020B0603020102020204" pitchFamily="34" charset="0"/>
            </a:endParaRPr>
          </a:p>
        </p:txBody>
      </p:sp>
      <p:sp>
        <p:nvSpPr>
          <p:cNvPr id="16" name="Title 1">
            <a:extLst>
              <a:ext uri="{FF2B5EF4-FFF2-40B4-BE49-F238E27FC236}">
                <a16:creationId xmlns:a16="http://schemas.microsoft.com/office/drawing/2014/main" id="{9D1CE8E6-3869-6859-5AA2-291CD2B92C42}"/>
              </a:ext>
            </a:extLst>
          </p:cNvPr>
          <p:cNvSpPr txBox="1">
            <a:spLocks/>
          </p:cNvSpPr>
          <p:nvPr/>
        </p:nvSpPr>
        <p:spPr>
          <a:xfrm>
            <a:off x="7249211" y="3712672"/>
            <a:ext cx="4614468" cy="75793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4200" b="1" dirty="0">
              <a:solidFill>
                <a:srgbClr val="543392"/>
              </a:solidFill>
              <a:latin typeface="Franklin Gothic Demi Cond" panose="020B0603020102020204" pitchFamily="34" charset="0"/>
            </a:endParaRPr>
          </a:p>
        </p:txBody>
      </p:sp>
      <p:pic>
        <p:nvPicPr>
          <p:cNvPr id="2052" name="Picture 4">
            <a:extLst>
              <a:ext uri="{FF2B5EF4-FFF2-40B4-BE49-F238E27FC236}">
                <a16:creationId xmlns:a16="http://schemas.microsoft.com/office/drawing/2014/main" id="{3962E445-956B-DE4A-A092-DF0872CAD89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2928" y="727921"/>
            <a:ext cx="4762500" cy="4762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7402448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046891-90A6-C713-E062-7D0C614505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solidFill>
                  <a:srgbClr val="543392"/>
                </a:solidFill>
                <a:latin typeface="Franklin Gothic Demi" panose="020B0703020102020204" pitchFamily="34" charset="0"/>
              </a:rPr>
              <a:t>Considerations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EBDDBE-3F82-F50F-9DD1-1E2558F525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902822"/>
          </a:xfrm>
        </p:spPr>
        <p:txBody>
          <a:bodyPr>
            <a:normAutofit lnSpcReduction="10000"/>
          </a:bodyPr>
          <a:lstStyle/>
          <a:p>
            <a:r>
              <a:rPr lang="en-US" dirty="0">
                <a:solidFill>
                  <a:srgbClr val="543392"/>
                </a:solidFill>
                <a:latin typeface="Franklin Gothic Medium" panose="020B0603020102020204" pitchFamily="34" charset="0"/>
              </a:rPr>
              <a:t>Is there an existing OER that can be adapted?</a:t>
            </a:r>
          </a:p>
          <a:p>
            <a:r>
              <a:rPr lang="en-US" dirty="0">
                <a:solidFill>
                  <a:srgbClr val="543392"/>
                </a:solidFill>
                <a:latin typeface="Franklin Gothic Medium" panose="020B0603020102020204" pitchFamily="34" charset="0"/>
              </a:rPr>
              <a:t>Are additional (ancillary) materials needed such as text banks, quizzes, homework platforms, slides, and lesson plans?</a:t>
            </a:r>
          </a:p>
          <a:p>
            <a:r>
              <a:rPr lang="en-US" dirty="0">
                <a:solidFill>
                  <a:srgbClr val="543392"/>
                </a:solidFill>
                <a:latin typeface="Franklin Gothic Medium" panose="020B0603020102020204" pitchFamily="34" charset="0"/>
              </a:rPr>
              <a:t>Is it accessible?</a:t>
            </a:r>
          </a:p>
          <a:p>
            <a:pPr lvl="1"/>
            <a:r>
              <a:rPr lang="en-US" dirty="0">
                <a:solidFill>
                  <a:srgbClr val="543392"/>
                </a:solidFill>
                <a:latin typeface="Franklin Gothic Medium" panose="020B0603020102020204" pitchFamily="34" charset="0"/>
                <a:hlinkClick r:id="rId2"/>
              </a:rPr>
              <a:t>Accessibility of Web Content Requirement</a:t>
            </a:r>
            <a:r>
              <a:rPr lang="en-US" dirty="0">
                <a:solidFill>
                  <a:srgbClr val="543392"/>
                </a:solidFill>
                <a:latin typeface="Franklin Gothic Medium" panose="020B0603020102020204" pitchFamily="34" charset="0"/>
              </a:rPr>
              <a:t>: </a:t>
            </a:r>
            <a:r>
              <a:rPr lang="en-US" i="0" dirty="0">
                <a:solidFill>
                  <a:srgbClr val="162E51"/>
                </a:solidFill>
                <a:effectLst/>
                <a:latin typeface="Merriweather Web"/>
              </a:rPr>
              <a:t>The Web Content Accessibility Guidelines </a:t>
            </a:r>
            <a:r>
              <a:rPr lang="en-US" b="1" i="0" dirty="0">
                <a:solidFill>
                  <a:srgbClr val="162E51"/>
                </a:solidFill>
                <a:effectLst/>
                <a:latin typeface="Merriweather Web"/>
              </a:rPr>
              <a:t>(WCAG) Version 2.1, Level AA </a:t>
            </a:r>
            <a:r>
              <a:rPr lang="en-US" i="0" dirty="0">
                <a:solidFill>
                  <a:srgbClr val="162E51"/>
                </a:solidFill>
                <a:effectLst/>
                <a:latin typeface="Merriweather Web"/>
              </a:rPr>
              <a:t>is the technical standard for state and local governments’ web content and mobile apps</a:t>
            </a:r>
            <a:endParaRPr lang="en-US" dirty="0">
              <a:solidFill>
                <a:srgbClr val="543392"/>
              </a:solidFill>
              <a:latin typeface="Franklin Gothic Medium" panose="020B0603020102020204" pitchFamily="34" charset="0"/>
            </a:endParaRPr>
          </a:p>
          <a:p>
            <a:r>
              <a:rPr lang="en-US" dirty="0">
                <a:solidFill>
                  <a:srgbClr val="543392"/>
                </a:solidFill>
                <a:latin typeface="Franklin Gothic Medium" panose="020B0603020102020204" pitchFamily="34" charset="0"/>
              </a:rPr>
              <a:t>How will course materials be shared?</a:t>
            </a:r>
          </a:p>
          <a:p>
            <a:r>
              <a:rPr lang="en-US" dirty="0">
                <a:solidFill>
                  <a:srgbClr val="543392"/>
                </a:solidFill>
                <a:latin typeface="Franklin Gothic Medium" panose="020B0603020102020204" pitchFamily="34" charset="0"/>
              </a:rPr>
              <a:t>Do students still need a print copy?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92B3035-DBC2-6F35-9E0F-FAD8AE822339}"/>
              </a:ext>
            </a:extLst>
          </p:cNvPr>
          <p:cNvSpPr/>
          <p:nvPr/>
        </p:nvSpPr>
        <p:spPr>
          <a:xfrm>
            <a:off x="-245327" y="6163437"/>
            <a:ext cx="12050032" cy="550272"/>
          </a:xfrm>
          <a:prstGeom prst="rect">
            <a:avLst/>
          </a:prstGeom>
          <a:solidFill>
            <a:srgbClr val="FFC42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642C08B0-0CCE-F42F-A331-E2CD97CE555B}"/>
              </a:ext>
            </a:extLst>
          </p:cNvPr>
          <p:cNvSpPr/>
          <p:nvPr/>
        </p:nvSpPr>
        <p:spPr>
          <a:xfrm>
            <a:off x="11499126" y="6162796"/>
            <a:ext cx="579045" cy="550272"/>
          </a:xfrm>
          <a:prstGeom prst="ellipse">
            <a:avLst/>
          </a:prstGeom>
          <a:solidFill>
            <a:srgbClr val="FFC42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64C2B6E1-657B-10E5-6995-E9358729AB3A}"/>
              </a:ext>
            </a:extLst>
          </p:cNvPr>
          <p:cNvSpPr txBox="1"/>
          <p:nvPr/>
        </p:nvSpPr>
        <p:spPr>
          <a:xfrm>
            <a:off x="58074" y="5806271"/>
            <a:ext cx="1202009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b="1" dirty="0">
                <a:solidFill>
                  <a:schemeClr val="bg1"/>
                </a:solidFill>
                <a:latin typeface="Franklin Gothic Heavy" panose="020B0603020102020204" pitchFamily="34" charset="0"/>
              </a:rPr>
              <a:t>LIBRARIES                       CITL</a:t>
            </a:r>
          </a:p>
        </p:txBody>
      </p:sp>
    </p:spTree>
    <p:extLst>
      <p:ext uri="{BB962C8B-B14F-4D97-AF65-F5344CB8AC3E}">
        <p14:creationId xmlns:p14="http://schemas.microsoft.com/office/powerpoint/2010/main" val="3847829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046891-90A6-C713-E062-7D0C614505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543392"/>
                </a:solidFill>
                <a:latin typeface="Franklin Gothic Demi" panose="020B0703020102020204" pitchFamily="34" charset="0"/>
              </a:rPr>
              <a:t>UWSP Support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EBDDBE-3F82-F50F-9DD1-1E2558F525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10558"/>
            <a:ext cx="10515600" cy="3902822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543392"/>
                </a:solidFill>
                <a:latin typeface="Franklin Gothic Medium" panose="020B0603020102020204" pitchFamily="34" charset="0"/>
              </a:rPr>
              <a:t>Library</a:t>
            </a:r>
          </a:p>
          <a:p>
            <a:pPr lvl="1"/>
            <a:r>
              <a:rPr lang="en-US" sz="2000" dirty="0">
                <a:latin typeface="Franklin Gothic Medium" panose="020B0603020102020204" pitchFamily="34" charset="0"/>
              </a:rPr>
              <a:t>Library Guide: </a:t>
            </a:r>
            <a:r>
              <a:rPr lang="en-US" sz="2000" dirty="0">
                <a:latin typeface="Franklin Gothic Medium" panose="020B06030201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https://libraryguides.uwsp.edu/OER</a:t>
            </a:r>
            <a:endParaRPr lang="en-US" sz="2000" dirty="0">
              <a:latin typeface="Franklin Gothic Medium" panose="020B0603020102020204" pitchFamily="34" charset="0"/>
            </a:endParaRPr>
          </a:p>
          <a:p>
            <a:r>
              <a:rPr lang="en-US" dirty="0">
                <a:solidFill>
                  <a:srgbClr val="543392"/>
                </a:solidFill>
                <a:latin typeface="Franklin Gothic Medium" panose="020B0603020102020204" pitchFamily="34" charset="0"/>
              </a:rPr>
              <a:t>CITL</a:t>
            </a:r>
          </a:p>
          <a:p>
            <a:r>
              <a:rPr lang="en-US" dirty="0">
                <a:solidFill>
                  <a:srgbClr val="543392"/>
                </a:solidFill>
                <a:latin typeface="Franklin Gothic Medium" panose="020B0603020102020204" pitchFamily="34" charset="0"/>
              </a:rPr>
              <a:t>UW System Support</a:t>
            </a:r>
          </a:p>
          <a:p>
            <a:pPr lvl="1"/>
            <a:r>
              <a:rPr lang="en-US" sz="2000" dirty="0">
                <a:latin typeface="Franklin Gothic Medium" panose="020B0603020102020204" pitchFamily="34" charset="0"/>
              </a:rPr>
              <a:t>Pressbooks: </a:t>
            </a:r>
            <a:r>
              <a:rPr lang="en-US" sz="2000" dirty="0">
                <a:latin typeface="Franklin Gothic Medium" panose="020B06030201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https://wisconsin.pressbooks.pub/</a:t>
            </a:r>
            <a:endParaRPr lang="en-US" sz="2000" dirty="0">
              <a:latin typeface="Franklin Gothic Medium" panose="020B0603020102020204" pitchFamily="34" charset="0"/>
            </a:endParaRPr>
          </a:p>
          <a:p>
            <a:pPr marL="457200" lvl="1" indent="0">
              <a:buNone/>
            </a:pPr>
            <a:endParaRPr lang="en-US" sz="2000" dirty="0">
              <a:latin typeface="Franklin Gothic Medium" panose="020B0603020102020204" pitchFamily="34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92B3035-DBC2-6F35-9E0F-FAD8AE822339}"/>
              </a:ext>
            </a:extLst>
          </p:cNvPr>
          <p:cNvSpPr/>
          <p:nvPr/>
        </p:nvSpPr>
        <p:spPr>
          <a:xfrm>
            <a:off x="-245327" y="6163437"/>
            <a:ext cx="12050032" cy="550272"/>
          </a:xfrm>
          <a:prstGeom prst="rect">
            <a:avLst/>
          </a:prstGeom>
          <a:solidFill>
            <a:srgbClr val="FFC42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642C08B0-0CCE-F42F-A331-E2CD97CE555B}"/>
              </a:ext>
            </a:extLst>
          </p:cNvPr>
          <p:cNvSpPr/>
          <p:nvPr/>
        </p:nvSpPr>
        <p:spPr>
          <a:xfrm>
            <a:off x="11499126" y="6162796"/>
            <a:ext cx="579045" cy="550272"/>
          </a:xfrm>
          <a:prstGeom prst="ellipse">
            <a:avLst/>
          </a:prstGeom>
          <a:solidFill>
            <a:srgbClr val="FFC42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64C2B6E1-657B-10E5-6995-E9358729AB3A}"/>
              </a:ext>
            </a:extLst>
          </p:cNvPr>
          <p:cNvSpPr txBox="1"/>
          <p:nvPr/>
        </p:nvSpPr>
        <p:spPr>
          <a:xfrm>
            <a:off x="0" y="5756378"/>
            <a:ext cx="1174663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b="1" dirty="0">
                <a:solidFill>
                  <a:schemeClr val="bg1"/>
                </a:solidFill>
                <a:latin typeface="Franklin Gothic Heavy" panose="020B0603020102020204" pitchFamily="34" charset="0"/>
              </a:rPr>
              <a:t>LIBRARIES                      CITL</a:t>
            </a:r>
          </a:p>
        </p:txBody>
      </p:sp>
    </p:spTree>
    <p:extLst>
      <p:ext uri="{BB962C8B-B14F-4D97-AF65-F5344CB8AC3E}">
        <p14:creationId xmlns:p14="http://schemas.microsoft.com/office/powerpoint/2010/main" val="319344508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6C9C99-EE95-467C-41CE-65C29C544FB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439072"/>
            <a:ext cx="9144000" cy="2062480"/>
          </a:xfrm>
        </p:spPr>
        <p:txBody>
          <a:bodyPr/>
          <a:lstStyle/>
          <a:p>
            <a:r>
              <a:rPr lang="en-US" b="1" dirty="0">
                <a:solidFill>
                  <a:srgbClr val="543392"/>
                </a:solidFill>
                <a:latin typeface="Franklin Gothic Demi" panose="020B0703020102020204" pitchFamily="34" charset="0"/>
              </a:rPr>
              <a:t>Questions?</a:t>
            </a:r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E733F0AD-7A42-A185-C53C-C6AF67BB9CEF}"/>
              </a:ext>
            </a:extLst>
          </p:cNvPr>
          <p:cNvSpPr txBox="1">
            <a:spLocks/>
          </p:cNvSpPr>
          <p:nvPr/>
        </p:nvSpPr>
        <p:spPr>
          <a:xfrm>
            <a:off x="1524000" y="2464650"/>
            <a:ext cx="9144000" cy="75793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4200" b="1" dirty="0">
              <a:solidFill>
                <a:srgbClr val="543392"/>
              </a:solidFill>
              <a:latin typeface="Franklin Gothic Demi Cond" panose="020B0603020102020204" pitchFamily="34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B5620EB5-74C4-B6C6-21F7-737158E51807}"/>
              </a:ext>
            </a:extLst>
          </p:cNvPr>
          <p:cNvSpPr/>
          <p:nvPr/>
        </p:nvSpPr>
        <p:spPr>
          <a:xfrm>
            <a:off x="-245327" y="6163437"/>
            <a:ext cx="12050032" cy="550272"/>
          </a:xfrm>
          <a:prstGeom prst="rect">
            <a:avLst/>
          </a:prstGeom>
          <a:solidFill>
            <a:srgbClr val="FFC42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7EC9F375-0837-50D9-6F60-BF09B5725618}"/>
              </a:ext>
            </a:extLst>
          </p:cNvPr>
          <p:cNvSpPr/>
          <p:nvPr/>
        </p:nvSpPr>
        <p:spPr>
          <a:xfrm>
            <a:off x="11499126" y="6162796"/>
            <a:ext cx="579045" cy="550272"/>
          </a:xfrm>
          <a:prstGeom prst="ellipse">
            <a:avLst/>
          </a:prstGeom>
          <a:solidFill>
            <a:srgbClr val="FFC42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D2244F5-4E92-E8E7-C2A8-4B88F311631E}"/>
              </a:ext>
            </a:extLst>
          </p:cNvPr>
          <p:cNvSpPr txBox="1"/>
          <p:nvPr/>
        </p:nvSpPr>
        <p:spPr>
          <a:xfrm>
            <a:off x="58074" y="5806271"/>
            <a:ext cx="1202009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b="1" dirty="0">
                <a:solidFill>
                  <a:schemeClr val="bg1"/>
                </a:solidFill>
                <a:latin typeface="Franklin Gothic Heavy" panose="020B0603020102020204" pitchFamily="34" charset="0"/>
              </a:rPr>
              <a:t>LIBRARIES                       CITL</a:t>
            </a:r>
          </a:p>
        </p:txBody>
      </p:sp>
    </p:spTree>
    <p:extLst>
      <p:ext uri="{BB962C8B-B14F-4D97-AF65-F5344CB8AC3E}">
        <p14:creationId xmlns:p14="http://schemas.microsoft.com/office/powerpoint/2010/main" val="30197748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046891-90A6-C713-E062-7D0C614505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543392"/>
                </a:solidFill>
                <a:latin typeface="Franklin Gothic Demi" panose="020B0703020102020204" pitchFamily="34" charset="0"/>
              </a:rPr>
              <a:t>The Problem: Textbook Accessibility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EBDDBE-3F82-F50F-9DD1-1E2558F525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902822"/>
          </a:xfrm>
        </p:spPr>
        <p:txBody>
          <a:bodyPr>
            <a:normAutofit/>
          </a:bodyPr>
          <a:lstStyle/>
          <a:p>
            <a:pPr>
              <a:spcAft>
                <a:spcPts val="1200"/>
              </a:spcAft>
            </a:pPr>
            <a:r>
              <a:rPr lang="en-US" dirty="0">
                <a:solidFill>
                  <a:srgbClr val="543392"/>
                </a:solidFill>
                <a:latin typeface="Franklin Gothic Medium" panose="020B0603020102020204" pitchFamily="34" charset="0"/>
              </a:rPr>
              <a:t>Traditional textbooks are expensive for students.</a:t>
            </a:r>
          </a:p>
          <a:p>
            <a:pPr>
              <a:spcAft>
                <a:spcPts val="1200"/>
              </a:spcAft>
            </a:pPr>
            <a:r>
              <a:rPr lang="en-US" dirty="0">
                <a:solidFill>
                  <a:srgbClr val="543392"/>
                </a:solidFill>
                <a:latin typeface="Franklin Gothic Medium" panose="020B0603020102020204" pitchFamily="34" charset="0"/>
              </a:rPr>
              <a:t>Text rental programs don’t work well for online students. </a:t>
            </a:r>
          </a:p>
          <a:p>
            <a:pPr>
              <a:spcAft>
                <a:spcPts val="1200"/>
              </a:spcAft>
            </a:pPr>
            <a:r>
              <a:rPr lang="en-US" dirty="0">
                <a:solidFill>
                  <a:srgbClr val="543392"/>
                </a:solidFill>
                <a:latin typeface="Franklin Gothic Medium" panose="020B0603020102020204" pitchFamily="34" charset="0"/>
              </a:rPr>
              <a:t>Increasingly difficult to access the textbook of choice.</a:t>
            </a:r>
          </a:p>
          <a:p>
            <a:pPr>
              <a:spcAft>
                <a:spcPts val="1200"/>
              </a:spcAft>
            </a:pPr>
            <a:r>
              <a:rPr lang="en-US" dirty="0">
                <a:solidFill>
                  <a:srgbClr val="543392"/>
                </a:solidFill>
                <a:latin typeface="Franklin Gothic Medium" panose="020B0603020102020204" pitchFamily="34" charset="0"/>
              </a:rPr>
              <a:t>Classroom inclusion: traditional materials can exclude diverse voices. 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92B3035-DBC2-6F35-9E0F-FAD8AE822339}"/>
              </a:ext>
            </a:extLst>
          </p:cNvPr>
          <p:cNvSpPr/>
          <p:nvPr/>
        </p:nvSpPr>
        <p:spPr>
          <a:xfrm>
            <a:off x="-245327" y="6163437"/>
            <a:ext cx="12050032" cy="550272"/>
          </a:xfrm>
          <a:prstGeom prst="rect">
            <a:avLst/>
          </a:prstGeom>
          <a:solidFill>
            <a:srgbClr val="FFC42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642C08B0-0CCE-F42F-A331-E2CD97CE555B}"/>
              </a:ext>
            </a:extLst>
          </p:cNvPr>
          <p:cNvSpPr/>
          <p:nvPr/>
        </p:nvSpPr>
        <p:spPr>
          <a:xfrm>
            <a:off x="11499126" y="6162796"/>
            <a:ext cx="579045" cy="550272"/>
          </a:xfrm>
          <a:prstGeom prst="ellipse">
            <a:avLst/>
          </a:prstGeom>
          <a:solidFill>
            <a:srgbClr val="FFC42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64C2B6E1-657B-10E5-6995-E9358729AB3A}"/>
              </a:ext>
            </a:extLst>
          </p:cNvPr>
          <p:cNvSpPr txBox="1"/>
          <p:nvPr/>
        </p:nvSpPr>
        <p:spPr>
          <a:xfrm>
            <a:off x="58074" y="5806271"/>
            <a:ext cx="1202009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b="1" dirty="0">
                <a:solidFill>
                  <a:schemeClr val="bg1"/>
                </a:solidFill>
                <a:latin typeface="Franklin Gothic Heavy" panose="020B0603020102020204" pitchFamily="34" charset="0"/>
              </a:rPr>
              <a:t>LIBRARIES                       CITL </a:t>
            </a:r>
          </a:p>
        </p:txBody>
      </p:sp>
    </p:spTree>
    <p:extLst>
      <p:ext uri="{BB962C8B-B14F-4D97-AF65-F5344CB8AC3E}">
        <p14:creationId xmlns:p14="http://schemas.microsoft.com/office/powerpoint/2010/main" val="35821754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046891-90A6-C713-E062-7D0C614505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543392"/>
                </a:solidFill>
                <a:latin typeface="Franklin Gothic Demi" panose="020B0703020102020204" pitchFamily="34" charset="0"/>
              </a:rPr>
              <a:t>The Solution: Open Textbooks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EBDDBE-3F82-F50F-9DD1-1E2558F525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902822"/>
          </a:xfrm>
        </p:spPr>
        <p:txBody>
          <a:bodyPr>
            <a:normAutofit/>
          </a:bodyPr>
          <a:lstStyle/>
          <a:p>
            <a:pPr>
              <a:spcAft>
                <a:spcPts val="1200"/>
              </a:spcAft>
            </a:pPr>
            <a:r>
              <a:rPr lang="en-US" dirty="0">
                <a:solidFill>
                  <a:srgbClr val="543392"/>
                </a:solidFill>
                <a:latin typeface="Franklin Gothic Medium" panose="020B0603020102020204" pitchFamily="34" charset="0"/>
              </a:rPr>
              <a:t>OER (Open Educational Resources): teaching, learning, and research materials that are available under an open license that permits no-cost access, use, adaptation and redistribution by others. </a:t>
            </a:r>
          </a:p>
          <a:p>
            <a:pPr>
              <a:spcAft>
                <a:spcPts val="1200"/>
              </a:spcAft>
            </a:pPr>
            <a:r>
              <a:rPr lang="en-US" dirty="0">
                <a:solidFill>
                  <a:srgbClr val="543392"/>
                </a:solidFill>
                <a:latin typeface="Franklin Gothic Medium" panose="020B0603020102020204" pitchFamily="34" charset="0"/>
              </a:rPr>
              <a:t>AER (Affordable Educational Resources): may also include library-licensed materials, offering additional options. 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92B3035-DBC2-6F35-9E0F-FAD8AE822339}"/>
              </a:ext>
            </a:extLst>
          </p:cNvPr>
          <p:cNvSpPr/>
          <p:nvPr/>
        </p:nvSpPr>
        <p:spPr>
          <a:xfrm>
            <a:off x="-245327" y="6163437"/>
            <a:ext cx="12050032" cy="550272"/>
          </a:xfrm>
          <a:prstGeom prst="rect">
            <a:avLst/>
          </a:prstGeom>
          <a:solidFill>
            <a:srgbClr val="FFC42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642C08B0-0CCE-F42F-A331-E2CD97CE555B}"/>
              </a:ext>
            </a:extLst>
          </p:cNvPr>
          <p:cNvSpPr/>
          <p:nvPr/>
        </p:nvSpPr>
        <p:spPr>
          <a:xfrm>
            <a:off x="11499126" y="6162796"/>
            <a:ext cx="579045" cy="550272"/>
          </a:xfrm>
          <a:prstGeom prst="ellipse">
            <a:avLst/>
          </a:prstGeom>
          <a:solidFill>
            <a:srgbClr val="FFC42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64C2B6E1-657B-10E5-6995-E9358729AB3A}"/>
              </a:ext>
            </a:extLst>
          </p:cNvPr>
          <p:cNvSpPr txBox="1"/>
          <p:nvPr/>
        </p:nvSpPr>
        <p:spPr>
          <a:xfrm>
            <a:off x="58074" y="5806271"/>
            <a:ext cx="1174663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b="1" dirty="0">
                <a:solidFill>
                  <a:schemeClr val="bg1"/>
                </a:solidFill>
                <a:latin typeface="Franklin Gothic Heavy" panose="020B0603020102020204" pitchFamily="34" charset="0"/>
              </a:rPr>
              <a:t>LIBRARIES                      CITL</a:t>
            </a:r>
          </a:p>
        </p:txBody>
      </p:sp>
    </p:spTree>
    <p:extLst>
      <p:ext uri="{BB962C8B-B14F-4D97-AF65-F5344CB8AC3E}">
        <p14:creationId xmlns:p14="http://schemas.microsoft.com/office/powerpoint/2010/main" val="12867714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E24FC4C-6F16-BB5E-A6B6-CF98BBD05B4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F82E29-2734-63BA-BEAA-C994457AA8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543392"/>
                </a:solidFill>
                <a:latin typeface="Franklin Gothic Demi" panose="020B0703020102020204" pitchFamily="34" charset="0"/>
              </a:rPr>
              <a:t>Student Engagement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414AAE-A64F-2624-8543-F4408F91B7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10558"/>
            <a:ext cx="10515600" cy="3902822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solidFill>
                  <a:srgbClr val="543392"/>
                </a:solidFill>
                <a:latin typeface="Franklin Gothic Medium"/>
              </a:rPr>
              <a:t>Because OER are openly licensed instructors can modify them to </a:t>
            </a:r>
            <a:endParaRPr lang="en-US" dirty="0">
              <a:solidFill>
                <a:srgbClr val="543392"/>
              </a:solidFill>
              <a:latin typeface="Franklin Gothic Medium" panose="020B0603020102020204" pitchFamily="34" charset="0"/>
            </a:endParaRPr>
          </a:p>
          <a:p>
            <a:pPr lvl="1">
              <a:buFont typeface="Courier New" panose="020B0604020202020204" pitchFamily="34" charset="0"/>
              <a:buChar char="o"/>
            </a:pPr>
            <a:r>
              <a:rPr lang="en-US" dirty="0">
                <a:solidFill>
                  <a:srgbClr val="543392"/>
                </a:solidFill>
                <a:latin typeface="Franklin Gothic Medium"/>
              </a:rPr>
              <a:t>meet the education needs and background knowledge of their students</a:t>
            </a:r>
            <a:endParaRPr lang="en-US" dirty="0" err="1">
              <a:solidFill>
                <a:srgbClr val="543392"/>
              </a:solidFill>
              <a:latin typeface="Franklin Gothic Medium"/>
            </a:endParaRPr>
          </a:p>
          <a:p>
            <a:pPr lvl="1">
              <a:buFont typeface="Courier New" panose="020B0604020202020204" pitchFamily="34" charset="0"/>
              <a:buChar char="o"/>
            </a:pPr>
            <a:r>
              <a:rPr lang="en-US" dirty="0">
                <a:solidFill>
                  <a:srgbClr val="543392"/>
                </a:solidFill>
                <a:latin typeface="Franklin Gothic Medium"/>
              </a:rPr>
              <a:t>include examples that are local and/or more relevant to students' daily lives</a:t>
            </a:r>
            <a:endParaRPr lang="en-US"/>
          </a:p>
          <a:p>
            <a:pPr lvl="1">
              <a:buFont typeface="Courier New" panose="020B0604020202020204" pitchFamily="34" charset="0"/>
              <a:buChar char="o"/>
            </a:pPr>
            <a:r>
              <a:rPr lang="en-US" dirty="0">
                <a:solidFill>
                  <a:srgbClr val="543392"/>
                </a:solidFill>
                <a:latin typeface="Franklin Gothic Medium"/>
              </a:rPr>
              <a:t>increase the representation of underrepresented or marginalized groups</a:t>
            </a:r>
          </a:p>
          <a:p>
            <a:r>
              <a:rPr lang="en-US" dirty="0">
                <a:solidFill>
                  <a:srgbClr val="543392"/>
                </a:solidFill>
                <a:latin typeface="Franklin Gothic Medium"/>
              </a:rPr>
              <a:t>These modifications can increase student efficacy, interest, and belonging and lead to higher engagement.</a:t>
            </a:r>
          </a:p>
          <a:p>
            <a:pPr marL="0" indent="0">
              <a:buNone/>
            </a:pPr>
            <a:endParaRPr lang="en-US" dirty="0">
              <a:solidFill>
                <a:srgbClr val="543392"/>
              </a:solidFill>
              <a:latin typeface="Franklin Gothic Medium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A945508-487E-88A9-ED61-55849A6AED01}"/>
              </a:ext>
            </a:extLst>
          </p:cNvPr>
          <p:cNvSpPr/>
          <p:nvPr/>
        </p:nvSpPr>
        <p:spPr>
          <a:xfrm>
            <a:off x="-245327" y="6163437"/>
            <a:ext cx="12050032" cy="550272"/>
          </a:xfrm>
          <a:prstGeom prst="rect">
            <a:avLst/>
          </a:prstGeom>
          <a:solidFill>
            <a:srgbClr val="FFC42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2E2598DB-184D-10FF-E7DA-FD45114E3562}"/>
              </a:ext>
            </a:extLst>
          </p:cNvPr>
          <p:cNvSpPr/>
          <p:nvPr/>
        </p:nvSpPr>
        <p:spPr>
          <a:xfrm>
            <a:off x="11499126" y="6162796"/>
            <a:ext cx="579045" cy="550272"/>
          </a:xfrm>
          <a:prstGeom prst="ellipse">
            <a:avLst/>
          </a:prstGeom>
          <a:solidFill>
            <a:srgbClr val="FFC42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C392E556-0B56-F03E-9510-F3D4A175BEB1}"/>
              </a:ext>
            </a:extLst>
          </p:cNvPr>
          <p:cNvSpPr txBox="1"/>
          <p:nvPr/>
        </p:nvSpPr>
        <p:spPr>
          <a:xfrm>
            <a:off x="0" y="5756378"/>
            <a:ext cx="1174663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b="1" dirty="0">
                <a:solidFill>
                  <a:schemeClr val="bg1"/>
                </a:solidFill>
                <a:latin typeface="Franklin Gothic Heavy" panose="020B0603020102020204" pitchFamily="34" charset="0"/>
              </a:rPr>
              <a:t>LIBRARIES                      CITL</a:t>
            </a:r>
          </a:p>
        </p:txBody>
      </p:sp>
    </p:spTree>
    <p:extLst>
      <p:ext uri="{BB962C8B-B14F-4D97-AF65-F5344CB8AC3E}">
        <p14:creationId xmlns:p14="http://schemas.microsoft.com/office/powerpoint/2010/main" val="9259203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9595B05-B18D-4405-B00F-1173ED702A4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F008E8-F266-25EA-1BD4-40D5816E7D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543392"/>
                </a:solidFill>
                <a:latin typeface="Franklin Gothic Demi" panose="020B0703020102020204" pitchFamily="34" charset="0"/>
              </a:rPr>
              <a:t>Open Pedagogy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148E2C-C2E5-E69E-56A0-C896DC17DE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10558"/>
            <a:ext cx="10515600" cy="3902822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solidFill>
                  <a:srgbClr val="543392"/>
                </a:solidFill>
                <a:latin typeface="Franklin Gothic Medium"/>
              </a:rPr>
              <a:t>Open pedagogy = involving students in the creation, adaption, or updating of OER materials.  </a:t>
            </a:r>
          </a:p>
          <a:p>
            <a:pPr lvl="1">
              <a:buFont typeface="Courier New" panose="020B0604020202020204" pitchFamily="34" charset="0"/>
              <a:buChar char="o"/>
            </a:pPr>
            <a:r>
              <a:rPr lang="en-US" dirty="0">
                <a:solidFill>
                  <a:srgbClr val="543392"/>
                </a:solidFill>
                <a:latin typeface="Franklin Gothic Medium"/>
              </a:rPr>
              <a:t>Textbook contributions</a:t>
            </a:r>
          </a:p>
          <a:p>
            <a:pPr lvl="1">
              <a:buFont typeface="Courier New" panose="020B0604020202020204" pitchFamily="34" charset="0"/>
              <a:buChar char="o"/>
            </a:pPr>
            <a:r>
              <a:rPr lang="en-US" dirty="0">
                <a:solidFill>
                  <a:srgbClr val="543392"/>
                </a:solidFill>
                <a:latin typeface="Franklin Gothic Medium"/>
              </a:rPr>
              <a:t>Test bank questions</a:t>
            </a:r>
          </a:p>
          <a:p>
            <a:pPr lvl="1">
              <a:buFont typeface="Courier New" panose="020B0604020202020204" pitchFamily="34" charset="0"/>
              <a:buChar char="o"/>
            </a:pPr>
            <a:r>
              <a:rPr lang="en-US" dirty="0">
                <a:solidFill>
                  <a:srgbClr val="543392"/>
                </a:solidFill>
                <a:latin typeface="Franklin Gothic Medium"/>
              </a:rPr>
              <a:t>Case studies</a:t>
            </a:r>
          </a:p>
          <a:p>
            <a:pPr lvl="1">
              <a:buFont typeface="Courier New" panose="020B0604020202020204" pitchFamily="34" charset="0"/>
              <a:buChar char="o"/>
            </a:pPr>
            <a:r>
              <a:rPr lang="en-US" dirty="0">
                <a:solidFill>
                  <a:srgbClr val="543392"/>
                </a:solidFill>
                <a:latin typeface="Franklin Gothic Medium"/>
              </a:rPr>
              <a:t>Wikipedia articles</a:t>
            </a:r>
          </a:p>
          <a:p>
            <a:r>
              <a:rPr lang="en-US" dirty="0">
                <a:solidFill>
                  <a:srgbClr val="543392"/>
                </a:solidFill>
                <a:latin typeface="Franklin Gothic Medium"/>
              </a:rPr>
              <a:t>Open pedagogy is a type of experiential learning where students demonstrate their understanding through content creation and can make a great high-impact practice!</a:t>
            </a:r>
            <a:endParaRPr lang="en-US" dirty="0">
              <a:solidFill>
                <a:srgbClr val="543392"/>
              </a:solidFill>
              <a:latin typeface="Franklin Gothic Medium" panose="020B0603020102020204" pitchFamily="34" charset="0"/>
            </a:endParaRPr>
          </a:p>
          <a:p>
            <a:pPr lvl="1">
              <a:buFont typeface="Courier New" panose="020B0604020202020204" pitchFamily="34" charset="0"/>
              <a:buChar char="o"/>
            </a:pPr>
            <a:endParaRPr lang="en-US" dirty="0">
              <a:solidFill>
                <a:srgbClr val="543392"/>
              </a:solidFill>
              <a:latin typeface="Franklin Gothic Medium" panose="020B0603020102020204" pitchFamily="34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378D40F-35BB-FC40-0081-07A8B09B7838}"/>
              </a:ext>
            </a:extLst>
          </p:cNvPr>
          <p:cNvSpPr/>
          <p:nvPr/>
        </p:nvSpPr>
        <p:spPr>
          <a:xfrm>
            <a:off x="-245327" y="6163437"/>
            <a:ext cx="12050032" cy="550272"/>
          </a:xfrm>
          <a:prstGeom prst="rect">
            <a:avLst/>
          </a:prstGeom>
          <a:solidFill>
            <a:srgbClr val="FFC42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39624EC9-33E2-DA27-A8A9-330DC90D54BF}"/>
              </a:ext>
            </a:extLst>
          </p:cNvPr>
          <p:cNvSpPr/>
          <p:nvPr/>
        </p:nvSpPr>
        <p:spPr>
          <a:xfrm>
            <a:off x="11499126" y="6162796"/>
            <a:ext cx="579045" cy="550272"/>
          </a:xfrm>
          <a:prstGeom prst="ellipse">
            <a:avLst/>
          </a:prstGeom>
          <a:solidFill>
            <a:srgbClr val="FFC42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04BB12E-D7D1-6CFC-2C70-6216D8961624}"/>
              </a:ext>
            </a:extLst>
          </p:cNvPr>
          <p:cNvSpPr txBox="1"/>
          <p:nvPr/>
        </p:nvSpPr>
        <p:spPr>
          <a:xfrm>
            <a:off x="0" y="5756378"/>
            <a:ext cx="1174663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b="1" dirty="0">
                <a:solidFill>
                  <a:schemeClr val="bg1"/>
                </a:solidFill>
                <a:latin typeface="Franklin Gothic Heavy" panose="020B0603020102020204" pitchFamily="34" charset="0"/>
              </a:rPr>
              <a:t>LIBRARIES                      CITL</a:t>
            </a:r>
          </a:p>
        </p:txBody>
      </p:sp>
    </p:spTree>
    <p:extLst>
      <p:ext uri="{BB962C8B-B14F-4D97-AF65-F5344CB8AC3E}">
        <p14:creationId xmlns:p14="http://schemas.microsoft.com/office/powerpoint/2010/main" val="28447474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949A2E4-A42A-7562-5126-10FC177C447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A003F6-F1E4-BB34-4DB3-92E3440AE4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543392"/>
                </a:solidFill>
                <a:latin typeface="Franklin Gothic Demi" panose="020B0703020102020204" pitchFamily="34" charset="0"/>
              </a:rPr>
              <a:t>What Textbooks Make Good Candidates?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688AF3-F64E-A297-5615-ED011FB0DE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10558"/>
            <a:ext cx="10515600" cy="3902822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543392"/>
                </a:solidFill>
                <a:latin typeface="Franklin Gothic Medium" panose="020B0603020102020204" pitchFamily="34" charset="0"/>
              </a:rPr>
              <a:t>High-cost textbooks</a:t>
            </a:r>
          </a:p>
          <a:p>
            <a:r>
              <a:rPr lang="en-US" dirty="0">
                <a:solidFill>
                  <a:srgbClr val="543392"/>
                </a:solidFill>
                <a:latin typeface="Franklin Gothic Medium" panose="020B0603020102020204" pitchFamily="34" charset="0"/>
              </a:rPr>
              <a:t>Textbooks nearing their 3-year update window</a:t>
            </a:r>
          </a:p>
          <a:p>
            <a:r>
              <a:rPr lang="en-US" dirty="0">
                <a:solidFill>
                  <a:srgbClr val="543392"/>
                </a:solidFill>
                <a:latin typeface="Franklin Gothic Medium" panose="020B0603020102020204" pitchFamily="34" charset="0"/>
              </a:rPr>
              <a:t>Print version no longer available</a:t>
            </a:r>
          </a:p>
          <a:p>
            <a:r>
              <a:rPr lang="en-US" dirty="0">
                <a:solidFill>
                  <a:srgbClr val="543392"/>
                </a:solidFill>
                <a:latin typeface="Franklin Gothic Medium" panose="020B0603020102020204" pitchFamily="34" charset="0"/>
              </a:rPr>
              <a:t>Courses with high enrollment</a:t>
            </a:r>
          </a:p>
          <a:p>
            <a:r>
              <a:rPr lang="en-US" dirty="0">
                <a:solidFill>
                  <a:srgbClr val="543392"/>
                </a:solidFill>
                <a:latin typeface="Franklin Gothic Medium" panose="020B0603020102020204" pitchFamily="34" charset="0"/>
              </a:rPr>
              <a:t>Online courses</a:t>
            </a:r>
          </a:p>
          <a:p>
            <a:r>
              <a:rPr lang="en-US" dirty="0">
                <a:solidFill>
                  <a:srgbClr val="543392"/>
                </a:solidFill>
                <a:latin typeface="Franklin Gothic Medium" panose="020B0603020102020204" pitchFamily="34" charset="0"/>
              </a:rPr>
              <a:t>General Education courses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8601E3E-F40C-2C79-FBE1-1FD139669383}"/>
              </a:ext>
            </a:extLst>
          </p:cNvPr>
          <p:cNvSpPr/>
          <p:nvPr/>
        </p:nvSpPr>
        <p:spPr>
          <a:xfrm>
            <a:off x="-245327" y="6163437"/>
            <a:ext cx="12050032" cy="550272"/>
          </a:xfrm>
          <a:prstGeom prst="rect">
            <a:avLst/>
          </a:prstGeom>
          <a:solidFill>
            <a:srgbClr val="FFC42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E9B8C93B-03E4-37BD-6EFD-59BE6DAE4A1A}"/>
              </a:ext>
            </a:extLst>
          </p:cNvPr>
          <p:cNvSpPr/>
          <p:nvPr/>
        </p:nvSpPr>
        <p:spPr>
          <a:xfrm>
            <a:off x="11499126" y="6162796"/>
            <a:ext cx="579045" cy="550272"/>
          </a:xfrm>
          <a:prstGeom prst="ellipse">
            <a:avLst/>
          </a:prstGeom>
          <a:solidFill>
            <a:srgbClr val="FFC42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A303174-B017-0DE4-3AE2-274C40EC879C}"/>
              </a:ext>
            </a:extLst>
          </p:cNvPr>
          <p:cNvSpPr txBox="1"/>
          <p:nvPr/>
        </p:nvSpPr>
        <p:spPr>
          <a:xfrm>
            <a:off x="0" y="5756378"/>
            <a:ext cx="1174663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b="1" dirty="0">
                <a:solidFill>
                  <a:schemeClr val="bg1"/>
                </a:solidFill>
                <a:latin typeface="Franklin Gothic Heavy" panose="020B0603020102020204" pitchFamily="34" charset="0"/>
              </a:rPr>
              <a:t>LIBRARIES                      CITL</a:t>
            </a:r>
          </a:p>
        </p:txBody>
      </p:sp>
    </p:spTree>
    <p:extLst>
      <p:ext uri="{BB962C8B-B14F-4D97-AF65-F5344CB8AC3E}">
        <p14:creationId xmlns:p14="http://schemas.microsoft.com/office/powerpoint/2010/main" val="20163761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046891-90A6-C713-E062-7D0C614505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543392"/>
                </a:solidFill>
                <a:latin typeface="Franklin Gothic Heavy" panose="020B0603020102020204" pitchFamily="34" charset="0"/>
              </a:rPr>
              <a:t>How Can You Use OER?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92B3035-DBC2-6F35-9E0F-FAD8AE822339}"/>
              </a:ext>
            </a:extLst>
          </p:cNvPr>
          <p:cNvSpPr/>
          <p:nvPr/>
        </p:nvSpPr>
        <p:spPr>
          <a:xfrm>
            <a:off x="-245327" y="6163437"/>
            <a:ext cx="12050032" cy="550272"/>
          </a:xfrm>
          <a:prstGeom prst="rect">
            <a:avLst/>
          </a:prstGeom>
          <a:solidFill>
            <a:srgbClr val="FFC42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642C08B0-0CCE-F42F-A331-E2CD97CE555B}"/>
              </a:ext>
            </a:extLst>
          </p:cNvPr>
          <p:cNvSpPr/>
          <p:nvPr/>
        </p:nvSpPr>
        <p:spPr>
          <a:xfrm>
            <a:off x="11499126" y="6162796"/>
            <a:ext cx="579045" cy="550272"/>
          </a:xfrm>
          <a:prstGeom prst="ellipse">
            <a:avLst/>
          </a:prstGeom>
          <a:solidFill>
            <a:srgbClr val="FFC42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64C2B6E1-657B-10E5-6995-E9358729AB3A}"/>
              </a:ext>
            </a:extLst>
          </p:cNvPr>
          <p:cNvSpPr txBox="1"/>
          <p:nvPr/>
        </p:nvSpPr>
        <p:spPr>
          <a:xfrm>
            <a:off x="58074" y="5806271"/>
            <a:ext cx="1193072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b="1" dirty="0">
                <a:solidFill>
                  <a:schemeClr val="bg1"/>
                </a:solidFill>
                <a:latin typeface="Franklin Gothic Heavy" panose="020B0603020102020204" pitchFamily="34" charset="0"/>
              </a:rPr>
              <a:t>LIBRARIES                       CITL</a:t>
            </a:r>
          </a:p>
        </p:txBody>
      </p:sp>
      <p:pic>
        <p:nvPicPr>
          <p:cNvPr id="1026" name="Picture 2" descr="Diagram showing adopt, adapt, remix, and create - in that order, from less time intensive to more time intensive.">
            <a:extLst>
              <a:ext uri="{FF2B5EF4-FFF2-40B4-BE49-F238E27FC236}">
                <a16:creationId xmlns:a16="http://schemas.microsoft.com/office/drawing/2014/main" id="{002086F0-A3C1-492E-0033-A8B69C09029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67901" y="1770855"/>
            <a:ext cx="9511072" cy="36459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34AFBC2D-E101-50C8-2CE5-158799835D32}"/>
              </a:ext>
            </a:extLst>
          </p:cNvPr>
          <p:cNvSpPr txBox="1"/>
          <p:nvPr/>
        </p:nvSpPr>
        <p:spPr>
          <a:xfrm>
            <a:off x="6276109" y="5806271"/>
            <a:ext cx="494955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https://library.unimelb.edu.au/open-scholarship/adopt-adapt-share</a:t>
            </a:r>
          </a:p>
        </p:txBody>
      </p:sp>
    </p:spTree>
    <p:extLst>
      <p:ext uri="{BB962C8B-B14F-4D97-AF65-F5344CB8AC3E}">
        <p14:creationId xmlns:p14="http://schemas.microsoft.com/office/powerpoint/2010/main" val="20517626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046891-90A6-C713-E062-7D0C614505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543392"/>
                </a:solidFill>
                <a:latin typeface="Franklin Gothic Demi" panose="020B0703020102020204" pitchFamily="34" charset="0"/>
              </a:rPr>
              <a:t>Creative Commons Licensing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EBDDBE-3F82-F50F-9DD1-1E2558F525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3417277" cy="3379421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543392"/>
                </a:solidFill>
                <a:latin typeface="Franklin Gothic Medium" panose="020B0603020102020204" pitchFamily="34" charset="0"/>
              </a:rPr>
              <a:t>Openly licensed materials can be used and reused legally in more ways than traditionally copyrighted materials. </a:t>
            </a:r>
          </a:p>
          <a:p>
            <a:pPr marL="0" indent="0">
              <a:buNone/>
            </a:pPr>
            <a:endParaRPr lang="en-US" dirty="0">
              <a:solidFill>
                <a:srgbClr val="543392"/>
              </a:solidFill>
              <a:latin typeface="Franklin Gothic Medium" panose="020B0603020102020204" pitchFamily="34" charset="0"/>
            </a:endParaRPr>
          </a:p>
          <a:p>
            <a:endParaRPr lang="en-US" dirty="0">
              <a:solidFill>
                <a:srgbClr val="543392"/>
              </a:solidFill>
              <a:latin typeface="Franklin Gothic Medium" panose="020B0603020102020204" pitchFamily="34" charset="0"/>
            </a:endParaRPr>
          </a:p>
          <a:p>
            <a:endParaRPr lang="en-US" dirty="0">
              <a:solidFill>
                <a:srgbClr val="543392"/>
              </a:solidFill>
              <a:latin typeface="Franklin Gothic Medium" panose="020B0603020102020204" pitchFamily="34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92B3035-DBC2-6F35-9E0F-FAD8AE822339}"/>
              </a:ext>
            </a:extLst>
          </p:cNvPr>
          <p:cNvSpPr/>
          <p:nvPr/>
        </p:nvSpPr>
        <p:spPr>
          <a:xfrm>
            <a:off x="-245327" y="6163437"/>
            <a:ext cx="12050032" cy="550272"/>
          </a:xfrm>
          <a:prstGeom prst="rect">
            <a:avLst/>
          </a:prstGeom>
          <a:solidFill>
            <a:srgbClr val="FFC42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642C08B0-0CCE-F42F-A331-E2CD97CE555B}"/>
              </a:ext>
            </a:extLst>
          </p:cNvPr>
          <p:cNvSpPr/>
          <p:nvPr/>
        </p:nvSpPr>
        <p:spPr>
          <a:xfrm>
            <a:off x="11499126" y="6162796"/>
            <a:ext cx="579045" cy="550272"/>
          </a:xfrm>
          <a:prstGeom prst="ellipse">
            <a:avLst/>
          </a:prstGeom>
          <a:solidFill>
            <a:srgbClr val="FFC42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64C2B6E1-657B-10E5-6995-E9358729AB3A}"/>
              </a:ext>
            </a:extLst>
          </p:cNvPr>
          <p:cNvSpPr txBox="1"/>
          <p:nvPr/>
        </p:nvSpPr>
        <p:spPr>
          <a:xfrm>
            <a:off x="58074" y="5806271"/>
            <a:ext cx="1202009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b="1" dirty="0">
                <a:solidFill>
                  <a:schemeClr val="bg1"/>
                </a:solidFill>
                <a:latin typeface="Franklin Gothic Heavy" panose="020B0603020102020204" pitchFamily="34" charset="0"/>
              </a:rPr>
              <a:t>LIBRARIES                       CITL</a:t>
            </a:r>
          </a:p>
        </p:txBody>
      </p:sp>
      <p:pic>
        <p:nvPicPr>
          <p:cNvPr id="2052" name="Picture 4" descr="A graphic explaining Creative Commons licenses, the icons used for each license, and the terms of each license.">
            <a:extLst>
              <a:ext uri="{FF2B5EF4-FFF2-40B4-BE49-F238E27FC236}">
                <a16:creationId xmlns:a16="http://schemas.microsoft.com/office/drawing/2014/main" id="{321B1F55-A04A-3410-BBE2-05A79C7D021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33173" y="1454167"/>
            <a:ext cx="6406706" cy="43521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00CC884F-84E2-9534-2159-F408A7946CE0}"/>
              </a:ext>
            </a:extLst>
          </p:cNvPr>
          <p:cNvSpPr txBox="1"/>
          <p:nvPr/>
        </p:nvSpPr>
        <p:spPr>
          <a:xfrm>
            <a:off x="7099581" y="5855578"/>
            <a:ext cx="497859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hlinkClick r:id="rId3"/>
              </a:rPr>
              <a:t>https://teaching.resources.osu.edu/teaching-topics/simple-guide-creative-commons</a:t>
            </a:r>
            <a:endParaRPr lang="en-US" sz="1000" dirty="0"/>
          </a:p>
          <a:p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36693502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046891-90A6-C713-E062-7D0C614505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966505" cy="1597516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rgbClr val="543392"/>
                </a:solidFill>
                <a:latin typeface="Franklin Gothic Demi" panose="020B0703020102020204" pitchFamily="34" charset="0"/>
              </a:rPr>
              <a:t>Finding OER: Resources and Tools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EBDDBE-3F82-F50F-9DD1-1E2558F525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08231" y="1610235"/>
            <a:ext cx="6340708" cy="288139"/>
          </a:xfrm>
        </p:spPr>
        <p:txBody>
          <a:bodyPr>
            <a:normAutofit fontScale="62500" lnSpcReduction="20000"/>
          </a:bodyPr>
          <a:lstStyle/>
          <a:p>
            <a:r>
              <a:rPr lang="en-US" dirty="0">
                <a:solidFill>
                  <a:srgbClr val="543392"/>
                </a:solidFill>
                <a:latin typeface="Franklin Gothic Medium" panose="020B0603020102020204" pitchFamily="34" charset="0"/>
              </a:rPr>
              <a:t>Library Guide: </a:t>
            </a:r>
            <a:r>
              <a:rPr lang="en-US" dirty="0">
                <a:solidFill>
                  <a:srgbClr val="543392"/>
                </a:solidFill>
                <a:latin typeface="Franklin Gothic Medium" panose="020B0603020102020204" pitchFamily="34" charset="0"/>
                <a:hlinkClick r:id="rId2"/>
              </a:rPr>
              <a:t>https://libraryguides.uwsp.edu/OER</a:t>
            </a:r>
            <a:endParaRPr lang="en-US" dirty="0">
              <a:solidFill>
                <a:srgbClr val="543392"/>
              </a:solidFill>
              <a:latin typeface="Franklin Gothic Medium" panose="020B0603020102020204" pitchFamily="34" charset="0"/>
            </a:endParaRPr>
          </a:p>
          <a:p>
            <a:pPr lvl="1"/>
            <a:endParaRPr lang="en-US" dirty="0">
              <a:solidFill>
                <a:srgbClr val="543392"/>
              </a:solidFill>
              <a:latin typeface="Franklin Gothic Medium" panose="020B0603020102020204" pitchFamily="34" charset="0"/>
            </a:endParaRPr>
          </a:p>
          <a:p>
            <a:pPr marL="0" indent="0">
              <a:buNone/>
            </a:pPr>
            <a:endParaRPr lang="en-US" dirty="0">
              <a:solidFill>
                <a:srgbClr val="543392"/>
              </a:solidFill>
              <a:latin typeface="Franklin Gothic Medium" panose="020B0603020102020204" pitchFamily="34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92B3035-DBC2-6F35-9E0F-FAD8AE822339}"/>
              </a:ext>
            </a:extLst>
          </p:cNvPr>
          <p:cNvSpPr/>
          <p:nvPr/>
        </p:nvSpPr>
        <p:spPr>
          <a:xfrm>
            <a:off x="-245327" y="6163437"/>
            <a:ext cx="12050032" cy="550272"/>
          </a:xfrm>
          <a:prstGeom prst="rect">
            <a:avLst/>
          </a:prstGeom>
          <a:solidFill>
            <a:srgbClr val="FFC42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642C08B0-0CCE-F42F-A331-E2CD97CE555B}"/>
              </a:ext>
            </a:extLst>
          </p:cNvPr>
          <p:cNvSpPr/>
          <p:nvPr/>
        </p:nvSpPr>
        <p:spPr>
          <a:xfrm>
            <a:off x="11499126" y="6162796"/>
            <a:ext cx="579045" cy="550272"/>
          </a:xfrm>
          <a:prstGeom prst="ellipse">
            <a:avLst/>
          </a:prstGeom>
          <a:solidFill>
            <a:srgbClr val="FFC42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64C2B6E1-657B-10E5-6995-E9358729AB3A}"/>
              </a:ext>
            </a:extLst>
          </p:cNvPr>
          <p:cNvSpPr txBox="1"/>
          <p:nvPr/>
        </p:nvSpPr>
        <p:spPr>
          <a:xfrm>
            <a:off x="58074" y="5806271"/>
            <a:ext cx="1202009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b="1" dirty="0">
                <a:solidFill>
                  <a:schemeClr val="bg1"/>
                </a:solidFill>
                <a:latin typeface="Franklin Gothic Heavy" panose="020B0603020102020204" pitchFamily="34" charset="0"/>
              </a:rPr>
              <a:t>LIBRARIES                       CITL</a:t>
            </a:r>
          </a:p>
        </p:txBody>
      </p:sp>
      <p:pic>
        <p:nvPicPr>
          <p:cNvPr id="1028" name="Picture 4" descr="Image goes through six steps to integrate OER: Step 1 - Set aside time by searching for OER, which takes time and persistence; Step 2 - Look at your current text to see if it is available for free through library databases; Step 3 - Locate an OER text and check if an entire OER textbook already exists for a course; Step 4 - Browse many open repositories to see what content is available; Step 5 - Supplement by looking at the learning objectives for a class and find different materials for different topics; Step 6- Ask for assistance from a librarian to get help finding OER for your class.">
            <a:extLst>
              <a:ext uri="{FF2B5EF4-FFF2-40B4-BE49-F238E27FC236}">
                <a16:creationId xmlns:a16="http://schemas.microsoft.com/office/drawing/2014/main" id="{C9416DA5-EC41-715A-490B-FDC66D8CF0E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71524" y="1963283"/>
            <a:ext cx="6416330" cy="41352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51133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1C2BD8D2E863040A4391B36CAD370EA" ma:contentTypeVersion="" ma:contentTypeDescription="Create a new document." ma:contentTypeScope="" ma:versionID="dd31c871ab673bb396925951da8af7bc">
  <xsd:schema xmlns:xsd="http://www.w3.org/2001/XMLSchema" xmlns:xs="http://www.w3.org/2001/XMLSchema" xmlns:p="http://schemas.microsoft.com/office/2006/metadata/properties" xmlns:ns1="http://schemas.microsoft.com/sharepoint/v3" xmlns:ns2="beaf5f31-8cd1-41e4-a47a-7a8ecc96f470" targetNamespace="http://schemas.microsoft.com/office/2006/metadata/properties" ma:root="true" ma:fieldsID="b21af3bb3c8f651575448477e53d6a43" ns1:_="" ns2:_="">
    <xsd:import namespace="http://schemas.microsoft.com/sharepoint/v3"/>
    <xsd:import namespace="beaf5f31-8cd1-41e4-a47a-7a8ecc96f470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eaf5f31-8cd1-41e4-a47a-7a8ecc96f470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474F37C5-7543-40D4-878A-B7194DC9BC25}"/>
</file>

<file path=customXml/itemProps2.xml><?xml version="1.0" encoding="utf-8"?>
<ds:datastoreItem xmlns:ds="http://schemas.openxmlformats.org/officeDocument/2006/customXml" ds:itemID="{C1BAD4B2-DF30-4A4F-A545-23E485C0B873}"/>
</file>

<file path=customXml/itemProps3.xml><?xml version="1.0" encoding="utf-8"?>
<ds:datastoreItem xmlns:ds="http://schemas.openxmlformats.org/officeDocument/2006/customXml" ds:itemID="{B5760D48-3FA6-41D7-922D-3827A0479DC1}"/>
</file>

<file path=docProps/app.xml><?xml version="1.0" encoding="utf-8"?>
<Properties xmlns="http://schemas.openxmlformats.org/officeDocument/2006/extended-properties" xmlns:vt="http://schemas.openxmlformats.org/officeDocument/2006/docPropsVTypes">
  <TotalTime>914</TotalTime>
  <Words>462</Words>
  <Application>Microsoft Macintosh PowerPoint</Application>
  <PresentationFormat>Widescreen</PresentationFormat>
  <Paragraphs>67</Paragraphs>
  <Slides>12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22" baseType="lpstr">
      <vt:lpstr>Aptos</vt:lpstr>
      <vt:lpstr>Aptos Display</vt:lpstr>
      <vt:lpstr>Arial</vt:lpstr>
      <vt:lpstr>Courier New</vt:lpstr>
      <vt:lpstr>Franklin Gothic Demi</vt:lpstr>
      <vt:lpstr>Franklin Gothic Demi Cond</vt:lpstr>
      <vt:lpstr>Franklin Gothic Heavy</vt:lpstr>
      <vt:lpstr>Franklin Gothic Medium</vt:lpstr>
      <vt:lpstr>Merriweather Web</vt:lpstr>
      <vt:lpstr>Office Theme</vt:lpstr>
      <vt:lpstr>PowerPoint Presentation</vt:lpstr>
      <vt:lpstr>The Problem: Textbook Accessibility</vt:lpstr>
      <vt:lpstr>The Solution: Open Textbooks</vt:lpstr>
      <vt:lpstr>Student Engagement</vt:lpstr>
      <vt:lpstr>Open Pedagogy</vt:lpstr>
      <vt:lpstr>What Textbooks Make Good Candidates?</vt:lpstr>
      <vt:lpstr>How Can You Use OER?</vt:lpstr>
      <vt:lpstr>Creative Commons Licensing</vt:lpstr>
      <vt:lpstr>Finding OER: Resources and Tools</vt:lpstr>
      <vt:lpstr>Considerations</vt:lpstr>
      <vt:lpstr>UWSP Support</vt:lpstr>
      <vt:lpstr>Questions?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Allord, Elijah</dc:creator>
  <cp:lastModifiedBy>Speetzen, Erin</cp:lastModifiedBy>
  <cp:revision>91</cp:revision>
  <dcterms:created xsi:type="dcterms:W3CDTF">2024-04-05T15:17:22Z</dcterms:created>
  <dcterms:modified xsi:type="dcterms:W3CDTF">2025-01-23T19:12:55Z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0x01010031C2BD8D2E863040A4391B36CAD370EA</vt:lpwstr>
  </property>
</Properties>
</file>