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colors3.xml" ContentType="application/vnd.openxmlformats-officedocument.drawingml.diagramColors+xml"/>
  <Override PartName="/ppt/theme/theme1.xml" ContentType="application/vnd.openxmlformats-officedocument.theme+xml"/>
  <Override PartName="/ppt/diagrams/drawing3.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quickStyle2.xml" ContentType="application/vnd.openxmlformats-officedocument.drawingml.diagramStyle+xml"/>
  <Override PartName="/ppt/theme/theme4.xml" ContentType="application/vnd.openxmlformats-officedocument.theme+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0" r:id="rId2"/>
    <p:sldMasterId id="2147483648" r:id="rId3"/>
  </p:sldMasterIdLst>
  <p:notesMasterIdLst>
    <p:notesMasterId r:id="rId29"/>
  </p:notesMasterIdLst>
  <p:sldIdLst>
    <p:sldId id="256" r:id="rId4"/>
    <p:sldId id="266" r:id="rId5"/>
    <p:sldId id="262" r:id="rId6"/>
    <p:sldId id="260" r:id="rId7"/>
    <p:sldId id="259" r:id="rId8"/>
    <p:sldId id="265" r:id="rId9"/>
    <p:sldId id="263"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A1135-94A7-E1BC-148B-4589620936D0}" v="536" dt="2025-01-14T21:03:02.388"/>
    <p1510:client id="{1C8B19B3-D12C-3FF1-B763-332EC1AA92C1}" v="1260" dt="2025-01-15T00:23:23.666"/>
    <p1510:client id="{5CA42E6A-7A06-8696-CADE-B4DFC1657138}" v="344" dt="2025-01-15T14:21:27.481"/>
    <p1510:client id="{82463F0B-231C-0B23-FB81-5A0009C02355}" v="4" dt="2025-01-15T01:03:43.495"/>
    <p1510:client id="{CBE326D7-C848-971B-3423-64A2DC089C8D}" v="208" dt="2025-01-15T00:47:13.714"/>
    <p1510:client id="{D59A6294-A225-4AF2-25C3-F41D9DB2A436}" v="1267" dt="2025-01-14T17:11:25.670"/>
    <p1510:client id="{FA98C112-D8A2-70DF-9C6E-193A09B82267}" v="34" dt="2025-01-15T10:18:02.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uwspedu-my.sharepoint.com/personal/lgantz_uwsp_edu/Documents/Desktop/SoTL%20Research/Teaching%20Conference%20Slides_Pie%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Instructor Demographics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57-438B-B431-D766128040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57-438B-B431-D766128040F1}"/>
              </c:ext>
            </c:extLst>
          </c:dPt>
          <c:cat>
            <c:strRef>
              <c:f>Sheet1!$A$2:$A$3</c:f>
              <c:strCache>
                <c:ptCount val="2"/>
                <c:pt idx="0">
                  <c:v>BIPOC Instructors</c:v>
                </c:pt>
                <c:pt idx="1">
                  <c:v>White Instructors</c:v>
                </c:pt>
              </c:strCache>
            </c:strRef>
          </c:cat>
          <c:val>
            <c:numRef>
              <c:f>Sheet1!$B$2:$B$3</c:f>
              <c:numCache>
                <c:formatCode>General</c:formatCode>
                <c:ptCount val="2"/>
                <c:pt idx="0">
                  <c:v>30</c:v>
                </c:pt>
                <c:pt idx="1">
                  <c:v>270</c:v>
                </c:pt>
              </c:numCache>
            </c:numRef>
          </c:val>
          <c:extLst>
            <c:ext xmlns:c16="http://schemas.microsoft.com/office/drawing/2014/chart" uri="{C3380CC4-5D6E-409C-BE32-E72D297353CC}">
              <c16:uniqueId val="{00000004-FC57-438B-B431-D766128040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2C2FD-38A1-4882-9488-DEB6A93273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BE55D8-65A9-4092-80FD-FDAC5BCCDB67}">
      <dgm:prSet/>
      <dgm:spPr/>
      <dgm:t>
        <a:bodyPr/>
        <a:lstStyle/>
        <a:p>
          <a:r>
            <a:rPr lang="en-US"/>
            <a:t>Diversity as HIP</a:t>
          </a:r>
        </a:p>
      </dgm:t>
    </dgm:pt>
    <dgm:pt modelId="{34FDA7EE-7E32-4F55-A776-0B79DB9C61E3}" type="parTrans" cxnId="{333422F9-A08A-4820-B61A-616AE61BBA23}">
      <dgm:prSet/>
      <dgm:spPr/>
      <dgm:t>
        <a:bodyPr/>
        <a:lstStyle/>
        <a:p>
          <a:endParaRPr lang="en-US"/>
        </a:p>
      </dgm:t>
    </dgm:pt>
    <dgm:pt modelId="{4FDF7F99-30A3-4B0C-824B-770987A65B44}" type="sibTrans" cxnId="{333422F9-A08A-4820-B61A-616AE61BBA23}">
      <dgm:prSet/>
      <dgm:spPr/>
      <dgm:t>
        <a:bodyPr/>
        <a:lstStyle/>
        <a:p>
          <a:endParaRPr lang="en-US"/>
        </a:p>
      </dgm:t>
    </dgm:pt>
    <dgm:pt modelId="{3F17289F-E61C-495C-9832-6135A6C11AAD}">
      <dgm:prSet/>
      <dgm:spPr/>
      <dgm:t>
        <a:bodyPr/>
        <a:lstStyle/>
        <a:p>
          <a:r>
            <a:rPr lang="en-US">
              <a:latin typeface="Aptos Display" panose="020F0302020204030204"/>
            </a:rPr>
            <a:t>Explore</a:t>
          </a:r>
          <a:r>
            <a:rPr lang="en-US"/>
            <a:t> "'difficult differences'" (AACU)</a:t>
          </a:r>
        </a:p>
      </dgm:t>
    </dgm:pt>
    <dgm:pt modelId="{52A43F09-9C9A-4F68-AA40-6DE3020433B7}" type="parTrans" cxnId="{5BA8697C-88D4-4578-AC14-BB02A1975C5A}">
      <dgm:prSet/>
      <dgm:spPr/>
      <dgm:t>
        <a:bodyPr/>
        <a:lstStyle/>
        <a:p>
          <a:endParaRPr lang="en-US"/>
        </a:p>
      </dgm:t>
    </dgm:pt>
    <dgm:pt modelId="{1A5193D6-1861-4A08-9F40-0E93AC227890}" type="sibTrans" cxnId="{5BA8697C-88D4-4578-AC14-BB02A1975C5A}">
      <dgm:prSet/>
      <dgm:spPr/>
      <dgm:t>
        <a:bodyPr/>
        <a:lstStyle/>
        <a:p>
          <a:endParaRPr lang="en-US"/>
        </a:p>
      </dgm:t>
    </dgm:pt>
    <dgm:pt modelId="{682B5C24-E0A1-4F8C-8588-BEF47040C512}">
      <dgm:prSet/>
      <dgm:spPr/>
      <dgm:t>
        <a:bodyPr/>
        <a:lstStyle/>
        <a:p>
          <a:r>
            <a:rPr lang="en-US"/>
            <a:t>Experiential learning (AACU)</a:t>
          </a:r>
        </a:p>
      </dgm:t>
    </dgm:pt>
    <dgm:pt modelId="{01BE8A3F-B88A-42FA-8908-16B1A447BC55}" type="parTrans" cxnId="{BE0A38B8-E142-41E7-8EAD-CCBD02FECE1E}">
      <dgm:prSet/>
      <dgm:spPr/>
      <dgm:t>
        <a:bodyPr/>
        <a:lstStyle/>
        <a:p>
          <a:endParaRPr lang="en-US"/>
        </a:p>
      </dgm:t>
    </dgm:pt>
    <dgm:pt modelId="{CE6CC6C6-B947-49DF-88DB-6A7B21EE16CB}" type="sibTrans" cxnId="{BE0A38B8-E142-41E7-8EAD-CCBD02FECE1E}">
      <dgm:prSet/>
      <dgm:spPr/>
      <dgm:t>
        <a:bodyPr/>
        <a:lstStyle/>
        <a:p>
          <a:endParaRPr lang="en-US"/>
        </a:p>
      </dgm:t>
    </dgm:pt>
    <dgm:pt modelId="{AF6687BD-4710-4102-A4AC-9E0BCBA33145}">
      <dgm:prSet/>
      <dgm:spPr/>
      <dgm:t>
        <a:bodyPr/>
        <a:lstStyle/>
        <a:p>
          <a:r>
            <a:rPr lang="en-US"/>
            <a:t>Equitable access (Oxford Review)</a:t>
          </a:r>
        </a:p>
      </dgm:t>
    </dgm:pt>
    <dgm:pt modelId="{FF7A3DF7-43E6-44B5-9F87-D9DEF7D3FE5F}" type="parTrans" cxnId="{8E0564D8-D4A2-455C-9076-463CB5330287}">
      <dgm:prSet/>
      <dgm:spPr/>
      <dgm:t>
        <a:bodyPr/>
        <a:lstStyle/>
        <a:p>
          <a:endParaRPr lang="en-US"/>
        </a:p>
      </dgm:t>
    </dgm:pt>
    <dgm:pt modelId="{5B59E7BC-EBD3-44CB-BB18-7A1F1006BD99}" type="sibTrans" cxnId="{8E0564D8-D4A2-455C-9076-463CB5330287}">
      <dgm:prSet/>
      <dgm:spPr/>
      <dgm:t>
        <a:bodyPr/>
        <a:lstStyle/>
        <a:p>
          <a:endParaRPr lang="en-US"/>
        </a:p>
      </dgm:t>
    </dgm:pt>
    <dgm:pt modelId="{EBBA07A9-A626-4189-AE2D-5A34FDFE18CB}">
      <dgm:prSet/>
      <dgm:spPr/>
      <dgm:t>
        <a:bodyPr/>
        <a:lstStyle/>
        <a:p>
          <a:r>
            <a:rPr lang="en-US"/>
            <a:t>Diversity </a:t>
          </a:r>
          <a:r>
            <a:rPr lang="en-US">
              <a:latin typeface="Aptos Display" panose="020F0302020204030204"/>
            </a:rPr>
            <a:t>LO's</a:t>
          </a:r>
          <a:r>
            <a:rPr lang="en-US"/>
            <a:t> at UWSP</a:t>
          </a:r>
        </a:p>
      </dgm:t>
    </dgm:pt>
    <dgm:pt modelId="{B5BAD90E-8304-40CD-B3D6-0AED108F4002}" type="parTrans" cxnId="{2449F360-8334-48AD-8E56-74A576EBF6A1}">
      <dgm:prSet/>
      <dgm:spPr/>
      <dgm:t>
        <a:bodyPr/>
        <a:lstStyle/>
        <a:p>
          <a:endParaRPr lang="en-US"/>
        </a:p>
      </dgm:t>
    </dgm:pt>
    <dgm:pt modelId="{74C67D3B-8875-4665-98B8-8062B1D855F4}" type="sibTrans" cxnId="{2449F360-8334-48AD-8E56-74A576EBF6A1}">
      <dgm:prSet/>
      <dgm:spPr/>
      <dgm:t>
        <a:bodyPr/>
        <a:lstStyle/>
        <a:p>
          <a:endParaRPr lang="en-US"/>
        </a:p>
      </dgm:t>
    </dgm:pt>
    <dgm:pt modelId="{1970025E-7F40-4305-867E-28EE40983F0B}">
      <dgm:prSet/>
      <dgm:spPr/>
      <dgm:t>
        <a:bodyPr/>
        <a:lstStyle/>
        <a:p>
          <a:pPr rtl="0"/>
          <a:r>
            <a:rPr lang="en-US"/>
            <a:t>Describe</a:t>
          </a:r>
          <a:r>
            <a:rPr lang="en-US">
              <a:latin typeface="Aptos Display" panose="020F0302020204030204"/>
            </a:rPr>
            <a:t> construction</a:t>
          </a:r>
          <a:r>
            <a:rPr lang="en-US"/>
            <a:t> </a:t>
          </a:r>
          <a:r>
            <a:rPr lang="en-US">
              <a:latin typeface="Aptos Display" panose="020F0302020204030204"/>
            </a:rPr>
            <a:t>of </a:t>
          </a:r>
          <a:r>
            <a:rPr lang="en-US"/>
            <a:t>"diverse identities"</a:t>
          </a:r>
        </a:p>
      </dgm:t>
    </dgm:pt>
    <dgm:pt modelId="{542FEA3D-C403-48BC-B700-79A8B6C415F4}" type="parTrans" cxnId="{57259005-820B-4960-9F63-2E887E9D1D6D}">
      <dgm:prSet/>
      <dgm:spPr/>
      <dgm:t>
        <a:bodyPr/>
        <a:lstStyle/>
        <a:p>
          <a:endParaRPr lang="en-US"/>
        </a:p>
      </dgm:t>
    </dgm:pt>
    <dgm:pt modelId="{471C0F92-B88F-4433-9DD6-75CD69755555}" type="sibTrans" cxnId="{57259005-820B-4960-9F63-2E887E9D1D6D}">
      <dgm:prSet/>
      <dgm:spPr/>
      <dgm:t>
        <a:bodyPr/>
        <a:lstStyle/>
        <a:p>
          <a:endParaRPr lang="en-US"/>
        </a:p>
      </dgm:t>
    </dgm:pt>
    <dgm:pt modelId="{D1BBE252-2397-4F7A-89B6-B22F2DDE09B7}">
      <dgm:prSet/>
      <dgm:spPr/>
      <dgm:t>
        <a:bodyPr/>
        <a:lstStyle/>
        <a:p>
          <a:pPr rtl="0"/>
          <a:r>
            <a:rPr lang="en-US"/>
            <a:t>Explain how </a:t>
          </a:r>
          <a:r>
            <a:rPr lang="en-US">
              <a:latin typeface="Aptos Display" panose="020F0302020204030204"/>
            </a:rPr>
            <a:t>various groups</a:t>
          </a:r>
          <a:r>
            <a:rPr lang="en-US"/>
            <a:t> have responded to oppression</a:t>
          </a:r>
        </a:p>
      </dgm:t>
    </dgm:pt>
    <dgm:pt modelId="{1D697B2F-F7B6-4BA0-8B45-9659F2C1EAF7}" type="parTrans" cxnId="{673CCFC2-83E3-43E6-BF2D-61954870D392}">
      <dgm:prSet/>
      <dgm:spPr/>
      <dgm:t>
        <a:bodyPr/>
        <a:lstStyle/>
        <a:p>
          <a:endParaRPr lang="en-US"/>
        </a:p>
      </dgm:t>
    </dgm:pt>
    <dgm:pt modelId="{ADDF2583-551A-48D6-933E-4ADC0C866D62}" type="sibTrans" cxnId="{673CCFC2-83E3-43E6-BF2D-61954870D392}">
      <dgm:prSet/>
      <dgm:spPr/>
      <dgm:t>
        <a:bodyPr/>
        <a:lstStyle/>
        <a:p>
          <a:endParaRPr lang="en-US"/>
        </a:p>
      </dgm:t>
    </dgm:pt>
    <dgm:pt modelId="{16C2DC7C-9A05-46F9-8F49-6C4016570058}">
      <dgm:prSet/>
      <dgm:spPr/>
      <dgm:t>
        <a:bodyPr/>
        <a:lstStyle/>
        <a:p>
          <a:r>
            <a:rPr lang="en-US">
              <a:latin typeface="Aptos Display" panose="020F0302020204030204"/>
            </a:rPr>
            <a:t>Empathy</a:t>
          </a:r>
          <a:r>
            <a:rPr lang="en-US"/>
            <a:t>/understanding of diverse perspectives</a:t>
          </a:r>
        </a:p>
      </dgm:t>
    </dgm:pt>
    <dgm:pt modelId="{8DDEBEF8-97E3-42BD-9CE8-B870BC7006C5}" type="parTrans" cxnId="{B7B06672-8B22-4E1D-89A3-6F00B23C0EAB}">
      <dgm:prSet/>
      <dgm:spPr/>
      <dgm:t>
        <a:bodyPr/>
        <a:lstStyle/>
        <a:p>
          <a:endParaRPr lang="en-US"/>
        </a:p>
      </dgm:t>
    </dgm:pt>
    <dgm:pt modelId="{24D7EEA9-6180-4582-A355-1DDA18ADB279}" type="sibTrans" cxnId="{B7B06672-8B22-4E1D-89A3-6F00B23C0EAB}">
      <dgm:prSet/>
      <dgm:spPr/>
      <dgm:t>
        <a:bodyPr/>
        <a:lstStyle/>
        <a:p>
          <a:endParaRPr lang="en-US"/>
        </a:p>
      </dgm:t>
    </dgm:pt>
    <dgm:pt modelId="{782A9559-FED0-4436-83F7-79B126E0392C}">
      <dgm:prSet phldr="0"/>
      <dgm:spPr/>
      <dgm:t>
        <a:bodyPr/>
        <a:lstStyle/>
        <a:p>
          <a:pPr rtl="0"/>
          <a:r>
            <a:rPr lang="en-US">
              <a:latin typeface="Aptos Display" panose="020F0302020204030204"/>
            </a:rPr>
            <a:t> Global Awareness LO's at UWSP</a:t>
          </a:r>
        </a:p>
      </dgm:t>
    </dgm:pt>
    <dgm:pt modelId="{51EA7F15-5889-4E12-85C7-71A10BF73516}" type="parTrans" cxnId="{BB61FEDD-F823-433F-93FA-1BB05F2DC2FF}">
      <dgm:prSet/>
      <dgm:spPr/>
    </dgm:pt>
    <dgm:pt modelId="{0E301468-10CB-4C94-B62D-B68E299DBCDE}" type="sibTrans" cxnId="{BB61FEDD-F823-433F-93FA-1BB05F2DC2FF}">
      <dgm:prSet/>
      <dgm:spPr/>
    </dgm:pt>
    <dgm:pt modelId="{FF987A11-4F25-4F04-BE78-C51A980D7060}">
      <dgm:prSet phldr="0"/>
      <dgm:spPr/>
      <dgm:t>
        <a:bodyPr/>
        <a:lstStyle/>
        <a:p>
          <a:pPr rtl="0"/>
          <a:r>
            <a:rPr lang="en-US">
              <a:latin typeface="Aptos Display" panose="020F0302020204030204"/>
            </a:rPr>
            <a:t>Identify key differences between cultures</a:t>
          </a:r>
        </a:p>
      </dgm:t>
    </dgm:pt>
    <dgm:pt modelId="{D8C99158-0926-4DBE-9B6D-4CB7BE64B84B}" type="parTrans" cxnId="{3FD187E2-BB44-4E84-8862-7191D1FC6749}">
      <dgm:prSet/>
      <dgm:spPr/>
    </dgm:pt>
    <dgm:pt modelId="{E4A6E398-98E6-4B79-847F-3F17B954C018}" type="sibTrans" cxnId="{3FD187E2-BB44-4E84-8862-7191D1FC6749}">
      <dgm:prSet/>
      <dgm:spPr/>
    </dgm:pt>
    <dgm:pt modelId="{9F2BDEF8-99D0-4122-B073-906ACFBD974D}">
      <dgm:prSet phldr="0"/>
      <dgm:spPr/>
      <dgm:t>
        <a:bodyPr/>
        <a:lstStyle/>
        <a:p>
          <a:pPr rtl="0"/>
          <a:r>
            <a:rPr lang="en-US">
              <a:latin typeface="Aptos Display" panose="020F0302020204030204"/>
            </a:rPr>
            <a:t>Analyze global interconnectedness</a:t>
          </a:r>
        </a:p>
      </dgm:t>
    </dgm:pt>
    <dgm:pt modelId="{5642ABB7-43E0-4734-9E5B-8DC8D7860A2F}" type="parTrans" cxnId="{E390A53B-34C8-4825-A529-C96EEDED8351}">
      <dgm:prSet/>
      <dgm:spPr/>
    </dgm:pt>
    <dgm:pt modelId="{58E075E6-E8BE-4B09-8265-F7CDBB5087E7}" type="sibTrans" cxnId="{E390A53B-34C8-4825-A529-C96EEDED8351}">
      <dgm:prSet/>
      <dgm:spPr/>
    </dgm:pt>
    <dgm:pt modelId="{A97B9F9F-A79C-4BF8-B7F6-2DFDA1E14186}">
      <dgm:prSet phldr="0"/>
      <dgm:spPr/>
      <dgm:t>
        <a:bodyPr/>
        <a:lstStyle/>
        <a:p>
          <a:pPr rtl="0"/>
          <a:r>
            <a:rPr lang="en-US">
              <a:latin typeface="Aptos Display" panose="020F0302020204030204"/>
            </a:rPr>
            <a:t>Curiosity about and empathy for other cultural perspectives</a:t>
          </a:r>
        </a:p>
      </dgm:t>
    </dgm:pt>
    <dgm:pt modelId="{8487CC07-FBA5-4D38-B149-061763567C93}" type="parTrans" cxnId="{125313C6-61F1-4243-98ED-F1B4D6AE3BC8}">
      <dgm:prSet/>
      <dgm:spPr/>
    </dgm:pt>
    <dgm:pt modelId="{282909EF-D400-4E9D-96A5-AD4BF4E7710C}" type="sibTrans" cxnId="{125313C6-61F1-4243-98ED-F1B4D6AE3BC8}">
      <dgm:prSet/>
      <dgm:spPr/>
    </dgm:pt>
    <dgm:pt modelId="{A78A6196-BD41-4BA6-A516-A26B5ED2EA49}" type="pres">
      <dgm:prSet presAssocID="{1E42C2FD-38A1-4882-9488-DEB6A9327312}" presName="linear" presStyleCnt="0">
        <dgm:presLayoutVars>
          <dgm:dir/>
          <dgm:animLvl val="lvl"/>
          <dgm:resizeHandles val="exact"/>
        </dgm:presLayoutVars>
      </dgm:prSet>
      <dgm:spPr/>
    </dgm:pt>
    <dgm:pt modelId="{83511404-7E40-4CDB-B2DB-F6E02A015ABB}" type="pres">
      <dgm:prSet presAssocID="{10BE55D8-65A9-4092-80FD-FDAC5BCCDB67}" presName="parentLin" presStyleCnt="0"/>
      <dgm:spPr/>
    </dgm:pt>
    <dgm:pt modelId="{AD1748F8-30E4-4D2B-88E6-FC03E1654A05}" type="pres">
      <dgm:prSet presAssocID="{10BE55D8-65A9-4092-80FD-FDAC5BCCDB67}" presName="parentLeftMargin" presStyleLbl="node1" presStyleIdx="0" presStyleCnt="3"/>
      <dgm:spPr/>
    </dgm:pt>
    <dgm:pt modelId="{0DD10787-DCDB-4376-A722-701F4AF0A4F7}" type="pres">
      <dgm:prSet presAssocID="{10BE55D8-65A9-4092-80FD-FDAC5BCCDB67}" presName="parentText" presStyleLbl="node1" presStyleIdx="0" presStyleCnt="3">
        <dgm:presLayoutVars>
          <dgm:chMax val="0"/>
          <dgm:bulletEnabled val="1"/>
        </dgm:presLayoutVars>
      </dgm:prSet>
      <dgm:spPr/>
    </dgm:pt>
    <dgm:pt modelId="{BEDD4863-9575-451C-A997-2733D93A87AC}" type="pres">
      <dgm:prSet presAssocID="{10BE55D8-65A9-4092-80FD-FDAC5BCCDB67}" presName="negativeSpace" presStyleCnt="0"/>
      <dgm:spPr/>
    </dgm:pt>
    <dgm:pt modelId="{A6BCBD4B-60DC-4B14-BC42-A0F45EDC3223}" type="pres">
      <dgm:prSet presAssocID="{10BE55D8-65A9-4092-80FD-FDAC5BCCDB67}" presName="childText" presStyleLbl="conFgAcc1" presStyleIdx="0" presStyleCnt="3">
        <dgm:presLayoutVars>
          <dgm:bulletEnabled val="1"/>
        </dgm:presLayoutVars>
      </dgm:prSet>
      <dgm:spPr/>
    </dgm:pt>
    <dgm:pt modelId="{944146AC-6919-4EBD-A448-C57039BB8E18}" type="pres">
      <dgm:prSet presAssocID="{4FDF7F99-30A3-4B0C-824B-770987A65B44}" presName="spaceBetweenRectangles" presStyleCnt="0"/>
      <dgm:spPr/>
    </dgm:pt>
    <dgm:pt modelId="{F5210C7F-AEF3-4D78-8677-7AAF28582A63}" type="pres">
      <dgm:prSet presAssocID="{EBBA07A9-A626-4189-AE2D-5A34FDFE18CB}" presName="parentLin" presStyleCnt="0"/>
      <dgm:spPr/>
    </dgm:pt>
    <dgm:pt modelId="{A16728FB-3705-44EC-9BEB-36CA79ECAAAC}" type="pres">
      <dgm:prSet presAssocID="{EBBA07A9-A626-4189-AE2D-5A34FDFE18CB}" presName="parentLeftMargin" presStyleLbl="node1" presStyleIdx="0" presStyleCnt="3"/>
      <dgm:spPr/>
    </dgm:pt>
    <dgm:pt modelId="{A729094E-10EA-4A70-95AF-5683609BEEC3}" type="pres">
      <dgm:prSet presAssocID="{EBBA07A9-A626-4189-AE2D-5A34FDFE18CB}" presName="parentText" presStyleLbl="node1" presStyleIdx="1" presStyleCnt="3">
        <dgm:presLayoutVars>
          <dgm:chMax val="0"/>
          <dgm:bulletEnabled val="1"/>
        </dgm:presLayoutVars>
      </dgm:prSet>
      <dgm:spPr/>
    </dgm:pt>
    <dgm:pt modelId="{D9C782D8-EE19-48E0-AA71-241E735080E0}" type="pres">
      <dgm:prSet presAssocID="{EBBA07A9-A626-4189-AE2D-5A34FDFE18CB}" presName="negativeSpace" presStyleCnt="0"/>
      <dgm:spPr/>
    </dgm:pt>
    <dgm:pt modelId="{3521A9CC-8E59-4E4F-BD6C-69BC01546559}" type="pres">
      <dgm:prSet presAssocID="{EBBA07A9-A626-4189-AE2D-5A34FDFE18CB}" presName="childText" presStyleLbl="conFgAcc1" presStyleIdx="1" presStyleCnt="3">
        <dgm:presLayoutVars>
          <dgm:bulletEnabled val="1"/>
        </dgm:presLayoutVars>
      </dgm:prSet>
      <dgm:spPr/>
    </dgm:pt>
    <dgm:pt modelId="{A3319754-7BCB-4534-8345-83D06DAD9420}" type="pres">
      <dgm:prSet presAssocID="{74C67D3B-8875-4665-98B8-8062B1D855F4}" presName="spaceBetweenRectangles" presStyleCnt="0"/>
      <dgm:spPr/>
    </dgm:pt>
    <dgm:pt modelId="{0E4AA105-F784-42B2-96BF-4E105DC59BFF}" type="pres">
      <dgm:prSet presAssocID="{782A9559-FED0-4436-83F7-79B126E0392C}" presName="parentLin" presStyleCnt="0"/>
      <dgm:spPr/>
    </dgm:pt>
    <dgm:pt modelId="{74DCBBA0-7A25-4ACC-AF7D-2C1721AFC32D}" type="pres">
      <dgm:prSet presAssocID="{782A9559-FED0-4436-83F7-79B126E0392C}" presName="parentLeftMargin" presStyleLbl="node1" presStyleIdx="1" presStyleCnt="3"/>
      <dgm:spPr/>
    </dgm:pt>
    <dgm:pt modelId="{C8914623-40EB-48FD-8355-141ED80BA538}" type="pres">
      <dgm:prSet presAssocID="{782A9559-FED0-4436-83F7-79B126E0392C}" presName="parentText" presStyleLbl="node1" presStyleIdx="2" presStyleCnt="3">
        <dgm:presLayoutVars>
          <dgm:chMax val="0"/>
          <dgm:bulletEnabled val="1"/>
        </dgm:presLayoutVars>
      </dgm:prSet>
      <dgm:spPr/>
    </dgm:pt>
    <dgm:pt modelId="{3FEE5221-3E79-482D-BF88-3DDB1D4CC845}" type="pres">
      <dgm:prSet presAssocID="{782A9559-FED0-4436-83F7-79B126E0392C}" presName="negativeSpace" presStyleCnt="0"/>
      <dgm:spPr/>
    </dgm:pt>
    <dgm:pt modelId="{495533F1-773E-4E3F-92A2-DBC8D6362B69}" type="pres">
      <dgm:prSet presAssocID="{782A9559-FED0-4436-83F7-79B126E0392C}" presName="childText" presStyleLbl="conFgAcc1" presStyleIdx="2" presStyleCnt="3">
        <dgm:presLayoutVars>
          <dgm:bulletEnabled val="1"/>
        </dgm:presLayoutVars>
      </dgm:prSet>
      <dgm:spPr/>
    </dgm:pt>
  </dgm:ptLst>
  <dgm:cxnLst>
    <dgm:cxn modelId="{57259005-820B-4960-9F63-2E887E9D1D6D}" srcId="{EBBA07A9-A626-4189-AE2D-5A34FDFE18CB}" destId="{1970025E-7F40-4305-867E-28EE40983F0B}" srcOrd="0" destOrd="0" parTransId="{542FEA3D-C403-48BC-B700-79A8B6C415F4}" sibTransId="{471C0F92-B88F-4433-9DD6-75CD69755555}"/>
    <dgm:cxn modelId="{49B0260D-9753-4137-938D-9C3B90BB8CBE}" type="presOf" srcId="{1E42C2FD-38A1-4882-9488-DEB6A9327312}" destId="{A78A6196-BD41-4BA6-A516-A26B5ED2EA49}" srcOrd="0" destOrd="0" presId="urn:microsoft.com/office/officeart/2005/8/layout/list1"/>
    <dgm:cxn modelId="{DE07B011-3587-4BBA-9367-02DD04BDCB8B}" type="presOf" srcId="{9F2BDEF8-99D0-4122-B073-906ACFBD974D}" destId="{495533F1-773E-4E3F-92A2-DBC8D6362B69}" srcOrd="0" destOrd="1" presId="urn:microsoft.com/office/officeart/2005/8/layout/list1"/>
    <dgm:cxn modelId="{28B1AD19-7C1D-4E06-979C-AC14EEF5AE5A}" type="presOf" srcId="{EBBA07A9-A626-4189-AE2D-5A34FDFE18CB}" destId="{A16728FB-3705-44EC-9BEB-36CA79ECAAAC}" srcOrd="0" destOrd="0" presId="urn:microsoft.com/office/officeart/2005/8/layout/list1"/>
    <dgm:cxn modelId="{C361F023-6B2C-4E4B-BD17-C090A30DCC43}" type="presOf" srcId="{AF6687BD-4710-4102-A4AC-9E0BCBA33145}" destId="{A6BCBD4B-60DC-4B14-BC42-A0F45EDC3223}" srcOrd="0" destOrd="2" presId="urn:microsoft.com/office/officeart/2005/8/layout/list1"/>
    <dgm:cxn modelId="{E390A53B-34C8-4825-A529-C96EEDED8351}" srcId="{782A9559-FED0-4436-83F7-79B126E0392C}" destId="{9F2BDEF8-99D0-4122-B073-906ACFBD974D}" srcOrd="1" destOrd="0" parTransId="{5642ABB7-43E0-4734-9E5B-8DC8D7860A2F}" sibTransId="{58E075E6-E8BE-4B09-8265-F7CDBB5087E7}"/>
    <dgm:cxn modelId="{2449F360-8334-48AD-8E56-74A576EBF6A1}" srcId="{1E42C2FD-38A1-4882-9488-DEB6A9327312}" destId="{EBBA07A9-A626-4189-AE2D-5A34FDFE18CB}" srcOrd="1" destOrd="0" parTransId="{B5BAD90E-8304-40CD-B3D6-0AED108F4002}" sibTransId="{74C67D3B-8875-4665-98B8-8062B1D855F4}"/>
    <dgm:cxn modelId="{9695C943-F144-4820-94DD-E4BE094E6148}" type="presOf" srcId="{782A9559-FED0-4436-83F7-79B126E0392C}" destId="{C8914623-40EB-48FD-8355-141ED80BA538}" srcOrd="1" destOrd="0" presId="urn:microsoft.com/office/officeart/2005/8/layout/list1"/>
    <dgm:cxn modelId="{5795784C-1B84-4137-B2D4-8801EEE54C4E}" type="presOf" srcId="{A97B9F9F-A79C-4BF8-B7F6-2DFDA1E14186}" destId="{495533F1-773E-4E3F-92A2-DBC8D6362B69}" srcOrd="0" destOrd="2" presId="urn:microsoft.com/office/officeart/2005/8/layout/list1"/>
    <dgm:cxn modelId="{B7B06672-8B22-4E1D-89A3-6F00B23C0EAB}" srcId="{EBBA07A9-A626-4189-AE2D-5A34FDFE18CB}" destId="{16C2DC7C-9A05-46F9-8F49-6C4016570058}" srcOrd="2" destOrd="0" parTransId="{8DDEBEF8-97E3-42BD-9CE8-B870BC7006C5}" sibTransId="{24D7EEA9-6180-4582-A355-1DDA18ADB279}"/>
    <dgm:cxn modelId="{5BA8697C-88D4-4578-AC14-BB02A1975C5A}" srcId="{10BE55D8-65A9-4092-80FD-FDAC5BCCDB67}" destId="{3F17289F-E61C-495C-9832-6135A6C11AAD}" srcOrd="0" destOrd="0" parTransId="{52A43F09-9C9A-4F68-AA40-6DE3020433B7}" sibTransId="{1A5193D6-1861-4A08-9F40-0E93AC227890}"/>
    <dgm:cxn modelId="{07F23E92-7341-4396-B5EE-5B06AFE16580}" type="presOf" srcId="{682B5C24-E0A1-4F8C-8588-BEF47040C512}" destId="{A6BCBD4B-60DC-4B14-BC42-A0F45EDC3223}" srcOrd="0" destOrd="1" presId="urn:microsoft.com/office/officeart/2005/8/layout/list1"/>
    <dgm:cxn modelId="{D396D896-B7A0-4FD3-BAEF-7468FA27828D}" type="presOf" srcId="{10BE55D8-65A9-4092-80FD-FDAC5BCCDB67}" destId="{0DD10787-DCDB-4376-A722-701F4AF0A4F7}" srcOrd="1" destOrd="0" presId="urn:microsoft.com/office/officeart/2005/8/layout/list1"/>
    <dgm:cxn modelId="{EB44959A-4569-4AE5-9725-877F061DAFF4}" type="presOf" srcId="{10BE55D8-65A9-4092-80FD-FDAC5BCCDB67}" destId="{AD1748F8-30E4-4D2B-88E6-FC03E1654A05}" srcOrd="0" destOrd="0" presId="urn:microsoft.com/office/officeart/2005/8/layout/list1"/>
    <dgm:cxn modelId="{A02FBEAB-7BD0-4371-821C-1067AF340424}" type="presOf" srcId="{1970025E-7F40-4305-867E-28EE40983F0B}" destId="{3521A9CC-8E59-4E4F-BD6C-69BC01546559}" srcOrd="0" destOrd="0" presId="urn:microsoft.com/office/officeart/2005/8/layout/list1"/>
    <dgm:cxn modelId="{C794F5B4-9FF5-421B-83FA-E24A9F9F33E3}" type="presOf" srcId="{FF987A11-4F25-4F04-BE78-C51A980D7060}" destId="{495533F1-773E-4E3F-92A2-DBC8D6362B69}" srcOrd="0" destOrd="0" presId="urn:microsoft.com/office/officeart/2005/8/layout/list1"/>
    <dgm:cxn modelId="{BE0A38B8-E142-41E7-8EAD-CCBD02FECE1E}" srcId="{10BE55D8-65A9-4092-80FD-FDAC5BCCDB67}" destId="{682B5C24-E0A1-4F8C-8588-BEF47040C512}" srcOrd="1" destOrd="0" parTransId="{01BE8A3F-B88A-42FA-8908-16B1A447BC55}" sibTransId="{CE6CC6C6-B947-49DF-88DB-6A7B21EE16CB}"/>
    <dgm:cxn modelId="{B23FD0C1-299F-4D12-BA22-57A6B440F02D}" type="presOf" srcId="{EBBA07A9-A626-4189-AE2D-5A34FDFE18CB}" destId="{A729094E-10EA-4A70-95AF-5683609BEEC3}" srcOrd="1" destOrd="0" presId="urn:microsoft.com/office/officeart/2005/8/layout/list1"/>
    <dgm:cxn modelId="{673CCFC2-83E3-43E6-BF2D-61954870D392}" srcId="{EBBA07A9-A626-4189-AE2D-5A34FDFE18CB}" destId="{D1BBE252-2397-4F7A-89B6-B22F2DDE09B7}" srcOrd="1" destOrd="0" parTransId="{1D697B2F-F7B6-4BA0-8B45-9659F2C1EAF7}" sibTransId="{ADDF2583-551A-48D6-933E-4ADC0C866D62}"/>
    <dgm:cxn modelId="{125313C6-61F1-4243-98ED-F1B4D6AE3BC8}" srcId="{782A9559-FED0-4436-83F7-79B126E0392C}" destId="{A97B9F9F-A79C-4BF8-B7F6-2DFDA1E14186}" srcOrd="2" destOrd="0" parTransId="{8487CC07-FBA5-4D38-B149-061763567C93}" sibTransId="{282909EF-D400-4E9D-96A5-AD4BF4E7710C}"/>
    <dgm:cxn modelId="{2EA871D1-246F-4BEA-9E37-130E65809752}" type="presOf" srcId="{3F17289F-E61C-495C-9832-6135A6C11AAD}" destId="{A6BCBD4B-60DC-4B14-BC42-A0F45EDC3223}" srcOrd="0" destOrd="0" presId="urn:microsoft.com/office/officeart/2005/8/layout/list1"/>
    <dgm:cxn modelId="{8E0564D8-D4A2-455C-9076-463CB5330287}" srcId="{10BE55D8-65A9-4092-80FD-FDAC5BCCDB67}" destId="{AF6687BD-4710-4102-A4AC-9E0BCBA33145}" srcOrd="2" destOrd="0" parTransId="{FF7A3DF7-43E6-44B5-9F87-D9DEF7D3FE5F}" sibTransId="{5B59E7BC-EBD3-44CB-BB18-7A1F1006BD99}"/>
    <dgm:cxn modelId="{BB61FEDD-F823-433F-93FA-1BB05F2DC2FF}" srcId="{1E42C2FD-38A1-4882-9488-DEB6A9327312}" destId="{782A9559-FED0-4436-83F7-79B126E0392C}" srcOrd="2" destOrd="0" parTransId="{51EA7F15-5889-4E12-85C7-71A10BF73516}" sibTransId="{0E301468-10CB-4C94-B62D-B68E299DBCDE}"/>
    <dgm:cxn modelId="{3FD187E2-BB44-4E84-8862-7191D1FC6749}" srcId="{782A9559-FED0-4436-83F7-79B126E0392C}" destId="{FF987A11-4F25-4F04-BE78-C51A980D7060}" srcOrd="0" destOrd="0" parTransId="{D8C99158-0926-4DBE-9B6D-4CB7BE64B84B}" sibTransId="{E4A6E398-98E6-4B79-847F-3F17B954C018}"/>
    <dgm:cxn modelId="{333422F9-A08A-4820-B61A-616AE61BBA23}" srcId="{1E42C2FD-38A1-4882-9488-DEB6A9327312}" destId="{10BE55D8-65A9-4092-80FD-FDAC5BCCDB67}" srcOrd="0" destOrd="0" parTransId="{34FDA7EE-7E32-4F55-A776-0B79DB9C61E3}" sibTransId="{4FDF7F99-30A3-4B0C-824B-770987A65B44}"/>
    <dgm:cxn modelId="{7EAEA8FC-AE14-4362-85C6-8B0FC09D1C77}" type="presOf" srcId="{782A9559-FED0-4436-83F7-79B126E0392C}" destId="{74DCBBA0-7A25-4ACC-AF7D-2C1721AFC32D}" srcOrd="0" destOrd="0" presId="urn:microsoft.com/office/officeart/2005/8/layout/list1"/>
    <dgm:cxn modelId="{B11E10FD-3741-4E8F-BF8D-5744272099BA}" type="presOf" srcId="{D1BBE252-2397-4F7A-89B6-B22F2DDE09B7}" destId="{3521A9CC-8E59-4E4F-BD6C-69BC01546559}" srcOrd="0" destOrd="1" presId="urn:microsoft.com/office/officeart/2005/8/layout/list1"/>
    <dgm:cxn modelId="{5FDFE8FE-7EF3-4FA6-B5B4-C9A8E75311D8}" type="presOf" srcId="{16C2DC7C-9A05-46F9-8F49-6C4016570058}" destId="{3521A9CC-8E59-4E4F-BD6C-69BC01546559}" srcOrd="0" destOrd="2" presId="urn:microsoft.com/office/officeart/2005/8/layout/list1"/>
    <dgm:cxn modelId="{2E643996-CC9E-4559-924F-89EB91BD5D04}" type="presParOf" srcId="{A78A6196-BD41-4BA6-A516-A26B5ED2EA49}" destId="{83511404-7E40-4CDB-B2DB-F6E02A015ABB}" srcOrd="0" destOrd="0" presId="urn:microsoft.com/office/officeart/2005/8/layout/list1"/>
    <dgm:cxn modelId="{F01BE377-A0AF-425E-A8E0-8CEB25104648}" type="presParOf" srcId="{83511404-7E40-4CDB-B2DB-F6E02A015ABB}" destId="{AD1748F8-30E4-4D2B-88E6-FC03E1654A05}" srcOrd="0" destOrd="0" presId="urn:microsoft.com/office/officeart/2005/8/layout/list1"/>
    <dgm:cxn modelId="{5A0765B3-25FF-49D3-A837-AE7DDB9CB450}" type="presParOf" srcId="{83511404-7E40-4CDB-B2DB-F6E02A015ABB}" destId="{0DD10787-DCDB-4376-A722-701F4AF0A4F7}" srcOrd="1" destOrd="0" presId="urn:microsoft.com/office/officeart/2005/8/layout/list1"/>
    <dgm:cxn modelId="{82A7012D-6807-4BB8-B39A-B38C507EE7AA}" type="presParOf" srcId="{A78A6196-BD41-4BA6-A516-A26B5ED2EA49}" destId="{BEDD4863-9575-451C-A997-2733D93A87AC}" srcOrd="1" destOrd="0" presId="urn:microsoft.com/office/officeart/2005/8/layout/list1"/>
    <dgm:cxn modelId="{55AE8E42-5042-4331-9EF7-3F5CEBEC3358}" type="presParOf" srcId="{A78A6196-BD41-4BA6-A516-A26B5ED2EA49}" destId="{A6BCBD4B-60DC-4B14-BC42-A0F45EDC3223}" srcOrd="2" destOrd="0" presId="urn:microsoft.com/office/officeart/2005/8/layout/list1"/>
    <dgm:cxn modelId="{BFA58156-E89C-47EF-9DEF-47576792DF4F}" type="presParOf" srcId="{A78A6196-BD41-4BA6-A516-A26B5ED2EA49}" destId="{944146AC-6919-4EBD-A448-C57039BB8E18}" srcOrd="3" destOrd="0" presId="urn:microsoft.com/office/officeart/2005/8/layout/list1"/>
    <dgm:cxn modelId="{4C3A0095-C599-4843-AB41-05DFCCAD0B53}" type="presParOf" srcId="{A78A6196-BD41-4BA6-A516-A26B5ED2EA49}" destId="{F5210C7F-AEF3-4D78-8677-7AAF28582A63}" srcOrd="4" destOrd="0" presId="urn:microsoft.com/office/officeart/2005/8/layout/list1"/>
    <dgm:cxn modelId="{D90CE6EA-7C8A-48A5-B4FF-159D9984D067}" type="presParOf" srcId="{F5210C7F-AEF3-4D78-8677-7AAF28582A63}" destId="{A16728FB-3705-44EC-9BEB-36CA79ECAAAC}" srcOrd="0" destOrd="0" presId="urn:microsoft.com/office/officeart/2005/8/layout/list1"/>
    <dgm:cxn modelId="{00E13BF2-60E8-4068-B9C6-F04EE23004DD}" type="presParOf" srcId="{F5210C7F-AEF3-4D78-8677-7AAF28582A63}" destId="{A729094E-10EA-4A70-95AF-5683609BEEC3}" srcOrd="1" destOrd="0" presId="urn:microsoft.com/office/officeart/2005/8/layout/list1"/>
    <dgm:cxn modelId="{955A5267-6B03-43F1-B540-D418957491A1}" type="presParOf" srcId="{A78A6196-BD41-4BA6-A516-A26B5ED2EA49}" destId="{D9C782D8-EE19-48E0-AA71-241E735080E0}" srcOrd="5" destOrd="0" presId="urn:microsoft.com/office/officeart/2005/8/layout/list1"/>
    <dgm:cxn modelId="{64B0E15E-D602-4AF0-8864-62E6CDCACCF4}" type="presParOf" srcId="{A78A6196-BD41-4BA6-A516-A26B5ED2EA49}" destId="{3521A9CC-8E59-4E4F-BD6C-69BC01546559}" srcOrd="6" destOrd="0" presId="urn:microsoft.com/office/officeart/2005/8/layout/list1"/>
    <dgm:cxn modelId="{380A9CFD-7F43-4146-B85A-C99203CECEEC}" type="presParOf" srcId="{A78A6196-BD41-4BA6-A516-A26B5ED2EA49}" destId="{A3319754-7BCB-4534-8345-83D06DAD9420}" srcOrd="7" destOrd="0" presId="urn:microsoft.com/office/officeart/2005/8/layout/list1"/>
    <dgm:cxn modelId="{7C4DDDDA-89F8-474B-B337-B05F5FAEB3D1}" type="presParOf" srcId="{A78A6196-BD41-4BA6-A516-A26B5ED2EA49}" destId="{0E4AA105-F784-42B2-96BF-4E105DC59BFF}" srcOrd="8" destOrd="0" presId="urn:microsoft.com/office/officeart/2005/8/layout/list1"/>
    <dgm:cxn modelId="{8BDA8B50-B797-47AC-AB33-6E82995C449B}" type="presParOf" srcId="{0E4AA105-F784-42B2-96BF-4E105DC59BFF}" destId="{74DCBBA0-7A25-4ACC-AF7D-2C1721AFC32D}" srcOrd="0" destOrd="0" presId="urn:microsoft.com/office/officeart/2005/8/layout/list1"/>
    <dgm:cxn modelId="{B7330AC2-A5B6-488C-B2DF-66EAE58E5122}" type="presParOf" srcId="{0E4AA105-F784-42B2-96BF-4E105DC59BFF}" destId="{C8914623-40EB-48FD-8355-141ED80BA538}" srcOrd="1" destOrd="0" presId="urn:microsoft.com/office/officeart/2005/8/layout/list1"/>
    <dgm:cxn modelId="{5C35F626-4D60-4316-BCA0-1A9FAD97C04C}" type="presParOf" srcId="{A78A6196-BD41-4BA6-A516-A26B5ED2EA49}" destId="{3FEE5221-3E79-482D-BF88-3DDB1D4CC845}" srcOrd="9" destOrd="0" presId="urn:microsoft.com/office/officeart/2005/8/layout/list1"/>
    <dgm:cxn modelId="{3E62F3D5-81DC-4A32-AFD7-1E1D183BC50D}" type="presParOf" srcId="{A78A6196-BD41-4BA6-A516-A26B5ED2EA49}" destId="{495533F1-773E-4E3F-92A2-DBC8D6362B6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C147A-FC45-41E4-AB41-2EF63DA000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24A265-D736-44EB-B4F2-D3EB80096F49}">
      <dgm:prSet/>
      <dgm:spPr/>
      <dgm:t>
        <a:bodyPr/>
        <a:lstStyle/>
        <a:p>
          <a:r>
            <a:rPr lang="en-US"/>
            <a:t>"Empathy Machines" </a:t>
          </a:r>
        </a:p>
      </dgm:t>
    </dgm:pt>
    <dgm:pt modelId="{73E65F45-95AE-4127-A27A-A061414DA8F1}" type="parTrans" cxnId="{2EA6DF6F-129A-4CAD-BFCF-F2800B9B44C0}">
      <dgm:prSet/>
      <dgm:spPr/>
      <dgm:t>
        <a:bodyPr/>
        <a:lstStyle/>
        <a:p>
          <a:endParaRPr lang="en-US"/>
        </a:p>
      </dgm:t>
    </dgm:pt>
    <dgm:pt modelId="{AD307C66-53A8-4C45-BF85-93E7604BFB6A}" type="sibTrans" cxnId="{2EA6DF6F-129A-4CAD-BFCF-F2800B9B44C0}">
      <dgm:prSet/>
      <dgm:spPr/>
      <dgm:t>
        <a:bodyPr/>
        <a:lstStyle/>
        <a:p>
          <a:endParaRPr lang="en-US"/>
        </a:p>
      </dgm:t>
    </dgm:pt>
    <dgm:pt modelId="{D585EC07-50EA-4D65-AA0F-EA7E9D9AE3E2}">
      <dgm:prSet/>
      <dgm:spPr/>
      <dgm:t>
        <a:bodyPr/>
        <a:lstStyle/>
        <a:p>
          <a:r>
            <a:rPr lang="en-US"/>
            <a:t>Empathy "is not a one-stop destination; it's a practice" (Castillo 30)</a:t>
          </a:r>
        </a:p>
      </dgm:t>
    </dgm:pt>
    <dgm:pt modelId="{08A56DCD-7142-454A-BED0-3B640360AF50}" type="parTrans" cxnId="{5231F330-C289-4F08-B0E5-98D39783E9BA}">
      <dgm:prSet/>
      <dgm:spPr/>
      <dgm:t>
        <a:bodyPr/>
        <a:lstStyle/>
        <a:p>
          <a:endParaRPr lang="en-US"/>
        </a:p>
      </dgm:t>
    </dgm:pt>
    <dgm:pt modelId="{CDB4B81A-94FB-4559-9FB6-4C2E7645A202}" type="sibTrans" cxnId="{5231F330-C289-4F08-B0E5-98D39783E9BA}">
      <dgm:prSet/>
      <dgm:spPr/>
      <dgm:t>
        <a:bodyPr/>
        <a:lstStyle/>
        <a:p>
          <a:endParaRPr lang="en-US"/>
        </a:p>
      </dgm:t>
    </dgm:pt>
    <dgm:pt modelId="{62E71C0F-B796-48ED-95D8-9C7F84C73886}">
      <dgm:prSet/>
      <dgm:spPr/>
      <dgm:t>
        <a:bodyPr/>
        <a:lstStyle/>
        <a:p>
          <a:r>
            <a:rPr lang="en-US"/>
            <a:t>"Oppression Studies"</a:t>
          </a:r>
        </a:p>
      </dgm:t>
    </dgm:pt>
    <dgm:pt modelId="{FAB59503-677C-426D-AD69-EFF42BC08D76}" type="parTrans" cxnId="{E136AFF5-1F64-46D4-8AA0-24A314BA6323}">
      <dgm:prSet/>
      <dgm:spPr/>
      <dgm:t>
        <a:bodyPr/>
        <a:lstStyle/>
        <a:p>
          <a:endParaRPr lang="en-US"/>
        </a:p>
      </dgm:t>
    </dgm:pt>
    <dgm:pt modelId="{8B3B63F7-E7D1-4ABA-9502-D3A27EABC4B4}" type="sibTrans" cxnId="{E136AFF5-1F64-46D4-8AA0-24A314BA6323}">
      <dgm:prSet/>
      <dgm:spPr/>
      <dgm:t>
        <a:bodyPr/>
        <a:lstStyle/>
        <a:p>
          <a:endParaRPr lang="en-US"/>
        </a:p>
      </dgm:t>
    </dgm:pt>
    <dgm:pt modelId="{26C45ADC-8BDF-487C-8331-89A757D49A1A}">
      <dgm:prSet/>
      <dgm:spPr/>
      <dgm:t>
        <a:bodyPr/>
        <a:lstStyle/>
        <a:p>
          <a:r>
            <a:rPr lang="en-US"/>
            <a:t>Can generate "anger, resistance, evasion, and passive-aggressiveness" (</a:t>
          </a:r>
          <a:r>
            <a:rPr lang="en-US" err="1"/>
            <a:t>TuSmith</a:t>
          </a:r>
          <a:r>
            <a:rPr lang="en-US"/>
            <a:t> 21-22)</a:t>
          </a:r>
        </a:p>
      </dgm:t>
    </dgm:pt>
    <dgm:pt modelId="{FFD69EC8-85BE-4060-8C1B-38186CDF4CEB}" type="parTrans" cxnId="{62DF9899-E822-4F1B-819B-B58E8C706B73}">
      <dgm:prSet/>
      <dgm:spPr/>
      <dgm:t>
        <a:bodyPr/>
        <a:lstStyle/>
        <a:p>
          <a:endParaRPr lang="en-US"/>
        </a:p>
      </dgm:t>
    </dgm:pt>
    <dgm:pt modelId="{E615E1F9-C449-4207-8D79-9BB8649421EF}" type="sibTrans" cxnId="{62DF9899-E822-4F1B-819B-B58E8C706B73}">
      <dgm:prSet/>
      <dgm:spPr/>
      <dgm:t>
        <a:bodyPr/>
        <a:lstStyle/>
        <a:p>
          <a:endParaRPr lang="en-US"/>
        </a:p>
      </dgm:t>
    </dgm:pt>
    <dgm:pt modelId="{2DBCE1CD-BE7D-4A8D-B936-F778CCD5CB8B}">
      <dgm:prSet/>
      <dgm:spPr/>
      <dgm:t>
        <a:bodyPr/>
        <a:lstStyle/>
        <a:p>
          <a:pPr rtl="0"/>
          <a:r>
            <a:rPr lang="en-US">
              <a:latin typeface="Aptos Display" panose="020F0302020204030204"/>
            </a:rPr>
            <a:t>Ethnographic Voyeurism</a:t>
          </a:r>
          <a:endParaRPr lang="en-US"/>
        </a:p>
      </dgm:t>
    </dgm:pt>
    <dgm:pt modelId="{EAE00DAC-99D6-4FD7-9EF7-B337F79121B2}" type="parTrans" cxnId="{B6D0AC39-6633-4E48-B22B-DF4B5D5020E9}">
      <dgm:prSet/>
      <dgm:spPr/>
      <dgm:t>
        <a:bodyPr/>
        <a:lstStyle/>
        <a:p>
          <a:endParaRPr lang="en-US"/>
        </a:p>
      </dgm:t>
    </dgm:pt>
    <dgm:pt modelId="{61BF0FF2-FB49-42EB-B798-23623928A6D3}" type="sibTrans" cxnId="{B6D0AC39-6633-4E48-B22B-DF4B5D5020E9}">
      <dgm:prSet/>
      <dgm:spPr/>
      <dgm:t>
        <a:bodyPr/>
        <a:lstStyle/>
        <a:p>
          <a:endParaRPr lang="en-US"/>
        </a:p>
      </dgm:t>
    </dgm:pt>
    <dgm:pt modelId="{37DEC82F-A3F6-4426-B1F7-C16BD62F14D1}">
      <dgm:prSet/>
      <dgm:spPr/>
      <dgm:t>
        <a:bodyPr/>
        <a:lstStyle/>
        <a:p>
          <a:r>
            <a:rPr lang="en-US"/>
            <a:t>Allows students "to experience difference passively while avoiding engagement with actual people and pressing issues" (</a:t>
          </a:r>
          <a:r>
            <a:rPr lang="en-US" err="1"/>
            <a:t>Eils</a:t>
          </a:r>
          <a:r>
            <a:rPr lang="en-US"/>
            <a:t> 34)</a:t>
          </a:r>
        </a:p>
      </dgm:t>
    </dgm:pt>
    <dgm:pt modelId="{1FD0A56E-34E4-4449-8BCD-49DC0C8A13F6}" type="parTrans" cxnId="{24D2F5A4-0487-463D-8FBE-C873316148E8}">
      <dgm:prSet/>
      <dgm:spPr/>
      <dgm:t>
        <a:bodyPr/>
        <a:lstStyle/>
        <a:p>
          <a:endParaRPr lang="en-US"/>
        </a:p>
      </dgm:t>
    </dgm:pt>
    <dgm:pt modelId="{9296C9B2-50EE-4195-8D7F-F2D6AF7A3002}" type="sibTrans" cxnId="{24D2F5A4-0487-463D-8FBE-C873316148E8}">
      <dgm:prSet/>
      <dgm:spPr/>
      <dgm:t>
        <a:bodyPr/>
        <a:lstStyle/>
        <a:p>
          <a:endParaRPr lang="en-US"/>
        </a:p>
      </dgm:t>
    </dgm:pt>
    <dgm:pt modelId="{9BDC4A3F-5A8B-4959-B71C-A2E83EDA950F}" type="pres">
      <dgm:prSet presAssocID="{764C147A-FC45-41E4-AB41-2EF63DA0001B}" presName="linear" presStyleCnt="0">
        <dgm:presLayoutVars>
          <dgm:animLvl val="lvl"/>
          <dgm:resizeHandles val="exact"/>
        </dgm:presLayoutVars>
      </dgm:prSet>
      <dgm:spPr/>
    </dgm:pt>
    <dgm:pt modelId="{BB30AF7E-B552-41E8-A412-4A1BF09B0C76}" type="pres">
      <dgm:prSet presAssocID="{0D24A265-D736-44EB-B4F2-D3EB80096F49}" presName="parentText" presStyleLbl="node1" presStyleIdx="0" presStyleCnt="3">
        <dgm:presLayoutVars>
          <dgm:chMax val="0"/>
          <dgm:bulletEnabled val="1"/>
        </dgm:presLayoutVars>
      </dgm:prSet>
      <dgm:spPr/>
    </dgm:pt>
    <dgm:pt modelId="{32EA8B5C-6293-4FCE-A992-9C5A0190E153}" type="pres">
      <dgm:prSet presAssocID="{0D24A265-D736-44EB-B4F2-D3EB80096F49}" presName="childText" presStyleLbl="revTx" presStyleIdx="0" presStyleCnt="3">
        <dgm:presLayoutVars>
          <dgm:bulletEnabled val="1"/>
        </dgm:presLayoutVars>
      </dgm:prSet>
      <dgm:spPr/>
    </dgm:pt>
    <dgm:pt modelId="{7B12A175-1B1A-438A-8128-22EE34E8AAC9}" type="pres">
      <dgm:prSet presAssocID="{62E71C0F-B796-48ED-95D8-9C7F84C73886}" presName="parentText" presStyleLbl="node1" presStyleIdx="1" presStyleCnt="3">
        <dgm:presLayoutVars>
          <dgm:chMax val="0"/>
          <dgm:bulletEnabled val="1"/>
        </dgm:presLayoutVars>
      </dgm:prSet>
      <dgm:spPr/>
    </dgm:pt>
    <dgm:pt modelId="{1AC916ED-D5DC-4409-AB49-E583BBE9D57A}" type="pres">
      <dgm:prSet presAssocID="{62E71C0F-B796-48ED-95D8-9C7F84C73886}" presName="childText" presStyleLbl="revTx" presStyleIdx="1" presStyleCnt="3">
        <dgm:presLayoutVars>
          <dgm:bulletEnabled val="1"/>
        </dgm:presLayoutVars>
      </dgm:prSet>
      <dgm:spPr/>
    </dgm:pt>
    <dgm:pt modelId="{72AFB988-2F17-4AF9-A46E-3C5E84D5143C}" type="pres">
      <dgm:prSet presAssocID="{2DBCE1CD-BE7D-4A8D-B936-F778CCD5CB8B}" presName="parentText" presStyleLbl="node1" presStyleIdx="2" presStyleCnt="3">
        <dgm:presLayoutVars>
          <dgm:chMax val="0"/>
          <dgm:bulletEnabled val="1"/>
        </dgm:presLayoutVars>
      </dgm:prSet>
      <dgm:spPr/>
    </dgm:pt>
    <dgm:pt modelId="{95C8BD10-56BD-4CB0-BD9F-255A41A65540}" type="pres">
      <dgm:prSet presAssocID="{2DBCE1CD-BE7D-4A8D-B936-F778CCD5CB8B}" presName="childText" presStyleLbl="revTx" presStyleIdx="2" presStyleCnt="3">
        <dgm:presLayoutVars>
          <dgm:bulletEnabled val="1"/>
        </dgm:presLayoutVars>
      </dgm:prSet>
      <dgm:spPr/>
    </dgm:pt>
  </dgm:ptLst>
  <dgm:cxnLst>
    <dgm:cxn modelId="{FC0EAD09-882C-4808-A6C7-FAB29615BB5C}" type="presOf" srcId="{2DBCE1CD-BE7D-4A8D-B936-F778CCD5CB8B}" destId="{72AFB988-2F17-4AF9-A46E-3C5E84D5143C}" srcOrd="0" destOrd="0" presId="urn:microsoft.com/office/officeart/2005/8/layout/vList2"/>
    <dgm:cxn modelId="{15824111-AEF9-4ED8-8EDA-6BF86E44DF0C}" type="presOf" srcId="{764C147A-FC45-41E4-AB41-2EF63DA0001B}" destId="{9BDC4A3F-5A8B-4959-B71C-A2E83EDA950F}" srcOrd="0" destOrd="0" presId="urn:microsoft.com/office/officeart/2005/8/layout/vList2"/>
    <dgm:cxn modelId="{5231F330-C289-4F08-B0E5-98D39783E9BA}" srcId="{0D24A265-D736-44EB-B4F2-D3EB80096F49}" destId="{D585EC07-50EA-4D65-AA0F-EA7E9D9AE3E2}" srcOrd="0" destOrd="0" parTransId="{08A56DCD-7142-454A-BED0-3B640360AF50}" sibTransId="{CDB4B81A-94FB-4559-9FB6-4C2E7645A202}"/>
    <dgm:cxn modelId="{B6D0AC39-6633-4E48-B22B-DF4B5D5020E9}" srcId="{764C147A-FC45-41E4-AB41-2EF63DA0001B}" destId="{2DBCE1CD-BE7D-4A8D-B936-F778CCD5CB8B}" srcOrd="2" destOrd="0" parTransId="{EAE00DAC-99D6-4FD7-9EF7-B337F79121B2}" sibTransId="{61BF0FF2-FB49-42EB-B798-23623928A6D3}"/>
    <dgm:cxn modelId="{2EA6DF6F-129A-4CAD-BFCF-F2800B9B44C0}" srcId="{764C147A-FC45-41E4-AB41-2EF63DA0001B}" destId="{0D24A265-D736-44EB-B4F2-D3EB80096F49}" srcOrd="0" destOrd="0" parTransId="{73E65F45-95AE-4127-A27A-A061414DA8F1}" sibTransId="{AD307C66-53A8-4C45-BF85-93E7604BFB6A}"/>
    <dgm:cxn modelId="{528F8592-1466-4CE7-BEDF-4F2841409DD6}" type="presOf" srcId="{37DEC82F-A3F6-4426-B1F7-C16BD62F14D1}" destId="{95C8BD10-56BD-4CB0-BD9F-255A41A65540}" srcOrd="0" destOrd="0" presId="urn:microsoft.com/office/officeart/2005/8/layout/vList2"/>
    <dgm:cxn modelId="{62DF9899-E822-4F1B-819B-B58E8C706B73}" srcId="{62E71C0F-B796-48ED-95D8-9C7F84C73886}" destId="{26C45ADC-8BDF-487C-8331-89A757D49A1A}" srcOrd="0" destOrd="0" parTransId="{FFD69EC8-85BE-4060-8C1B-38186CDF4CEB}" sibTransId="{E615E1F9-C449-4207-8D79-9BB8649421EF}"/>
    <dgm:cxn modelId="{24D2F5A4-0487-463D-8FBE-C873316148E8}" srcId="{2DBCE1CD-BE7D-4A8D-B936-F778CCD5CB8B}" destId="{37DEC82F-A3F6-4426-B1F7-C16BD62F14D1}" srcOrd="0" destOrd="0" parTransId="{1FD0A56E-34E4-4449-8BCD-49DC0C8A13F6}" sibTransId="{9296C9B2-50EE-4195-8D7F-F2D6AF7A3002}"/>
    <dgm:cxn modelId="{7DA8BABC-575A-49D7-BD98-E25BA5376A22}" type="presOf" srcId="{62E71C0F-B796-48ED-95D8-9C7F84C73886}" destId="{7B12A175-1B1A-438A-8128-22EE34E8AAC9}" srcOrd="0" destOrd="0" presId="urn:microsoft.com/office/officeart/2005/8/layout/vList2"/>
    <dgm:cxn modelId="{D9C842D1-F3A2-4D90-AB67-FDC681EBAA07}" type="presOf" srcId="{D585EC07-50EA-4D65-AA0F-EA7E9D9AE3E2}" destId="{32EA8B5C-6293-4FCE-A992-9C5A0190E153}" srcOrd="0" destOrd="0" presId="urn:microsoft.com/office/officeart/2005/8/layout/vList2"/>
    <dgm:cxn modelId="{900B06F3-8999-476D-AE01-B08FB01F0774}" type="presOf" srcId="{26C45ADC-8BDF-487C-8331-89A757D49A1A}" destId="{1AC916ED-D5DC-4409-AB49-E583BBE9D57A}" srcOrd="0" destOrd="0" presId="urn:microsoft.com/office/officeart/2005/8/layout/vList2"/>
    <dgm:cxn modelId="{E136AFF5-1F64-46D4-8AA0-24A314BA6323}" srcId="{764C147A-FC45-41E4-AB41-2EF63DA0001B}" destId="{62E71C0F-B796-48ED-95D8-9C7F84C73886}" srcOrd="1" destOrd="0" parTransId="{FAB59503-677C-426D-AD69-EFF42BC08D76}" sibTransId="{8B3B63F7-E7D1-4ABA-9502-D3A27EABC4B4}"/>
    <dgm:cxn modelId="{C6790EF7-B653-4392-BBE1-52D88AB88DCB}" type="presOf" srcId="{0D24A265-D736-44EB-B4F2-D3EB80096F49}" destId="{BB30AF7E-B552-41E8-A412-4A1BF09B0C76}" srcOrd="0" destOrd="0" presId="urn:microsoft.com/office/officeart/2005/8/layout/vList2"/>
    <dgm:cxn modelId="{3F8A93F0-B9C1-4CCE-BAC8-CF0ACC20639A}" type="presParOf" srcId="{9BDC4A3F-5A8B-4959-B71C-A2E83EDA950F}" destId="{BB30AF7E-B552-41E8-A412-4A1BF09B0C76}" srcOrd="0" destOrd="0" presId="urn:microsoft.com/office/officeart/2005/8/layout/vList2"/>
    <dgm:cxn modelId="{ED198DEB-DA71-40F9-A27A-BB3FE560F824}" type="presParOf" srcId="{9BDC4A3F-5A8B-4959-B71C-A2E83EDA950F}" destId="{32EA8B5C-6293-4FCE-A992-9C5A0190E153}" srcOrd="1" destOrd="0" presId="urn:microsoft.com/office/officeart/2005/8/layout/vList2"/>
    <dgm:cxn modelId="{7536B41C-1E08-4705-9DC5-752EBA3810E2}" type="presParOf" srcId="{9BDC4A3F-5A8B-4959-B71C-A2E83EDA950F}" destId="{7B12A175-1B1A-438A-8128-22EE34E8AAC9}" srcOrd="2" destOrd="0" presId="urn:microsoft.com/office/officeart/2005/8/layout/vList2"/>
    <dgm:cxn modelId="{A4E384C0-3824-4E09-B909-A9AAE2D3E659}" type="presParOf" srcId="{9BDC4A3F-5A8B-4959-B71C-A2E83EDA950F}" destId="{1AC916ED-D5DC-4409-AB49-E583BBE9D57A}" srcOrd="3" destOrd="0" presId="urn:microsoft.com/office/officeart/2005/8/layout/vList2"/>
    <dgm:cxn modelId="{80F796ED-7181-4E0D-BEC7-DA53413C28AA}" type="presParOf" srcId="{9BDC4A3F-5A8B-4959-B71C-A2E83EDA950F}" destId="{72AFB988-2F17-4AF9-A46E-3C5E84D5143C}" srcOrd="4" destOrd="0" presId="urn:microsoft.com/office/officeart/2005/8/layout/vList2"/>
    <dgm:cxn modelId="{90FCB8A2-7EA1-450A-A7B3-79F140F8EB3F}" type="presParOf" srcId="{9BDC4A3F-5A8B-4959-B71C-A2E83EDA950F}" destId="{95C8BD10-56BD-4CB0-BD9F-255A41A6554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5" qsCatId="simple" csTypeId="urn:microsoft.com/office/officeart/2005/8/colors/accent1_2" csCatId="accent1" phldr="1"/>
      <dgm:spPr/>
      <dgm:t>
        <a:bodyPr/>
        <a:lstStyle/>
        <a:p>
          <a:endParaRPr lang="en-US"/>
        </a:p>
      </dgm:t>
    </dgm:pt>
    <dgm:pt modelId="{A8C03FBB-4A75-4460-AEA6-DEAEB9C61496}">
      <dgm:prSet phldrT="[Text]" phldr="0"/>
      <dgm:spPr/>
      <dgm:t>
        <a:bodyPr/>
        <a:lstStyle/>
        <a:p>
          <a:pPr>
            <a:defRPr b="1"/>
          </a:pPr>
          <a:r>
            <a:rPr lang="en-US" dirty="0">
              <a:solidFill>
                <a:schemeClr val="accent2">
                  <a:lumMod val="25000"/>
                </a:schemeClr>
              </a:solidFill>
              <a:latin typeface="+mn-lt"/>
            </a:rPr>
            <a:t>P1</a:t>
          </a:r>
        </a:p>
      </dgm:t>
    </dgm:pt>
    <dgm:pt modelId="{4E972F7F-4B1B-47AA-A25B-1FFC561F1C76}" type="parTrans" cxnId="{D3D81948-D963-4D1E-AE16-9705EAF510FC}">
      <dgm:prSet/>
      <dgm:spPr/>
      <dgm:t>
        <a:bodyPr/>
        <a:lstStyle/>
        <a:p>
          <a:endParaRPr lang="en-US">
            <a:latin typeface="+mn-lt"/>
          </a:endParaRPr>
        </a:p>
      </dgm:t>
    </dgm:pt>
    <dgm:pt modelId="{67361508-930A-4A23-8CFC-BB56DA645C3C}" type="sibTrans" cxnId="{D3D81948-D963-4D1E-AE16-9705EAF510FC}">
      <dgm:prSet/>
      <dgm:spPr/>
      <dgm:t>
        <a:bodyPr/>
        <a:lstStyle/>
        <a:p>
          <a:endParaRPr lang="en-US">
            <a:latin typeface="+mn-lt"/>
          </a:endParaRPr>
        </a:p>
      </dgm:t>
    </dgm:pt>
    <dgm:pt modelId="{5E71F362-34DF-4EEC-92A3-0EFE450E05E4}">
      <dgm:prSet phldrT="[Text]" phldr="0" custT="1"/>
      <dgm:spPr>
        <a:solidFill>
          <a:schemeClr val="accent3">
            <a:alpha val="90000"/>
          </a:schemeClr>
        </a:solidFill>
      </dgm:spPr>
      <dgm:t>
        <a:bodyPr/>
        <a:lstStyle/>
        <a:p>
          <a:pPr algn="ctr"/>
          <a:r>
            <a:rPr lang="en-US" sz="1800" dirty="0">
              <a:solidFill>
                <a:schemeClr val="accent2">
                  <a:lumMod val="25000"/>
                </a:schemeClr>
              </a:solidFill>
              <a:latin typeface="+mn-lt"/>
            </a:rPr>
            <a:t>Exclusion</a:t>
          </a:r>
        </a:p>
      </dgm:t>
    </dgm:pt>
    <dgm:pt modelId="{8E5EE4D1-908E-455C-B8B3-281AD42DEC9A}" type="parTrans" cxnId="{B99CA6C9-28D1-4DDB-B8EC-AED73AD115CA}">
      <dgm:prSet/>
      <dgm:spPr/>
      <dgm:t>
        <a:bodyPr/>
        <a:lstStyle/>
        <a:p>
          <a:endParaRPr lang="en-US">
            <a:latin typeface="+mn-lt"/>
          </a:endParaRPr>
        </a:p>
      </dgm:t>
    </dgm:pt>
    <dgm:pt modelId="{B208B24A-E9FD-40A9-B764-FB7C2B7ED8B9}" type="sibTrans" cxnId="{B99CA6C9-28D1-4DDB-B8EC-AED73AD115CA}">
      <dgm:prSet/>
      <dgm:spPr/>
      <dgm:t>
        <a:bodyPr/>
        <a:lstStyle/>
        <a:p>
          <a:endParaRPr lang="en-US">
            <a:latin typeface="+mn-lt"/>
          </a:endParaRPr>
        </a:p>
      </dgm:t>
    </dgm:pt>
    <dgm:pt modelId="{91969DED-4CB8-4A14-A50B-3F7B848E46B5}">
      <dgm:prSet phldrT="[Text]" phldr="0"/>
      <dgm:spPr/>
      <dgm:t>
        <a:bodyPr/>
        <a:lstStyle/>
        <a:p>
          <a:pPr>
            <a:defRPr b="1"/>
          </a:pPr>
          <a:r>
            <a:rPr lang="en-US" dirty="0">
              <a:solidFill>
                <a:schemeClr val="accent2">
                  <a:lumMod val="25000"/>
                </a:schemeClr>
              </a:solidFill>
              <a:latin typeface="+mn-lt"/>
            </a:rPr>
            <a:t>P2</a:t>
          </a:r>
        </a:p>
      </dgm:t>
    </dgm:pt>
    <dgm:pt modelId="{441CD73D-85E1-42A6-BCF8-362A3247E2F3}" type="parTrans" cxnId="{537F2ED0-8BD0-4AD5-B60D-89B660EDA1AC}">
      <dgm:prSet/>
      <dgm:spPr/>
      <dgm:t>
        <a:bodyPr/>
        <a:lstStyle/>
        <a:p>
          <a:endParaRPr lang="en-US">
            <a:latin typeface="+mn-lt"/>
          </a:endParaRPr>
        </a:p>
      </dgm:t>
    </dgm:pt>
    <dgm:pt modelId="{81CA8AA2-C0C3-4381-BA8B-413EDD578B83}" type="sibTrans" cxnId="{537F2ED0-8BD0-4AD5-B60D-89B660EDA1AC}">
      <dgm:prSet/>
      <dgm:spPr/>
      <dgm:t>
        <a:bodyPr/>
        <a:lstStyle/>
        <a:p>
          <a:endParaRPr lang="en-US">
            <a:latin typeface="+mn-lt"/>
          </a:endParaRPr>
        </a:p>
      </dgm:t>
    </dgm:pt>
    <dgm:pt modelId="{8A04F340-E8E1-4146-9905-E7ADCAEAABD7}">
      <dgm:prSet phldrT="[Text]" phldr="0" custT="1"/>
      <dgm:spPr>
        <a:solidFill>
          <a:schemeClr val="accent3">
            <a:alpha val="90000"/>
          </a:schemeClr>
        </a:solidFill>
      </dgm:spPr>
      <dgm:t>
        <a:bodyPr/>
        <a:lstStyle/>
        <a:p>
          <a:pPr algn="ctr"/>
          <a:r>
            <a:rPr lang="en-US" sz="1800" dirty="0">
              <a:solidFill>
                <a:schemeClr val="accent2">
                  <a:lumMod val="25000"/>
                </a:schemeClr>
              </a:solidFill>
              <a:latin typeface="+mn-lt"/>
            </a:rPr>
            <a:t>Eurocentrism</a:t>
          </a:r>
        </a:p>
      </dgm:t>
    </dgm:pt>
    <dgm:pt modelId="{4EBD5EC2-45ED-4ED6-8376-97D155A911AE}" type="parTrans" cxnId="{E636BFFB-0404-4D4B-B3F0-C64FDFD9DDEF}">
      <dgm:prSet/>
      <dgm:spPr/>
      <dgm:t>
        <a:bodyPr/>
        <a:lstStyle/>
        <a:p>
          <a:endParaRPr lang="en-US">
            <a:latin typeface="+mn-lt"/>
          </a:endParaRPr>
        </a:p>
      </dgm:t>
    </dgm:pt>
    <dgm:pt modelId="{F9CD2A04-6A34-4104-A971-391788B88F55}" type="sibTrans" cxnId="{E636BFFB-0404-4D4B-B3F0-C64FDFD9DDEF}">
      <dgm:prSet/>
      <dgm:spPr/>
      <dgm:t>
        <a:bodyPr/>
        <a:lstStyle/>
        <a:p>
          <a:endParaRPr lang="en-US">
            <a:latin typeface="+mn-lt"/>
          </a:endParaRPr>
        </a:p>
      </dgm:t>
    </dgm:pt>
    <dgm:pt modelId="{3CC73758-10C1-47F8-AFA7-1A986D4DDD60}">
      <dgm:prSet phldrT="[Text]" phldr="0"/>
      <dgm:spPr/>
      <dgm:t>
        <a:bodyPr/>
        <a:lstStyle/>
        <a:p>
          <a:pPr>
            <a:defRPr b="1"/>
          </a:pPr>
          <a:r>
            <a:rPr lang="en-US" dirty="0">
              <a:solidFill>
                <a:schemeClr val="accent2">
                  <a:lumMod val="25000"/>
                </a:schemeClr>
              </a:solidFill>
              <a:latin typeface="+mn-lt"/>
            </a:rPr>
            <a:t>P3</a:t>
          </a:r>
        </a:p>
      </dgm:t>
    </dgm:pt>
    <dgm:pt modelId="{FF6AE4B6-4A2F-49EE-9316-9AF55E77838B}" type="parTrans" cxnId="{4A69F85D-5C15-48FD-893A-B3050E1BADEB}">
      <dgm:prSet/>
      <dgm:spPr/>
      <dgm:t>
        <a:bodyPr/>
        <a:lstStyle/>
        <a:p>
          <a:endParaRPr lang="en-US">
            <a:latin typeface="+mn-lt"/>
          </a:endParaRPr>
        </a:p>
      </dgm:t>
    </dgm:pt>
    <dgm:pt modelId="{D8170BBA-6035-4773-8431-FEDD687647FF}" type="sibTrans" cxnId="{4A69F85D-5C15-48FD-893A-B3050E1BADEB}">
      <dgm:prSet/>
      <dgm:spPr/>
      <dgm:t>
        <a:bodyPr/>
        <a:lstStyle/>
        <a:p>
          <a:endParaRPr lang="en-US">
            <a:latin typeface="+mn-lt"/>
          </a:endParaRPr>
        </a:p>
      </dgm:t>
    </dgm:pt>
    <dgm:pt modelId="{FD9CA14A-483C-4869-B0C1-7C5FB7EEDBCC}">
      <dgm:prSet phldrT="[Text]" phldr="0" custT="1"/>
      <dgm:spPr>
        <a:solidFill>
          <a:schemeClr val="accent3">
            <a:alpha val="90000"/>
          </a:schemeClr>
        </a:solidFill>
      </dgm:spPr>
      <dgm:t>
        <a:bodyPr/>
        <a:lstStyle/>
        <a:p>
          <a:pPr algn="ctr"/>
          <a:r>
            <a:rPr lang="en-US" sz="1800" dirty="0">
              <a:solidFill>
                <a:schemeClr val="accent2">
                  <a:lumMod val="25000"/>
                </a:schemeClr>
              </a:solidFill>
              <a:latin typeface="+mn-lt"/>
            </a:rPr>
            <a:t> Possibilities</a:t>
          </a:r>
        </a:p>
      </dgm:t>
    </dgm:pt>
    <dgm:pt modelId="{8182A92F-45BA-4CD1-8E43-0B0810A50FEB}" type="parTrans" cxnId="{5EDA943F-300F-408A-A52E-3D5140FD5C22}">
      <dgm:prSet/>
      <dgm:spPr/>
      <dgm:t>
        <a:bodyPr/>
        <a:lstStyle/>
        <a:p>
          <a:endParaRPr lang="en-US">
            <a:latin typeface="+mn-lt"/>
          </a:endParaRPr>
        </a:p>
      </dgm:t>
    </dgm:pt>
    <dgm:pt modelId="{914BB93C-EA8A-4B5B-8F06-30DA7C7F4B7B}" type="sibTrans" cxnId="{5EDA943F-300F-408A-A52E-3D5140FD5C22}">
      <dgm:prSet/>
      <dgm:spPr/>
      <dgm:t>
        <a:bodyPr/>
        <a:lstStyle/>
        <a:p>
          <a:endParaRPr lang="en-US">
            <a:latin typeface="+mn-lt"/>
          </a:endParaRPr>
        </a:p>
      </dgm:t>
    </dgm:pt>
    <dgm:pt modelId="{D2FE027B-4161-41E1-B4D4-02AECB2E3FA0}">
      <dgm:prSet phldrT="[Text]" phldr="0"/>
      <dgm:spPr/>
      <dgm:t>
        <a:bodyPr/>
        <a:lstStyle/>
        <a:p>
          <a:pPr>
            <a:defRPr b="1"/>
          </a:pPr>
          <a:r>
            <a:rPr lang="en-US" dirty="0">
              <a:solidFill>
                <a:schemeClr val="accent2">
                  <a:lumMod val="25000"/>
                </a:schemeClr>
              </a:solidFill>
              <a:latin typeface="+mn-lt"/>
            </a:rPr>
            <a:t>SOLUTION</a:t>
          </a:r>
        </a:p>
      </dgm:t>
    </dgm:pt>
    <dgm:pt modelId="{88680CFE-3CE0-4842-B3D3-716D3B671238}" type="parTrans" cxnId="{4F4F82A2-02F1-492B-96C1-46C070BEFCE3}">
      <dgm:prSet/>
      <dgm:spPr/>
      <dgm:t>
        <a:bodyPr/>
        <a:lstStyle/>
        <a:p>
          <a:endParaRPr lang="en-US">
            <a:latin typeface="+mn-lt"/>
          </a:endParaRPr>
        </a:p>
      </dgm:t>
    </dgm:pt>
    <dgm:pt modelId="{4D59E06B-629C-40B5-96D3-423B7A56C945}" type="sibTrans" cxnId="{4F4F82A2-02F1-492B-96C1-46C070BEFCE3}">
      <dgm:prSet/>
      <dgm:spPr/>
      <dgm:t>
        <a:bodyPr/>
        <a:lstStyle/>
        <a:p>
          <a:endParaRPr lang="en-US">
            <a:latin typeface="+mn-lt"/>
          </a:endParaRPr>
        </a:p>
      </dgm:t>
    </dgm:pt>
    <dgm:pt modelId="{2BE415B7-7185-4956-8487-237B40BC0EE5}">
      <dgm:prSet phldrT="[Text]" phldr="0" custT="1"/>
      <dgm:spPr>
        <a:solidFill>
          <a:schemeClr val="accent3">
            <a:alpha val="90000"/>
          </a:schemeClr>
        </a:solidFill>
      </dgm:spPr>
      <dgm:t>
        <a:bodyPr/>
        <a:lstStyle/>
        <a:p>
          <a:pPr algn="ctr" rtl="0"/>
          <a:r>
            <a:rPr lang="en-US" sz="1800" dirty="0">
              <a:solidFill>
                <a:schemeClr val="accent2">
                  <a:lumMod val="25000"/>
                </a:schemeClr>
              </a:solidFill>
              <a:latin typeface="+mn-lt"/>
            </a:rPr>
            <a:t>More linguistic resources</a:t>
          </a:r>
        </a:p>
      </dgm:t>
    </dgm:pt>
    <dgm:pt modelId="{A38E847E-0D1D-4F40-9A71-4D5999ADE08B}" type="parTrans" cxnId="{CB32A309-9CA9-4554-941D-519A91A9E733}">
      <dgm:prSet/>
      <dgm:spPr/>
      <dgm:t>
        <a:bodyPr/>
        <a:lstStyle/>
        <a:p>
          <a:endParaRPr lang="en-US">
            <a:latin typeface="+mn-lt"/>
          </a:endParaRPr>
        </a:p>
      </dgm:t>
    </dgm:pt>
    <dgm:pt modelId="{F0D1C61C-E3F2-49BA-A2D8-C04A81308E5D}" type="sibTrans" cxnId="{CB32A309-9CA9-4554-941D-519A91A9E733}">
      <dgm:prSet/>
      <dgm:spPr/>
      <dgm:t>
        <a:bodyPr/>
        <a:lstStyle/>
        <a:p>
          <a:endParaRPr lang="en-US">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CBD4B-60DC-4B14-BC42-A0F45EDC3223}">
      <dsp:nvSpPr>
        <dsp:cNvPr id="0" name=""/>
        <dsp:cNvSpPr/>
      </dsp:nvSpPr>
      <dsp:spPr>
        <a:xfrm>
          <a:off x="0" y="366251"/>
          <a:ext cx="10515600" cy="1285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Aptos Display" panose="020F0302020204030204"/>
            </a:rPr>
            <a:t>Explore</a:t>
          </a:r>
          <a:r>
            <a:rPr lang="en-US" sz="1700" kern="1200"/>
            <a:t> "'difficult differences'" (AACU)</a:t>
          </a:r>
        </a:p>
        <a:p>
          <a:pPr marL="171450" lvl="1" indent="-171450" algn="l" defTabSz="755650">
            <a:lnSpc>
              <a:spcPct val="90000"/>
            </a:lnSpc>
            <a:spcBef>
              <a:spcPct val="0"/>
            </a:spcBef>
            <a:spcAft>
              <a:spcPct val="15000"/>
            </a:spcAft>
            <a:buChar char="•"/>
          </a:pPr>
          <a:r>
            <a:rPr lang="en-US" sz="1700" kern="1200"/>
            <a:t>Experiential learning (AACU)</a:t>
          </a:r>
        </a:p>
        <a:p>
          <a:pPr marL="171450" lvl="1" indent="-171450" algn="l" defTabSz="755650">
            <a:lnSpc>
              <a:spcPct val="90000"/>
            </a:lnSpc>
            <a:spcBef>
              <a:spcPct val="0"/>
            </a:spcBef>
            <a:spcAft>
              <a:spcPct val="15000"/>
            </a:spcAft>
            <a:buChar char="•"/>
          </a:pPr>
          <a:r>
            <a:rPr lang="en-US" sz="1700" kern="1200"/>
            <a:t>Equitable access (Oxford Review)</a:t>
          </a:r>
        </a:p>
      </dsp:txBody>
      <dsp:txXfrm>
        <a:off x="0" y="366251"/>
        <a:ext cx="10515600" cy="1285200"/>
      </dsp:txXfrm>
    </dsp:sp>
    <dsp:sp modelId="{0DD10787-DCDB-4376-A722-701F4AF0A4F7}">
      <dsp:nvSpPr>
        <dsp:cNvPr id="0" name=""/>
        <dsp:cNvSpPr/>
      </dsp:nvSpPr>
      <dsp:spPr>
        <a:xfrm>
          <a:off x="525780" y="115331"/>
          <a:ext cx="73609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t>Diversity as HIP</a:t>
          </a:r>
        </a:p>
      </dsp:txBody>
      <dsp:txXfrm>
        <a:off x="550278" y="139829"/>
        <a:ext cx="7311924" cy="452844"/>
      </dsp:txXfrm>
    </dsp:sp>
    <dsp:sp modelId="{3521A9CC-8E59-4E4F-BD6C-69BC01546559}">
      <dsp:nvSpPr>
        <dsp:cNvPr id="0" name=""/>
        <dsp:cNvSpPr/>
      </dsp:nvSpPr>
      <dsp:spPr>
        <a:xfrm>
          <a:off x="0" y="1994171"/>
          <a:ext cx="10515600" cy="1285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t>Describe</a:t>
          </a:r>
          <a:r>
            <a:rPr lang="en-US" sz="1700" kern="1200">
              <a:latin typeface="Aptos Display" panose="020F0302020204030204"/>
            </a:rPr>
            <a:t> construction</a:t>
          </a:r>
          <a:r>
            <a:rPr lang="en-US" sz="1700" kern="1200"/>
            <a:t> </a:t>
          </a:r>
          <a:r>
            <a:rPr lang="en-US" sz="1700" kern="1200">
              <a:latin typeface="Aptos Display" panose="020F0302020204030204"/>
            </a:rPr>
            <a:t>of </a:t>
          </a:r>
          <a:r>
            <a:rPr lang="en-US" sz="1700" kern="1200"/>
            <a:t>"diverse identities"</a:t>
          </a:r>
        </a:p>
        <a:p>
          <a:pPr marL="171450" lvl="1" indent="-171450" algn="l" defTabSz="755650" rtl="0">
            <a:lnSpc>
              <a:spcPct val="90000"/>
            </a:lnSpc>
            <a:spcBef>
              <a:spcPct val="0"/>
            </a:spcBef>
            <a:spcAft>
              <a:spcPct val="15000"/>
            </a:spcAft>
            <a:buChar char="•"/>
          </a:pPr>
          <a:r>
            <a:rPr lang="en-US" sz="1700" kern="1200"/>
            <a:t>Explain how </a:t>
          </a:r>
          <a:r>
            <a:rPr lang="en-US" sz="1700" kern="1200">
              <a:latin typeface="Aptos Display" panose="020F0302020204030204"/>
            </a:rPr>
            <a:t>various groups</a:t>
          </a:r>
          <a:r>
            <a:rPr lang="en-US" sz="1700" kern="1200"/>
            <a:t> have responded to oppression</a:t>
          </a:r>
        </a:p>
        <a:p>
          <a:pPr marL="171450" lvl="1" indent="-171450" algn="l" defTabSz="755650">
            <a:lnSpc>
              <a:spcPct val="90000"/>
            </a:lnSpc>
            <a:spcBef>
              <a:spcPct val="0"/>
            </a:spcBef>
            <a:spcAft>
              <a:spcPct val="15000"/>
            </a:spcAft>
            <a:buChar char="•"/>
          </a:pPr>
          <a:r>
            <a:rPr lang="en-US" sz="1700" kern="1200">
              <a:latin typeface="Aptos Display" panose="020F0302020204030204"/>
            </a:rPr>
            <a:t>Empathy</a:t>
          </a:r>
          <a:r>
            <a:rPr lang="en-US" sz="1700" kern="1200"/>
            <a:t>/understanding of diverse perspectives</a:t>
          </a:r>
        </a:p>
      </dsp:txBody>
      <dsp:txXfrm>
        <a:off x="0" y="1994171"/>
        <a:ext cx="10515600" cy="1285200"/>
      </dsp:txXfrm>
    </dsp:sp>
    <dsp:sp modelId="{A729094E-10EA-4A70-95AF-5683609BEEC3}">
      <dsp:nvSpPr>
        <dsp:cNvPr id="0" name=""/>
        <dsp:cNvSpPr/>
      </dsp:nvSpPr>
      <dsp:spPr>
        <a:xfrm>
          <a:off x="525780" y="1743251"/>
          <a:ext cx="73609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t>Diversity </a:t>
          </a:r>
          <a:r>
            <a:rPr lang="en-US" sz="1700" kern="1200">
              <a:latin typeface="Aptos Display" panose="020F0302020204030204"/>
            </a:rPr>
            <a:t>LO's</a:t>
          </a:r>
          <a:r>
            <a:rPr lang="en-US" sz="1700" kern="1200"/>
            <a:t> at UWSP</a:t>
          </a:r>
        </a:p>
      </dsp:txBody>
      <dsp:txXfrm>
        <a:off x="550278" y="1767749"/>
        <a:ext cx="7311924" cy="452844"/>
      </dsp:txXfrm>
    </dsp:sp>
    <dsp:sp modelId="{495533F1-773E-4E3F-92A2-DBC8D6362B69}">
      <dsp:nvSpPr>
        <dsp:cNvPr id="0" name=""/>
        <dsp:cNvSpPr/>
      </dsp:nvSpPr>
      <dsp:spPr>
        <a:xfrm>
          <a:off x="0" y="3622091"/>
          <a:ext cx="10515600" cy="1285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Aptos Display" panose="020F0302020204030204"/>
            </a:rPr>
            <a:t>Identify key differences between cultures</a:t>
          </a:r>
        </a:p>
        <a:p>
          <a:pPr marL="171450" lvl="1" indent="-171450" algn="l" defTabSz="755650" rtl="0">
            <a:lnSpc>
              <a:spcPct val="90000"/>
            </a:lnSpc>
            <a:spcBef>
              <a:spcPct val="0"/>
            </a:spcBef>
            <a:spcAft>
              <a:spcPct val="15000"/>
            </a:spcAft>
            <a:buChar char="•"/>
          </a:pPr>
          <a:r>
            <a:rPr lang="en-US" sz="1700" kern="1200">
              <a:latin typeface="Aptos Display" panose="020F0302020204030204"/>
            </a:rPr>
            <a:t>Analyze global interconnectedness</a:t>
          </a:r>
        </a:p>
        <a:p>
          <a:pPr marL="171450" lvl="1" indent="-171450" algn="l" defTabSz="755650" rtl="0">
            <a:lnSpc>
              <a:spcPct val="90000"/>
            </a:lnSpc>
            <a:spcBef>
              <a:spcPct val="0"/>
            </a:spcBef>
            <a:spcAft>
              <a:spcPct val="15000"/>
            </a:spcAft>
            <a:buChar char="•"/>
          </a:pPr>
          <a:r>
            <a:rPr lang="en-US" sz="1700" kern="1200">
              <a:latin typeface="Aptos Display" panose="020F0302020204030204"/>
            </a:rPr>
            <a:t>Curiosity about and empathy for other cultural perspectives</a:t>
          </a:r>
        </a:p>
      </dsp:txBody>
      <dsp:txXfrm>
        <a:off x="0" y="3622091"/>
        <a:ext cx="10515600" cy="1285200"/>
      </dsp:txXfrm>
    </dsp:sp>
    <dsp:sp modelId="{C8914623-40EB-48FD-8355-141ED80BA538}">
      <dsp:nvSpPr>
        <dsp:cNvPr id="0" name=""/>
        <dsp:cNvSpPr/>
      </dsp:nvSpPr>
      <dsp:spPr>
        <a:xfrm>
          <a:off x="525780" y="3371171"/>
          <a:ext cx="736092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Aptos Display" panose="020F0302020204030204"/>
            </a:rPr>
            <a:t> Global Awareness LO's at UWSP</a:t>
          </a:r>
        </a:p>
      </dsp:txBody>
      <dsp:txXfrm>
        <a:off x="550278" y="3395669"/>
        <a:ext cx="731192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0AF7E-B552-41E8-A412-4A1BF09B0C76}">
      <dsp:nvSpPr>
        <dsp:cNvPr id="0" name=""/>
        <dsp:cNvSpPr/>
      </dsp:nvSpPr>
      <dsp:spPr>
        <a:xfrm>
          <a:off x="0" y="42809"/>
          <a:ext cx="6464711" cy="5651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"Empathy Machines" </a:t>
          </a:r>
        </a:p>
      </dsp:txBody>
      <dsp:txXfrm>
        <a:off x="27586" y="70395"/>
        <a:ext cx="6409539" cy="509938"/>
      </dsp:txXfrm>
    </dsp:sp>
    <dsp:sp modelId="{32EA8B5C-6293-4FCE-A992-9C5A0190E153}">
      <dsp:nvSpPr>
        <dsp:cNvPr id="0" name=""/>
        <dsp:cNvSpPr/>
      </dsp:nvSpPr>
      <dsp:spPr>
        <a:xfrm>
          <a:off x="0" y="607919"/>
          <a:ext cx="6464711"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25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Empathy "is not a one-stop destination; it's a practice" (Castillo 30)</a:t>
          </a:r>
        </a:p>
      </dsp:txBody>
      <dsp:txXfrm>
        <a:off x="0" y="607919"/>
        <a:ext cx="6464711" cy="571320"/>
      </dsp:txXfrm>
    </dsp:sp>
    <dsp:sp modelId="{7B12A175-1B1A-438A-8128-22EE34E8AAC9}">
      <dsp:nvSpPr>
        <dsp:cNvPr id="0" name=""/>
        <dsp:cNvSpPr/>
      </dsp:nvSpPr>
      <dsp:spPr>
        <a:xfrm>
          <a:off x="0" y="1179239"/>
          <a:ext cx="6464711" cy="5651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"Oppression Studies"</a:t>
          </a:r>
        </a:p>
      </dsp:txBody>
      <dsp:txXfrm>
        <a:off x="27586" y="1206825"/>
        <a:ext cx="6409539" cy="509938"/>
      </dsp:txXfrm>
    </dsp:sp>
    <dsp:sp modelId="{1AC916ED-D5DC-4409-AB49-E583BBE9D57A}">
      <dsp:nvSpPr>
        <dsp:cNvPr id="0" name=""/>
        <dsp:cNvSpPr/>
      </dsp:nvSpPr>
      <dsp:spPr>
        <a:xfrm>
          <a:off x="0" y="1744349"/>
          <a:ext cx="6464711"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25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Can generate "anger, resistance, evasion, and passive-aggressiveness" (</a:t>
          </a:r>
          <a:r>
            <a:rPr lang="en-US" sz="1800" kern="1200" err="1"/>
            <a:t>TuSmith</a:t>
          </a:r>
          <a:r>
            <a:rPr lang="en-US" sz="1800" kern="1200"/>
            <a:t> 21-22)</a:t>
          </a:r>
        </a:p>
      </dsp:txBody>
      <dsp:txXfrm>
        <a:off x="0" y="1744349"/>
        <a:ext cx="6464711" cy="571320"/>
      </dsp:txXfrm>
    </dsp:sp>
    <dsp:sp modelId="{72AFB988-2F17-4AF9-A46E-3C5E84D5143C}">
      <dsp:nvSpPr>
        <dsp:cNvPr id="0" name=""/>
        <dsp:cNvSpPr/>
      </dsp:nvSpPr>
      <dsp:spPr>
        <a:xfrm>
          <a:off x="0" y="2315669"/>
          <a:ext cx="6464711" cy="5651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latin typeface="Aptos Display" panose="020F0302020204030204"/>
            </a:rPr>
            <a:t>Ethnographic Voyeurism</a:t>
          </a:r>
          <a:endParaRPr lang="en-US" sz="2300" kern="1200"/>
        </a:p>
      </dsp:txBody>
      <dsp:txXfrm>
        <a:off x="27586" y="2343255"/>
        <a:ext cx="6409539" cy="509938"/>
      </dsp:txXfrm>
    </dsp:sp>
    <dsp:sp modelId="{95C8BD10-56BD-4CB0-BD9F-255A41A65540}">
      <dsp:nvSpPr>
        <dsp:cNvPr id="0" name=""/>
        <dsp:cNvSpPr/>
      </dsp:nvSpPr>
      <dsp:spPr>
        <a:xfrm>
          <a:off x="0" y="2880779"/>
          <a:ext cx="6464711"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25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Allows students "to experience difference passively while avoiding engagement with actual people and pressing issues" (</a:t>
          </a:r>
          <a:r>
            <a:rPr lang="en-US" sz="1800" kern="1200" err="1"/>
            <a:t>Eils</a:t>
          </a:r>
          <a:r>
            <a:rPr lang="en-US" sz="1800" kern="1200"/>
            <a:t> 34)</a:t>
          </a:r>
        </a:p>
      </dsp:txBody>
      <dsp:txXfrm>
        <a:off x="0" y="2880779"/>
        <a:ext cx="6464711" cy="833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78914"/>
          <a:ext cx="5406594" cy="0"/>
        </a:xfrm>
        <a:prstGeom prst="lin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FE5C7F33-9326-49FB-89A3-8A20163AD994}">
      <dsp:nvSpPr>
        <dsp:cNvPr id="0" name=""/>
        <dsp:cNvSpPr/>
      </dsp:nvSpPr>
      <dsp:spPr>
        <a:xfrm>
          <a:off x="119932" y="2017954"/>
          <a:ext cx="1735389" cy="42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25000"/>
                </a:schemeClr>
              </a:solidFill>
              <a:latin typeface="+mn-lt"/>
            </a:rPr>
            <a:t>P1</a:t>
          </a:r>
        </a:p>
      </dsp:txBody>
      <dsp:txXfrm>
        <a:off x="119932" y="2017954"/>
        <a:ext cx="1735389" cy="424634"/>
      </dsp:txXfrm>
    </dsp:sp>
    <dsp:sp modelId="{BA29120C-7C6B-4F62-9079-4AD528BC0744}">
      <dsp:nvSpPr>
        <dsp:cNvPr id="0" name=""/>
        <dsp:cNvSpPr/>
      </dsp:nvSpPr>
      <dsp:spPr>
        <a:xfrm>
          <a:off x="1610" y="524217"/>
          <a:ext cx="1972034" cy="640709"/>
        </a:xfrm>
        <a:prstGeom prst="roundRect">
          <a:avLst/>
        </a:prstGeom>
        <a:solidFill>
          <a:schemeClr val="accent3">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25000"/>
                </a:schemeClr>
              </a:solidFill>
              <a:latin typeface="+mn-lt"/>
            </a:rPr>
            <a:t>Exclusion</a:t>
          </a:r>
        </a:p>
      </dsp:txBody>
      <dsp:txXfrm>
        <a:off x="32887" y="555494"/>
        <a:ext cx="1909480" cy="578155"/>
      </dsp:txXfrm>
    </dsp:sp>
    <dsp:sp modelId="{A95DB80B-444A-4D69-B205-3A801BB8524A}">
      <dsp:nvSpPr>
        <dsp:cNvPr id="0" name=""/>
        <dsp:cNvSpPr/>
      </dsp:nvSpPr>
      <dsp:spPr>
        <a:xfrm>
          <a:off x="987627" y="1164926"/>
          <a:ext cx="0" cy="71398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263712" y="1315240"/>
          <a:ext cx="1735389" cy="42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25000"/>
                </a:schemeClr>
              </a:solidFill>
              <a:latin typeface="+mn-lt"/>
            </a:rPr>
            <a:t>P2</a:t>
          </a:r>
        </a:p>
      </dsp:txBody>
      <dsp:txXfrm>
        <a:off x="1263712" y="1315240"/>
        <a:ext cx="1735389" cy="424634"/>
      </dsp:txXfrm>
    </dsp:sp>
    <dsp:sp modelId="{FA19A0AA-8B0B-4AA8-A80D-08CFFDD3F112}">
      <dsp:nvSpPr>
        <dsp:cNvPr id="0" name=""/>
        <dsp:cNvSpPr/>
      </dsp:nvSpPr>
      <dsp:spPr>
        <a:xfrm>
          <a:off x="959443" y="1850730"/>
          <a:ext cx="56367" cy="563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DAA0C9-3E42-4088-8622-30E9F6EA139A}">
      <dsp:nvSpPr>
        <dsp:cNvPr id="0" name=""/>
        <dsp:cNvSpPr/>
      </dsp:nvSpPr>
      <dsp:spPr>
        <a:xfrm>
          <a:off x="1145390" y="2592902"/>
          <a:ext cx="1972034" cy="640709"/>
        </a:xfrm>
        <a:prstGeom prst="roundRect">
          <a:avLst/>
        </a:prstGeom>
        <a:solidFill>
          <a:schemeClr val="accent3">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25000"/>
                </a:schemeClr>
              </a:solidFill>
              <a:latin typeface="+mn-lt"/>
            </a:rPr>
            <a:t>Eurocentrism</a:t>
          </a:r>
        </a:p>
      </dsp:txBody>
      <dsp:txXfrm>
        <a:off x="1176667" y="2624179"/>
        <a:ext cx="1909480" cy="578155"/>
      </dsp:txXfrm>
    </dsp:sp>
    <dsp:sp modelId="{DBD74D6B-057A-432C-9067-BF618C19EB2A}">
      <dsp:nvSpPr>
        <dsp:cNvPr id="0" name=""/>
        <dsp:cNvSpPr/>
      </dsp:nvSpPr>
      <dsp:spPr>
        <a:xfrm>
          <a:off x="2131407" y="1878914"/>
          <a:ext cx="0" cy="71398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407491" y="2017954"/>
          <a:ext cx="1735389" cy="42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25000"/>
                </a:schemeClr>
              </a:solidFill>
              <a:latin typeface="+mn-lt"/>
            </a:rPr>
            <a:t>P3</a:t>
          </a:r>
        </a:p>
      </dsp:txBody>
      <dsp:txXfrm>
        <a:off x="2407491" y="2017954"/>
        <a:ext cx="1735389" cy="424634"/>
      </dsp:txXfrm>
    </dsp:sp>
    <dsp:sp modelId="{0F979253-FD39-4920-BFCA-78C564B167EA}">
      <dsp:nvSpPr>
        <dsp:cNvPr id="0" name=""/>
        <dsp:cNvSpPr/>
      </dsp:nvSpPr>
      <dsp:spPr>
        <a:xfrm>
          <a:off x="2103223" y="1850730"/>
          <a:ext cx="56367" cy="563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0D48281-565D-47A3-9B6C-576231178549}">
      <dsp:nvSpPr>
        <dsp:cNvPr id="0" name=""/>
        <dsp:cNvSpPr/>
      </dsp:nvSpPr>
      <dsp:spPr>
        <a:xfrm>
          <a:off x="2289169" y="524217"/>
          <a:ext cx="1972034" cy="640709"/>
        </a:xfrm>
        <a:prstGeom prst="roundRect">
          <a:avLst/>
        </a:prstGeom>
        <a:solidFill>
          <a:schemeClr val="accent3">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lumMod val="25000"/>
                </a:schemeClr>
              </a:solidFill>
              <a:latin typeface="+mn-lt"/>
            </a:rPr>
            <a:t> Possibilities</a:t>
          </a:r>
        </a:p>
      </dsp:txBody>
      <dsp:txXfrm>
        <a:off x="2320446" y="555494"/>
        <a:ext cx="1909480" cy="578155"/>
      </dsp:txXfrm>
    </dsp:sp>
    <dsp:sp modelId="{DCAE8A46-752C-4E82-84CE-E790E1F2918E}">
      <dsp:nvSpPr>
        <dsp:cNvPr id="0" name=""/>
        <dsp:cNvSpPr/>
      </dsp:nvSpPr>
      <dsp:spPr>
        <a:xfrm>
          <a:off x="3275186" y="1164926"/>
          <a:ext cx="0" cy="71398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551271" y="1315240"/>
          <a:ext cx="1735389" cy="42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25000"/>
                </a:schemeClr>
              </a:solidFill>
              <a:latin typeface="+mn-lt"/>
            </a:rPr>
            <a:t>SOLUTION</a:t>
          </a:r>
        </a:p>
      </dsp:txBody>
      <dsp:txXfrm>
        <a:off x="3551271" y="1315240"/>
        <a:ext cx="1735389" cy="424634"/>
      </dsp:txXfrm>
    </dsp:sp>
    <dsp:sp modelId="{B6459BF8-D2C3-4018-9C28-98667DC203F4}">
      <dsp:nvSpPr>
        <dsp:cNvPr id="0" name=""/>
        <dsp:cNvSpPr/>
      </dsp:nvSpPr>
      <dsp:spPr>
        <a:xfrm>
          <a:off x="3247003" y="1850730"/>
          <a:ext cx="56367" cy="563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3A59BD-6D45-4573-B098-8CB5207F194D}">
      <dsp:nvSpPr>
        <dsp:cNvPr id="0" name=""/>
        <dsp:cNvSpPr/>
      </dsp:nvSpPr>
      <dsp:spPr>
        <a:xfrm>
          <a:off x="3432949" y="2592902"/>
          <a:ext cx="1972034" cy="921020"/>
        </a:xfrm>
        <a:prstGeom prst="roundRect">
          <a:avLst/>
        </a:prstGeom>
        <a:solidFill>
          <a:schemeClr val="accent3">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2">
                  <a:lumMod val="25000"/>
                </a:schemeClr>
              </a:solidFill>
              <a:latin typeface="+mn-lt"/>
            </a:rPr>
            <a:t>More linguistic resources</a:t>
          </a:r>
        </a:p>
      </dsp:txBody>
      <dsp:txXfrm>
        <a:off x="3477909" y="2637862"/>
        <a:ext cx="1882114" cy="831100"/>
      </dsp:txXfrm>
    </dsp:sp>
    <dsp:sp modelId="{086FB9B1-82B2-4197-8B33-6E7FF94F8D2E}">
      <dsp:nvSpPr>
        <dsp:cNvPr id="0" name=""/>
        <dsp:cNvSpPr/>
      </dsp:nvSpPr>
      <dsp:spPr>
        <a:xfrm>
          <a:off x="4418966" y="1878914"/>
          <a:ext cx="0" cy="71398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390782" y="1850730"/>
          <a:ext cx="56367" cy="563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DA191-74DF-434D-BA43-D643C744BED4}" type="datetimeFigureOut">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F76BE-BF8B-4723-8E5C-92247FA2A3A5}" type="slidenum">
              <a:t>‹#›</a:t>
            </a:fld>
            <a:endParaRPr lang="en-US"/>
          </a:p>
        </p:txBody>
      </p:sp>
    </p:spTree>
    <p:extLst>
      <p:ext uri="{BB962C8B-B14F-4D97-AF65-F5344CB8AC3E}">
        <p14:creationId xmlns:p14="http://schemas.microsoft.com/office/powerpoint/2010/main" val="80609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Introduction – who am I, what are my roles at UWSP, what do I teach. In addition to my position within the English Dept., I also coordinate the WGS minor and serve on the EDIPC. Nearly all of the courses I teach (aside from composition) carry U.S. diversity or global awareness designations.</a:t>
            </a:r>
          </a:p>
        </p:txBody>
      </p:sp>
      <p:sp>
        <p:nvSpPr>
          <p:cNvPr id="4" name="Slide Number Placeholder 3"/>
          <p:cNvSpPr>
            <a:spLocks noGrp="1"/>
          </p:cNvSpPr>
          <p:nvPr>
            <p:ph type="sldNum" sz="quarter" idx="5"/>
          </p:nvPr>
        </p:nvSpPr>
        <p:spPr/>
        <p:txBody>
          <a:bodyPr/>
          <a:lstStyle/>
          <a:p>
            <a:fld id="{336F76BE-BF8B-4723-8E5C-92247FA2A3A5}" type="slidenum">
              <a:t>1</a:t>
            </a:fld>
            <a:endParaRPr lang="en-US"/>
          </a:p>
        </p:txBody>
      </p:sp>
    </p:spTree>
    <p:extLst>
      <p:ext uri="{BB962C8B-B14F-4D97-AF65-F5344CB8AC3E}">
        <p14:creationId xmlns:p14="http://schemas.microsoft.com/office/powerpoint/2010/main" val="45057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think it's beneficial to start by clarifying exactly what we're striving for when we discuss "diversity" in our teaching. In the realm of HIPs, diversity is described in terms of examining "difficult differences"--racial, ethnic, and gender inequality, as well as global struggles for human rights and freedom. The American Association of Colleges and Universities recommends linking these explorations with experiential learning, such as service learning and study abroad. I also like the Oxford Review's emphasis on equitable access, ensuring that students from underrepresented groups can participate fully.</a:t>
            </a:r>
          </a:p>
          <a:p>
            <a:endParaRPr lang="en-US">
              <a:ea typeface="Calibri"/>
              <a:cs typeface="Calibri"/>
            </a:endParaRPr>
          </a:p>
          <a:p>
            <a:r>
              <a:rPr lang="en-US">
                <a:ea typeface="Calibri"/>
                <a:cs typeface="Calibri"/>
              </a:rPr>
              <a:t>UWSP's U.S. Diversity and Global Awareness learning outcomes fall primarily under the umbrella of the first HIP—exploring "difficult differences." Since these learning outcomes shape our curriculum, I want to examine some of the challenges we might face when attempting to implement them.</a:t>
            </a:r>
          </a:p>
        </p:txBody>
      </p:sp>
      <p:sp>
        <p:nvSpPr>
          <p:cNvPr id="4" name="Slide Number Placeholder 3"/>
          <p:cNvSpPr>
            <a:spLocks noGrp="1"/>
          </p:cNvSpPr>
          <p:nvPr>
            <p:ph type="sldNum" sz="quarter" idx="5"/>
          </p:nvPr>
        </p:nvSpPr>
        <p:spPr/>
        <p:txBody>
          <a:bodyPr/>
          <a:lstStyle/>
          <a:p>
            <a:fld id="{336F76BE-BF8B-4723-8E5C-92247FA2A3A5}" type="slidenum">
              <a:rPr lang="en-US"/>
              <a:t>3</a:t>
            </a:fld>
            <a:endParaRPr lang="en-US"/>
          </a:p>
        </p:txBody>
      </p:sp>
    </p:spTree>
    <p:extLst>
      <p:ext uri="{BB962C8B-B14F-4D97-AF65-F5344CB8AC3E}">
        <p14:creationId xmlns:p14="http://schemas.microsoft.com/office/powerpoint/2010/main" val="99778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diversity effectively in our teaching is rife with challenges. For the sake of time, today I'm just focusing on a couple of issues I've dealt with in my own classrooms. </a:t>
            </a:r>
          </a:p>
          <a:p>
            <a:endParaRPr lang="en-US"/>
          </a:p>
          <a:p>
            <a:r>
              <a:rPr lang="en-US"/>
              <a:t>The first is simply the fact of our institutional demographics. As most of us know, UWSP is a PWI, both in its instructor make-up and its student body. In 2020, only 10% of our instructors were people of color—30 in total. The reality is that most of our diversity-related curriculum is delivered by white faculty (like myself) to white students.</a:t>
            </a:r>
          </a:p>
          <a:p>
            <a:endParaRPr lang="en-US"/>
          </a:p>
          <a:p>
            <a:r>
              <a:rPr lang="en-US"/>
              <a:t>While we as individual instructors can't control these demographics, we can respond to them mindfully. The three points I'll raise here are all intertwined. First, we must consider how (or if) we present ourselves as "experts," particularly if we're teaching about cultures or communities other than our own. Second, we need to be cognizant that marginalized groups have often been mined for knowledge by academics in pursuit of expert status—in many cases without consent or recompense. We should avoid replicating this tendency in our own research and teaching. Finally, if we plan to implement experiential or service learning as part of diversity-related HIPs, we have to do so ethically and equitably.</a:t>
            </a:r>
          </a:p>
        </p:txBody>
      </p:sp>
      <p:sp>
        <p:nvSpPr>
          <p:cNvPr id="4" name="Slide Number Placeholder 3"/>
          <p:cNvSpPr>
            <a:spLocks noGrp="1"/>
          </p:cNvSpPr>
          <p:nvPr>
            <p:ph type="sldNum" sz="quarter" idx="5"/>
          </p:nvPr>
        </p:nvSpPr>
        <p:spPr/>
        <p:txBody>
          <a:bodyPr/>
          <a:lstStyle/>
          <a:p>
            <a:fld id="{336F76BE-BF8B-4723-8E5C-92247FA2A3A5}" type="slidenum">
              <a:rPr lang="en-US"/>
              <a:t>4</a:t>
            </a:fld>
            <a:endParaRPr lang="en-US"/>
          </a:p>
        </p:txBody>
      </p:sp>
    </p:spTree>
    <p:extLst>
      <p:ext uri="{BB962C8B-B14F-4D97-AF65-F5344CB8AC3E}">
        <p14:creationId xmlns:p14="http://schemas.microsoft.com/office/powerpoint/2010/main" val="301837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Navigating my own authority as a white, cisgender, heterosexual instructor who primarily teaches works by multiply-marginalized authors has been a long process of trial and error. However, as I was redesigning my Native American literature course in the fall of 2023, I stumbled upon Brenda </a:t>
            </a:r>
            <a:r>
              <a:rPr lang="en-US" err="1">
                <a:ea typeface="Calibri"/>
                <a:cs typeface="Calibri"/>
              </a:rPr>
              <a:t>Vellino's</a:t>
            </a:r>
            <a:r>
              <a:rPr lang="en-US">
                <a:ea typeface="Calibri"/>
                <a:cs typeface="Calibri"/>
              </a:rPr>
              <a:t> work on apprenticeship pedagogy. </a:t>
            </a:r>
            <a:r>
              <a:rPr lang="en-US" err="1">
                <a:ea typeface="Calibri"/>
                <a:cs typeface="Calibri"/>
              </a:rPr>
              <a:t>Vellino</a:t>
            </a:r>
            <a:r>
              <a:rPr lang="en-US">
                <a:ea typeface="Calibri"/>
                <a:cs typeface="Calibri"/>
              </a:rPr>
              <a:t>, like myself, is a white academic, and she describes apprenticeship pedagogy as a means to decolonize one's teaching and mitigate the </a:t>
            </a:r>
            <a:r>
              <a:rPr lang="en-US" err="1">
                <a:ea typeface="Calibri"/>
                <a:cs typeface="Calibri"/>
              </a:rPr>
              <a:t>extractivist</a:t>
            </a:r>
            <a:r>
              <a:rPr lang="en-US">
                <a:ea typeface="Calibri"/>
                <a:cs typeface="Calibri"/>
              </a:rPr>
              <a:t> tendencies of academia. She writes [read quotation].</a:t>
            </a:r>
          </a:p>
          <a:p>
            <a:endParaRPr lang="en-US">
              <a:ea typeface="Calibri"/>
              <a:cs typeface="Calibri"/>
            </a:endParaRPr>
          </a:p>
          <a:p>
            <a:r>
              <a:rPr lang="en-US">
                <a:ea typeface="Calibri"/>
                <a:cs typeface="Calibri"/>
              </a:rPr>
              <a:t>Although </a:t>
            </a:r>
            <a:r>
              <a:rPr lang="en-US" err="1">
                <a:ea typeface="Calibri"/>
                <a:cs typeface="Calibri"/>
              </a:rPr>
              <a:t>Vellino</a:t>
            </a:r>
            <a:r>
              <a:rPr lang="en-US">
                <a:ea typeface="Calibri"/>
                <a:cs typeface="Calibri"/>
              </a:rPr>
              <a:t> focuses primarily on teaching Indigenous literatures, there are four key principles from her pedagogical framework that I think can be adapted by any instructor who wants to implement HIPS related to diversity. </a:t>
            </a:r>
          </a:p>
          <a:p>
            <a:endParaRPr lang="en-US">
              <a:ea typeface="Calibri"/>
              <a:cs typeface="Calibri"/>
            </a:endParaRPr>
          </a:p>
          <a:p>
            <a:r>
              <a:rPr lang="en-US">
                <a:ea typeface="Calibri"/>
                <a:cs typeface="Calibri"/>
              </a:rPr>
              <a:t>[Work through the list, offering examples of what I did in 280]</a:t>
            </a:r>
          </a:p>
          <a:p>
            <a:r>
              <a:rPr lang="en-US">
                <a:ea typeface="Calibri"/>
                <a:cs typeface="Calibri"/>
              </a:rPr>
              <a:t>Model "not knowing"--&gt;acknowledging my own settler colonial status, discussing my own limited exposure to Native culture/history/literature while growing up, emphasizing the limitations of my own knowledge, acknowledging debates within Native community which I have no authority to weigh in on (ex: blood quantum, use of sacred knowledge in literature)</a:t>
            </a:r>
          </a:p>
          <a:p>
            <a:r>
              <a:rPr lang="en-US">
                <a:ea typeface="Calibri"/>
                <a:cs typeface="Calibri"/>
              </a:rPr>
              <a:t>Not all knowledge is meant for all people--&gt;accept the Indigenous "right to refusal;" as a settler colonial individual, I do not have a right to sacred or privileged tribal knowledges/practices; openly discussing the ethics of sharing stories without permission; not asking guest speaker to share any privileged information</a:t>
            </a:r>
          </a:p>
          <a:p>
            <a:r>
              <a:rPr lang="en-US">
                <a:ea typeface="Calibri"/>
                <a:cs typeface="Calibri"/>
              </a:rPr>
              <a:t>BIPOC "citational community"--&gt;built the class around Indigenous theoretical frameworks of </a:t>
            </a:r>
            <a:r>
              <a:rPr lang="en-US" err="1">
                <a:ea typeface="Calibri"/>
                <a:cs typeface="Calibri"/>
              </a:rPr>
              <a:t>storywork</a:t>
            </a:r>
            <a:r>
              <a:rPr lang="en-US">
                <a:ea typeface="Calibri"/>
                <a:cs typeface="Calibri"/>
              </a:rPr>
              <a:t>, resurgence, survivance, etc.; began the course with works by Native thinkers about stories/storytelling</a:t>
            </a:r>
          </a:p>
          <a:p>
            <a:r>
              <a:rPr lang="en-US">
                <a:ea typeface="Calibri"/>
                <a:cs typeface="Calibri"/>
              </a:rPr>
              <a:t>BIPOC knowledge-holders--&gt;worked with NAC, DAC, HGS, and OPID to get funding for guest speaker to do a Telling; students signed a thank you card; credited speaker on my WTFS project and shared it with both him and the NAC coordinator</a:t>
            </a:r>
          </a:p>
        </p:txBody>
      </p:sp>
      <p:sp>
        <p:nvSpPr>
          <p:cNvPr id="4" name="Slide Number Placeholder 3"/>
          <p:cNvSpPr>
            <a:spLocks noGrp="1"/>
          </p:cNvSpPr>
          <p:nvPr>
            <p:ph type="sldNum" sz="quarter" idx="5"/>
          </p:nvPr>
        </p:nvSpPr>
        <p:spPr/>
        <p:txBody>
          <a:bodyPr/>
          <a:lstStyle/>
          <a:p>
            <a:fld id="{336F76BE-BF8B-4723-8E5C-92247FA2A3A5}" type="slidenum">
              <a:rPr lang="en-US"/>
              <a:t>5</a:t>
            </a:fld>
            <a:endParaRPr lang="en-US"/>
          </a:p>
        </p:txBody>
      </p:sp>
    </p:spTree>
    <p:extLst>
      <p:ext uri="{BB962C8B-B14F-4D97-AF65-F5344CB8AC3E}">
        <p14:creationId xmlns:p14="http://schemas.microsoft.com/office/powerpoint/2010/main" val="122492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second challenge I've dealt with while implementing diversity as a HIP in my own courses comes down to framing. Some of this has to do with the way students have been taught to approach diverse subject matter in their K-12 educations, and some of it has to do with the way our own U.S. diversity and global awareness learning outcomes are written.</a:t>
            </a:r>
          </a:p>
          <a:p>
            <a:endParaRPr lang="en-US">
              <a:ea typeface="Calibri"/>
              <a:cs typeface="Calibri"/>
            </a:endParaRPr>
          </a:p>
          <a:p>
            <a:r>
              <a:rPr lang="en-US">
                <a:ea typeface="Calibri"/>
                <a:cs typeface="Calibri"/>
              </a:rPr>
              <a:t>Both USD and GA outcomes emphasize that students develop "empathetic insight" about "diverse cultural perspectives." Such goals are well-intended, but as Filipino-American author Elaine Castillo points out in </a:t>
            </a:r>
            <a:r>
              <a:rPr lang="en-US" i="1">
                <a:ea typeface="Calibri"/>
                <a:cs typeface="Calibri"/>
              </a:rPr>
              <a:t>How to Read Now</a:t>
            </a:r>
            <a:r>
              <a:rPr lang="en-US">
                <a:ea typeface="Calibri"/>
                <a:cs typeface="Calibri"/>
              </a:rPr>
              <a:t>, empathy requires "work from us in our daily lives, for our daily lives--not just when confronted with the visibly and legibly Other" (30). Our students are only required to take one USD course and one GA course to graduate, which doesn't exactly constitute a practice. </a:t>
            </a:r>
          </a:p>
          <a:p>
            <a:endParaRPr lang="en-US">
              <a:ea typeface="Calibri"/>
              <a:cs typeface="Calibri"/>
            </a:endParaRPr>
          </a:p>
          <a:p>
            <a:r>
              <a:rPr lang="en-US">
                <a:ea typeface="Calibri"/>
                <a:cs typeface="Calibri"/>
              </a:rPr>
              <a:t>This "empathy machine" framework often goes hand-in-hand with other problematic approaches to diversity. Those who adhere to the "empathy machine" idea tend to emphasize teaching historical and structural oppression. Our USD outcomes echo that tendency, requiring students to explain "how marginalized groups and individuals have responded to the experience of discrimination and inequality." While teaching these experiences is important, </a:t>
            </a:r>
            <a:r>
              <a:rPr lang="en-US"/>
              <a:t>Bonnie </a:t>
            </a:r>
            <a:r>
              <a:rPr lang="en-US" err="1"/>
              <a:t>TuSmith</a:t>
            </a:r>
            <a:r>
              <a:rPr lang="en-US"/>
              <a:t> explains that this approach is often misunderstood by students and the general public as "oppression studies," breeding resentment among white students and reinforcing narratives of BIPOC victimization and powerlessness.</a:t>
            </a:r>
            <a:r>
              <a:rPr lang="en-US">
                <a:ea typeface="Calibri"/>
                <a:cs typeface="Calibri"/>
              </a:rPr>
              <a:t> [If time, example of student eval saying I hate white people.] Some of this is out of our control—the cultural narratives around CRT, DEI, and "woke," for example. However, there are certain approaches we might take to mitigate the equation of "diversity" with "oppression studies." </a:t>
            </a:r>
          </a:p>
          <a:p>
            <a:endParaRPr lang="en-US">
              <a:ea typeface="Calibri"/>
              <a:cs typeface="Calibri"/>
            </a:endParaRPr>
          </a:p>
          <a:p>
            <a:r>
              <a:rPr lang="en-US">
                <a:ea typeface="Calibri"/>
                <a:cs typeface="Calibri"/>
              </a:rPr>
              <a:t>The "empathy machine" framing can also operate in tandem with an ethnographic approach to diversity, in which students engage in a form of tourism—gaining a superficial understanding of an "exotic" Other. Our GA outcomes reflect this tendency, requiring students to identify "the key components found within one or more cultures that are distinct from those found in predominantly English-speaking cultures." As with our USD outcomes, this GA outcome is well-intended. However, as Colleen Gleason </a:t>
            </a:r>
            <a:r>
              <a:rPr lang="en-US" err="1">
                <a:ea typeface="Calibri"/>
                <a:cs typeface="Calibri"/>
              </a:rPr>
              <a:t>Eils</a:t>
            </a:r>
            <a:r>
              <a:rPr lang="en-US">
                <a:ea typeface="Calibri"/>
                <a:cs typeface="Calibri"/>
              </a:rPr>
              <a:t> notes, when students occupy the role of the "innocent" or "curious voyeur," (note that "curiosity" is also included in the GA outcomes) no demands are made upon them; they're not required to consider how their ethnographic gaze is implicated in larger systems of power and privilege. [If time, provide example of student eval about </a:t>
            </a:r>
            <a:r>
              <a:rPr lang="en-US" i="1">
                <a:ea typeface="Calibri"/>
                <a:cs typeface="Calibri"/>
              </a:rPr>
              <a:t>Love Medicine}</a:t>
            </a:r>
          </a:p>
        </p:txBody>
      </p:sp>
      <p:sp>
        <p:nvSpPr>
          <p:cNvPr id="4" name="Slide Number Placeholder 3"/>
          <p:cNvSpPr>
            <a:spLocks noGrp="1"/>
          </p:cNvSpPr>
          <p:nvPr>
            <p:ph type="sldNum" sz="quarter" idx="5"/>
          </p:nvPr>
        </p:nvSpPr>
        <p:spPr/>
        <p:txBody>
          <a:bodyPr/>
          <a:lstStyle/>
          <a:p>
            <a:fld id="{336F76BE-BF8B-4723-8E5C-92247FA2A3A5}" type="slidenum">
              <a:rPr lang="en-US"/>
              <a:t>6</a:t>
            </a:fld>
            <a:endParaRPr lang="en-US"/>
          </a:p>
        </p:txBody>
      </p:sp>
    </p:spTree>
    <p:extLst>
      <p:ext uri="{BB962C8B-B14F-4D97-AF65-F5344CB8AC3E}">
        <p14:creationId xmlns:p14="http://schemas.microsoft.com/office/powerpoint/2010/main" val="71204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speak of these problematic framings from experience; as a young instructor, I fell into many of these traps myself. It took serious self-reflection, research, and planning to develop courses that can push students out of the "empathy machine," "oppression studies," and "ethnographic voyeur" approaches to diversity. I'm constantly learning and second-guessing myself. That said, there are a few core strategies I've found useful.</a:t>
            </a:r>
          </a:p>
          <a:p>
            <a:endParaRPr lang="en-US">
              <a:ea typeface="Calibri"/>
              <a:cs typeface="Calibri"/>
            </a:endParaRPr>
          </a:p>
          <a:p>
            <a:r>
              <a:rPr lang="en-US">
                <a:ea typeface="Calibri"/>
                <a:cs typeface="Calibri"/>
              </a:rPr>
              <a:t>Talk through examples of each bullet point:</a:t>
            </a:r>
          </a:p>
          <a:p>
            <a:r>
              <a:rPr lang="en-US">
                <a:ea typeface="Calibri"/>
                <a:cs typeface="Calibri"/>
              </a:rPr>
              <a:t>Resistance/joy/humor--&gt;USD outcome specifies "responses" to discrimination and inequality; responses have taken many forms. Example texts include Wake by Rebecca Hall, Native Poem by Tommy Pico, The Thirty Names of Night by Zeyn Joukhadar, select poems by Gwendolyn Brooks, stories of the No-No Boys, David Henry Hwang's M. Butterfly, etc. </a:t>
            </a:r>
          </a:p>
          <a:p>
            <a:r>
              <a:rPr lang="en-US">
                <a:ea typeface="Calibri"/>
                <a:cs typeface="Calibri"/>
              </a:rPr>
              <a:t>Metacognition--&gt;have students discuss their previous experiences with "diversity" courses or topics; example of my own conversations from Intro to Ethnic Literature; using texts that encourage this kind of interrogation, such as Castillo's book, Nam Le's short story "Love and Honor and Pity and Pride and Compassion and Sacrifice," authors of color who resist or critique the label of "ethnic literature"</a:t>
            </a:r>
          </a:p>
          <a:p>
            <a:r>
              <a:rPr lang="en-US">
                <a:ea typeface="Calibri"/>
                <a:cs typeface="Calibri"/>
              </a:rPr>
              <a:t>Emphasizing the humanity of diverse subjects--&gt;move away from viewing folks as the "objects" of study and toward thinking about relationality. Share example of student who kept responding that he "couldn't relate" to any of our readings.</a:t>
            </a:r>
          </a:p>
          <a:p>
            <a:r>
              <a:rPr lang="en-US">
                <a:ea typeface="Calibri"/>
                <a:cs typeface="Calibri"/>
              </a:rPr>
              <a:t>Critical thinking/analysis--&gt;basically, don't allow students to treat diverse content any differently than your usual course content. For example, I push students in Intro to Ethnic Lit. to engage in close reading/analysis to think about the craft of each author's writing versus simply the content. </a:t>
            </a:r>
          </a:p>
        </p:txBody>
      </p:sp>
      <p:sp>
        <p:nvSpPr>
          <p:cNvPr id="4" name="Slide Number Placeholder 3"/>
          <p:cNvSpPr>
            <a:spLocks noGrp="1"/>
          </p:cNvSpPr>
          <p:nvPr>
            <p:ph type="sldNum" sz="quarter" idx="5"/>
          </p:nvPr>
        </p:nvSpPr>
        <p:spPr/>
        <p:txBody>
          <a:bodyPr/>
          <a:lstStyle/>
          <a:p>
            <a:fld id="{336F76BE-BF8B-4723-8E5C-92247FA2A3A5}" type="slidenum">
              <a:rPr lang="en-US"/>
              <a:t>7</a:t>
            </a:fld>
            <a:endParaRPr lang="en-US"/>
          </a:p>
        </p:txBody>
      </p:sp>
    </p:spTree>
    <p:extLst>
      <p:ext uri="{BB962C8B-B14F-4D97-AF65-F5344CB8AC3E}">
        <p14:creationId xmlns:p14="http://schemas.microsoft.com/office/powerpoint/2010/main" val="313350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18</a:t>
            </a:fld>
            <a:endParaRPr lang="en-US" dirty="0"/>
          </a:p>
        </p:txBody>
      </p:sp>
    </p:spTree>
    <p:extLst>
      <p:ext uri="{BB962C8B-B14F-4D97-AF65-F5344CB8AC3E}">
        <p14:creationId xmlns:p14="http://schemas.microsoft.com/office/powerpoint/2010/main" val="344219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93970-B13A-F96D-A4B1-3A1EE7484106}"/>
              </a:ext>
            </a:extLst>
          </p:cNvPr>
          <p:cNvPicPr>
            <a:picLocks noChangeAspect="1"/>
          </p:cNvPicPr>
          <p:nvPr userDrawn="1"/>
        </p:nvPicPr>
        <p:blipFill>
          <a:blip r:embed="rId2"/>
          <a:srcRect/>
          <a:stretch/>
        </p:blipFill>
        <p:spPr>
          <a:xfrm>
            <a:off x="1" y="0"/>
            <a:ext cx="12202379" cy="6857999"/>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612648" y="502920"/>
            <a:ext cx="10954512" cy="3246120"/>
          </a:xfrm>
        </p:spPr>
        <p:txBody>
          <a:bodyPr anchor="b">
            <a:noAutofit/>
          </a:bodyPr>
          <a:lstStyle>
            <a:lvl1pPr algn="ctr">
              <a:defRPr sz="6600" b="1" i="0" cap="none"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12648" y="3758183"/>
            <a:ext cx="10954512" cy="1307592"/>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166556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FEFCE-5DDA-D353-F1BF-36752F5F079A}"/>
              </a:ext>
            </a:extLst>
          </p:cNvPr>
          <p:cNvPicPr>
            <a:picLocks noChangeAspect="1"/>
          </p:cNvPicPr>
          <p:nvPr userDrawn="1"/>
        </p:nvPicPr>
        <p:blipFill>
          <a:blip r:embed="rId2"/>
          <a:srcRect/>
          <a:stretch/>
        </p:blipFill>
        <p:spPr>
          <a:xfrm>
            <a:off x="0" y="2917"/>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877824" y="1325880"/>
            <a:ext cx="10460736" cy="2286000"/>
          </a:xfrm>
        </p:spPr>
        <p:txBody>
          <a:bodyPr anchor="b">
            <a:noAutofit/>
          </a:bodyPr>
          <a:lstStyle>
            <a:lvl1pPr algn="ctr">
              <a:defRPr sz="66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877824" y="3749040"/>
            <a:ext cx="10460736" cy="2286000"/>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398129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B9A11-4222-BB4A-66D3-D37C79AC57C1}"/>
              </a:ext>
            </a:extLst>
          </p:cNvPr>
          <p:cNvPicPr>
            <a:picLocks noChangeAspect="1"/>
          </p:cNvPicPr>
          <p:nvPr userDrawn="1"/>
        </p:nvPicPr>
        <p:blipFill rotWithShape="1">
          <a:blip r:embed="rId2"/>
          <a:srcRect l="-1" r="21" b="21"/>
          <a:stretch/>
        </p:blipFill>
        <p:spPr>
          <a:xfrm>
            <a:off x="-2595" y="1459"/>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4654296" y="27432"/>
            <a:ext cx="7004304" cy="3566160"/>
          </a:xfrm>
        </p:spPr>
        <p:txBody>
          <a:bodyPr anchor="b">
            <a:noAutofit/>
          </a:bodyPr>
          <a:lstStyle>
            <a:lvl1pPr algn="ctr">
              <a:defRPr sz="60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654295" y="3767328"/>
            <a:ext cx="7004303" cy="1161288"/>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126991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01">
    <p:bg>
      <p:bgPr>
        <a:gradFill>
          <a:gsLst>
            <a:gs pos="33000">
              <a:schemeClr val="bg2"/>
            </a:gs>
            <a:gs pos="59000">
              <a:schemeClr val="tx2">
                <a:lumMod val="90000"/>
                <a:alpha val="65163"/>
              </a:schemeClr>
            </a:gs>
          </a:gsLst>
          <a:lin ang="21594000" scaled="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2C86F9-080E-93F7-C7B1-F5BEAD84E36E}"/>
              </a:ext>
            </a:extLst>
          </p:cNvPr>
          <p:cNvSpPr>
            <a:spLocks noGrp="1"/>
          </p:cNvSpPr>
          <p:nvPr>
            <p:ph type="title"/>
          </p:nvPr>
        </p:nvSpPr>
        <p:spPr>
          <a:xfrm>
            <a:off x="1078992" y="365760"/>
            <a:ext cx="10506456" cy="1655064"/>
          </a:xfrm>
        </p:spPr>
        <p:txBody>
          <a:bodyPr anchor="b"/>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097280" y="2432304"/>
            <a:ext cx="3108960" cy="3412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4736592" y="1920240"/>
            <a:ext cx="6620256"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Rounded Rectangle 11">
            <a:extLst>
              <a:ext uri="{FF2B5EF4-FFF2-40B4-BE49-F238E27FC236}">
                <a16:creationId xmlns:a16="http://schemas.microsoft.com/office/drawing/2014/main" id="{7FF98F94-8801-13BE-8EB4-01921AC196C8}"/>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B7BF5718-9534-FD92-79D7-ECC66603E70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2387"/>
          <a:stretch/>
        </p:blipFill>
        <p:spPr>
          <a:xfrm rot="5400000">
            <a:off x="1778676" y="5204330"/>
            <a:ext cx="907513" cy="2465321"/>
          </a:xfrm>
          <a:prstGeom prst="rect">
            <a:avLst/>
          </a:prstGeom>
        </p:spPr>
      </p:pic>
      <p:pic>
        <p:nvPicPr>
          <p:cNvPr id="9" name="Graphic 8">
            <a:extLst>
              <a:ext uri="{FF2B5EF4-FFF2-40B4-BE49-F238E27FC236}">
                <a16:creationId xmlns:a16="http://schemas.microsoft.com/office/drawing/2014/main" id="{4FF40650-9AD0-96F8-F702-185D1729AF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3558" y="5429608"/>
            <a:ext cx="406214" cy="415066"/>
          </a:xfrm>
          <a:prstGeom prst="rect">
            <a:avLst/>
          </a:prstGeom>
        </p:spPr>
      </p:pic>
      <p:pic>
        <p:nvPicPr>
          <p:cNvPr id="10" name="Graphic 9">
            <a:extLst>
              <a:ext uri="{FF2B5EF4-FFF2-40B4-BE49-F238E27FC236}">
                <a16:creationId xmlns:a16="http://schemas.microsoft.com/office/drawing/2014/main" id="{83AC8518-2F0B-6FC0-0C0E-6CE9D00EAC7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4860" b="-1"/>
          <a:stretch/>
        </p:blipFill>
        <p:spPr>
          <a:xfrm>
            <a:off x="10214191" y="365126"/>
            <a:ext cx="1032928" cy="1106730"/>
          </a:xfrm>
          <a:prstGeom prst="rect">
            <a:avLst/>
          </a:prstGeom>
        </p:spPr>
      </p:pic>
    </p:spTree>
    <p:extLst>
      <p:ext uri="{BB962C8B-B14F-4D97-AF65-F5344CB8AC3E}">
        <p14:creationId xmlns:p14="http://schemas.microsoft.com/office/powerpoint/2010/main" val="228384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027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759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340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01">
    <p:bg>
      <p:bgPr>
        <a:gradFill>
          <a:gsLst>
            <a:gs pos="33000">
              <a:schemeClr val="bg2"/>
            </a:gs>
            <a:gs pos="59000">
              <a:schemeClr val="tx2">
                <a:lumMod val="90000"/>
                <a:alpha val="65163"/>
              </a:schemeClr>
            </a:gs>
          </a:gsLst>
          <a:lin ang="21594000" scaled="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2C86F9-080E-93F7-C7B1-F5BEAD84E36E}"/>
              </a:ext>
            </a:extLst>
          </p:cNvPr>
          <p:cNvSpPr>
            <a:spLocks noGrp="1"/>
          </p:cNvSpPr>
          <p:nvPr>
            <p:ph type="title"/>
          </p:nvPr>
        </p:nvSpPr>
        <p:spPr>
          <a:xfrm>
            <a:off x="1078992" y="365760"/>
            <a:ext cx="10506456" cy="1655064"/>
          </a:xfrm>
        </p:spPr>
        <p:txBody>
          <a:bodyPr anchor="b"/>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097280" y="2432304"/>
            <a:ext cx="3108960" cy="3412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4736592" y="1920240"/>
            <a:ext cx="6620256"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Rounded Rectangle 11">
            <a:extLst>
              <a:ext uri="{FF2B5EF4-FFF2-40B4-BE49-F238E27FC236}">
                <a16:creationId xmlns:a16="http://schemas.microsoft.com/office/drawing/2014/main" id="{7FF98F94-8801-13BE-8EB4-01921AC196C8}"/>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B7BF5718-9534-FD92-79D7-ECC66603E70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2387"/>
          <a:stretch/>
        </p:blipFill>
        <p:spPr>
          <a:xfrm rot="5400000">
            <a:off x="1778676" y="5204330"/>
            <a:ext cx="907513" cy="2465321"/>
          </a:xfrm>
          <a:prstGeom prst="rect">
            <a:avLst/>
          </a:prstGeom>
        </p:spPr>
      </p:pic>
      <p:pic>
        <p:nvPicPr>
          <p:cNvPr id="9" name="Graphic 8">
            <a:extLst>
              <a:ext uri="{FF2B5EF4-FFF2-40B4-BE49-F238E27FC236}">
                <a16:creationId xmlns:a16="http://schemas.microsoft.com/office/drawing/2014/main" id="{4FF40650-9AD0-96F8-F702-185D1729AF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3558" y="5429608"/>
            <a:ext cx="406214" cy="415066"/>
          </a:xfrm>
          <a:prstGeom prst="rect">
            <a:avLst/>
          </a:prstGeom>
        </p:spPr>
      </p:pic>
      <p:pic>
        <p:nvPicPr>
          <p:cNvPr id="10" name="Graphic 9">
            <a:extLst>
              <a:ext uri="{FF2B5EF4-FFF2-40B4-BE49-F238E27FC236}">
                <a16:creationId xmlns:a16="http://schemas.microsoft.com/office/drawing/2014/main" id="{83AC8518-2F0B-6FC0-0C0E-6CE9D00EAC7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4860" b="-1"/>
          <a:stretch/>
        </p:blipFill>
        <p:spPr>
          <a:xfrm>
            <a:off x="10214191" y="365126"/>
            <a:ext cx="1032928" cy="1106730"/>
          </a:xfrm>
          <a:prstGeom prst="rect">
            <a:avLst/>
          </a:prstGeom>
        </p:spPr>
      </p:pic>
    </p:spTree>
    <p:extLst>
      <p:ext uri="{BB962C8B-B14F-4D97-AF65-F5344CB8AC3E}">
        <p14:creationId xmlns:p14="http://schemas.microsoft.com/office/powerpoint/2010/main" val="319636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B9A11-4222-BB4A-66D3-D37C79AC57C1}"/>
              </a:ext>
            </a:extLst>
          </p:cNvPr>
          <p:cNvPicPr>
            <a:picLocks noChangeAspect="1"/>
          </p:cNvPicPr>
          <p:nvPr userDrawn="1"/>
        </p:nvPicPr>
        <p:blipFill rotWithShape="1">
          <a:blip r:embed="rId2"/>
          <a:srcRect l="-1" r="21" b="21"/>
          <a:stretch/>
        </p:blipFill>
        <p:spPr>
          <a:xfrm>
            <a:off x="-2595" y="1459"/>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4654296" y="27432"/>
            <a:ext cx="7004304" cy="3566160"/>
          </a:xfrm>
        </p:spPr>
        <p:txBody>
          <a:bodyPr anchor="b">
            <a:noAutofit/>
          </a:bodyPr>
          <a:lstStyle>
            <a:lvl1pPr algn="ctr">
              <a:defRPr sz="60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654295" y="3767328"/>
            <a:ext cx="7004303" cy="1161288"/>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3329623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FEFCE-5DDA-D353-F1BF-36752F5F079A}"/>
              </a:ext>
            </a:extLst>
          </p:cNvPr>
          <p:cNvPicPr>
            <a:picLocks noChangeAspect="1"/>
          </p:cNvPicPr>
          <p:nvPr userDrawn="1"/>
        </p:nvPicPr>
        <p:blipFill>
          <a:blip r:embed="rId2"/>
          <a:srcRect/>
          <a:stretch/>
        </p:blipFill>
        <p:spPr>
          <a:xfrm>
            <a:off x="0" y="2917"/>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877824" y="1325880"/>
            <a:ext cx="10460736" cy="2286000"/>
          </a:xfrm>
        </p:spPr>
        <p:txBody>
          <a:bodyPr anchor="b">
            <a:noAutofit/>
          </a:bodyPr>
          <a:lstStyle>
            <a:lvl1pPr algn="ctr">
              <a:defRPr sz="6600" b="1" i="0" cap="none" spc="-150"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877824" y="3749040"/>
            <a:ext cx="10460736" cy="2286000"/>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1502723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93970-B13A-F96D-A4B1-3A1EE7484106}"/>
              </a:ext>
            </a:extLst>
          </p:cNvPr>
          <p:cNvPicPr>
            <a:picLocks noChangeAspect="1"/>
          </p:cNvPicPr>
          <p:nvPr userDrawn="1"/>
        </p:nvPicPr>
        <p:blipFill>
          <a:blip r:embed="rId2"/>
          <a:srcRect/>
          <a:stretch/>
        </p:blipFill>
        <p:spPr>
          <a:xfrm>
            <a:off x="1" y="0"/>
            <a:ext cx="12202379" cy="6857999"/>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612648" y="502920"/>
            <a:ext cx="10954512" cy="3246120"/>
          </a:xfrm>
        </p:spPr>
        <p:txBody>
          <a:bodyPr anchor="b">
            <a:noAutofit/>
          </a:bodyPr>
          <a:lstStyle>
            <a:lvl1pPr algn="ctr">
              <a:defRPr sz="6600" b="1" i="0" cap="none" baseline="0">
                <a:solidFill>
                  <a:schemeClr val="accent2">
                    <a:lumMod val="25000"/>
                  </a:schemeClr>
                </a:solidFill>
                <a:latin typeface="+mj-lt"/>
              </a:defRPr>
            </a:lvl1pPr>
          </a:lstStyle>
          <a:p>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12648" y="3758183"/>
            <a:ext cx="10954512" cy="1307592"/>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dirty="0"/>
          </a:p>
        </p:txBody>
      </p: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97956683"/>
      </p:ext>
    </p:extLst>
  </p:cSld>
  <p:clrMap bg1="lt1" tx1="dk1" bg2="lt2" tx2="dk2" accent1="accent1" accent2="accent2" accent3="accent3" accent4="accent4" accent5="accent5" accent6="accent6" hlink="hlink" folHlink="folHlink"/>
  <p:sldLayoutIdLst>
    <p:sldLayoutId id="2147483842" r:id="rId1"/>
    <p:sldLayoutId id="2147483844" r:id="rId2"/>
    <p:sldLayoutId id="214748384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563001"/>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dirty="0"/>
              <a:t>8/6/20XX</a:t>
            </a:r>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563001"/>
            <a:ext cx="411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9375912" y="6563001"/>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83" r:id="rId3"/>
    <p:sldLayoutId id="2147483649" r:id="rId4"/>
  </p:sldLayoutIdLst>
  <p:hf hdr="0" ftr="0" dt="0"/>
  <p:txStyles>
    <p:titleStyle>
      <a:lvl1pPr algn="l" defTabSz="914400" rtl="0" eaLnBrk="1" latinLnBrk="0" hangingPunct="1">
        <a:lnSpc>
          <a:spcPct val="90000"/>
        </a:lnSpc>
        <a:spcBef>
          <a:spcPct val="0"/>
        </a:spcBef>
        <a:buNone/>
        <a:defRPr sz="4400" b="1" i="0" kern="1200">
          <a:solidFill>
            <a:schemeClr val="accent2">
              <a:lumMod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3.uwsp.edu/oire/Documents/CDS/CDS_UWSP-Main-AllCampuses/UWSP_CDS_2020-2021%20-%20ALL%20CAMPUSES_071221.pdf#search=CDS%20202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93/melus/mlx026" TargetMode="External"/><Relationship Id="rId2" Type="http://schemas.openxmlformats.org/officeDocument/2006/relationships/hyperlink" Target="https://www.aacu.org/trending-topics/high-impact" TargetMode="External"/><Relationship Id="rId1" Type="http://schemas.openxmlformats.org/officeDocument/2006/relationships/slideLayout" Target="../slideLayouts/slideLayout2.xml"/><Relationship Id="rId6" Type="http://schemas.openxmlformats.org/officeDocument/2006/relationships/hyperlink" Target="https://doi.org/10.1353/ail.2022.0012" TargetMode="External"/><Relationship Id="rId5" Type="http://schemas.openxmlformats.org/officeDocument/2006/relationships/hyperlink" Target="https://doi.org/10.1093/melus/mlx062" TargetMode="External"/><Relationship Id="rId4" Type="http://schemas.openxmlformats.org/officeDocument/2006/relationships/hyperlink" Target="https://oxford-review.com/the-oxford-review-dei-diversity-equity-and-inclusion-dictionary/high-impact-practices-definition-and-explan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3"/>
            <a:ext cx="9231410" cy="3542045"/>
          </a:xfrm>
        </p:spPr>
        <p:txBody>
          <a:bodyPr anchor="b">
            <a:normAutofit/>
          </a:bodyPr>
          <a:lstStyle/>
          <a:p>
            <a:pPr algn="l"/>
            <a:r>
              <a:rPr lang="en-US" sz="6600"/>
              <a:t>Negotiating Academic Authority and Centering Marginalized Perspectives </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sz="2200"/>
              <a:t>Presenters: James Berry, Lauren Gantz, Lara Garrido</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A map of Africa with different countries/regions and the flags of the European nations that colonized them.">
            <a:extLst>
              <a:ext uri="{FF2B5EF4-FFF2-40B4-BE49-F238E27FC236}">
                <a16:creationId xmlns:a16="http://schemas.microsoft.com/office/drawing/2014/main" id="{D6891A4A-3F1C-6F03-9198-519DF3E142DA}"/>
              </a:ext>
            </a:extLst>
          </p:cNvPr>
          <p:cNvPicPr>
            <a:picLocks noGrp="1" noChangeAspect="1"/>
          </p:cNvPicPr>
          <p:nvPr>
            <p:ph sz="half" idx="2"/>
          </p:nvPr>
        </p:nvPicPr>
        <p:blipFill>
          <a:blip r:embed="rId2"/>
          <a:stretch>
            <a:fillRect/>
          </a:stretch>
        </p:blipFill>
        <p:spPr>
          <a:xfrm>
            <a:off x="727654" y="751821"/>
            <a:ext cx="5367165" cy="5367165"/>
          </a:xfrm>
          <a:prstGeom prst="rect">
            <a:avLst/>
          </a:prstGeom>
        </p:spPr>
      </p:pic>
      <p:sp>
        <p:nvSpPr>
          <p:cNvPr id="3" name="Content Placeholder 2">
            <a:extLst>
              <a:ext uri="{FF2B5EF4-FFF2-40B4-BE49-F238E27FC236}">
                <a16:creationId xmlns:a16="http://schemas.microsoft.com/office/drawing/2014/main" id="{F323C55D-9412-810A-BEC1-92CC70A68FEE}"/>
              </a:ext>
            </a:extLst>
          </p:cNvPr>
          <p:cNvSpPr>
            <a:spLocks noGrp="1"/>
          </p:cNvSpPr>
          <p:nvPr>
            <p:ph sz="half" idx="1"/>
          </p:nvPr>
        </p:nvSpPr>
        <p:spPr>
          <a:xfrm>
            <a:off x="7064082" y="2103120"/>
            <a:ext cx="4472922" cy="3931920"/>
          </a:xfrm>
        </p:spPr>
        <p:txBody>
          <a:bodyPr vert="horz" lIns="91440" tIns="45720" rIns="91440" bIns="45720" rtlCol="0" anchor="t">
            <a:normAutofit/>
          </a:bodyPr>
          <a:lstStyle/>
          <a:p>
            <a:pPr marL="0" indent="0">
              <a:lnSpc>
                <a:spcPct val="90000"/>
              </a:lnSpc>
              <a:buNone/>
            </a:pPr>
            <a:r>
              <a:rPr lang="en-US" sz="1300" dirty="0">
                <a:solidFill>
                  <a:schemeClr val="bg1"/>
                </a:solidFill>
              </a:rPr>
              <a:t>As a discipline, linguistics is closely tied to the global colonial enterprise and its </a:t>
            </a:r>
            <a:r>
              <a:rPr lang="en-US" sz="1300" b="1" dirty="0">
                <a:solidFill>
                  <a:schemeClr val="bg1"/>
                </a:solidFill>
              </a:rPr>
              <a:t>master narratives</a:t>
            </a:r>
            <a:r>
              <a:rPr lang="en-US" sz="1300" dirty="0">
                <a:solidFill>
                  <a:schemeClr val="bg1"/>
                </a:solidFill>
              </a:rPr>
              <a:t>:</a:t>
            </a:r>
          </a:p>
          <a:p>
            <a:pPr marL="514350">
              <a:lnSpc>
                <a:spcPct val="90000"/>
              </a:lnSpc>
            </a:pPr>
            <a:r>
              <a:rPr lang="en-US" sz="1300" dirty="0">
                <a:solidFill>
                  <a:schemeClr val="bg1"/>
                </a:solidFill>
              </a:rPr>
              <a:t>Much data was gathered by colonial governments and missionaries: </a:t>
            </a:r>
            <a:r>
              <a:rPr lang="en-US" sz="1300" b="1" i="1" dirty="0">
                <a:solidFill>
                  <a:schemeClr val="bg1"/>
                </a:solidFill>
              </a:rPr>
              <a:t>extractive </a:t>
            </a:r>
            <a:r>
              <a:rPr lang="en-US" sz="1300" dirty="0">
                <a:solidFill>
                  <a:schemeClr val="bg1"/>
                </a:solidFill>
              </a:rPr>
              <a:t>methods</a:t>
            </a:r>
          </a:p>
          <a:p>
            <a:pPr marL="514350">
              <a:lnSpc>
                <a:spcPct val="90000"/>
              </a:lnSpc>
            </a:pPr>
            <a:r>
              <a:rPr lang="en-US" sz="1300" dirty="0">
                <a:solidFill>
                  <a:schemeClr val="bg1"/>
                </a:solidFill>
              </a:rPr>
              <a:t>Disciplinary “language of coloniality,” focuses on binaries of expert/speaker, text/speech, and </a:t>
            </a:r>
            <a:r>
              <a:rPr lang="en-US" sz="1300">
                <a:solidFill>
                  <a:schemeClr val="bg1"/>
                </a:solidFill>
              </a:rPr>
              <a:t>colonial/decolonial</a:t>
            </a:r>
            <a:endParaRPr lang="en-US" sz="1300" dirty="0">
              <a:solidFill>
                <a:schemeClr val="bg1"/>
              </a:solidFill>
            </a:endParaRPr>
          </a:p>
          <a:p>
            <a:pPr marL="514350">
              <a:lnSpc>
                <a:spcPct val="90000"/>
              </a:lnSpc>
            </a:pPr>
            <a:r>
              <a:rPr lang="en-US" sz="1300" i="1" dirty="0">
                <a:solidFill>
                  <a:schemeClr val="bg1"/>
                </a:solidFill>
              </a:rPr>
              <a:t>Linguistic imperialism</a:t>
            </a:r>
            <a:r>
              <a:rPr lang="en-US" sz="1300" dirty="0">
                <a:solidFill>
                  <a:schemeClr val="bg1"/>
                </a:solidFill>
              </a:rPr>
              <a:t> prioritizes the teaching of English and a few other colonial/politically influential </a:t>
            </a:r>
            <a:r>
              <a:rPr lang="en-US" sz="1300">
                <a:solidFill>
                  <a:schemeClr val="bg1"/>
                </a:solidFill>
              </a:rPr>
              <a:t>languages</a:t>
            </a:r>
            <a:endParaRPr lang="en-US" sz="1300" dirty="0">
              <a:solidFill>
                <a:schemeClr val="bg1"/>
              </a:solidFill>
            </a:endParaRPr>
          </a:p>
          <a:p>
            <a:pPr marL="514350">
              <a:lnSpc>
                <a:spcPct val="90000"/>
              </a:lnSpc>
            </a:pPr>
            <a:r>
              <a:rPr lang="en-US" sz="1300" dirty="0">
                <a:solidFill>
                  <a:schemeClr val="bg1"/>
                </a:solidFill>
              </a:rPr>
              <a:t>English language is the most studied in the world</a:t>
            </a:r>
          </a:p>
          <a:p>
            <a:pPr marL="514350">
              <a:lnSpc>
                <a:spcPct val="90000"/>
              </a:lnSpc>
            </a:pPr>
            <a:r>
              <a:rPr lang="en-US" sz="1300" dirty="0">
                <a:solidFill>
                  <a:schemeClr val="bg1"/>
                </a:solidFill>
              </a:rPr>
              <a:t>English is (mostly) the language of instruction, scholarly writing, and linguistics textbooks</a:t>
            </a:r>
          </a:p>
          <a:p>
            <a:pPr marL="514350">
              <a:lnSpc>
                <a:spcPct val="90000"/>
              </a:lnSpc>
            </a:pPr>
            <a:r>
              <a:rPr lang="en-US" sz="1300" dirty="0">
                <a:solidFill>
                  <a:schemeClr val="bg1"/>
                </a:solidFill>
              </a:rPr>
              <a:t>Introductory textbooks generally use English examples, with other languages often positioned as ‘exotic’ – intentionally or otherwise</a:t>
            </a:r>
          </a:p>
          <a:p>
            <a:pPr marL="0">
              <a:lnSpc>
                <a:spcPct val="90000"/>
              </a:lnSpc>
            </a:pPr>
            <a:endParaRPr lang="en-US" sz="1300" dirty="0">
              <a:solidFill>
                <a:schemeClr val="bg1"/>
              </a:solidFill>
            </a:endParaRPr>
          </a:p>
        </p:txBody>
      </p:sp>
      <p:sp>
        <p:nvSpPr>
          <p:cNvPr id="2" name="Title 1">
            <a:extLst>
              <a:ext uri="{FF2B5EF4-FFF2-40B4-BE49-F238E27FC236}">
                <a16:creationId xmlns:a16="http://schemas.microsoft.com/office/drawing/2014/main" id="{AF801424-7139-1C6E-430F-FF9192CD158E}"/>
              </a:ext>
            </a:extLst>
          </p:cNvPr>
          <p:cNvSpPr>
            <a:spLocks noGrp="1"/>
          </p:cNvSpPr>
          <p:nvPr>
            <p:ph type="title"/>
          </p:nvPr>
        </p:nvSpPr>
        <p:spPr>
          <a:xfrm>
            <a:off x="7064082" y="642594"/>
            <a:ext cx="4472921" cy="1371600"/>
          </a:xfrm>
        </p:spPr>
        <p:txBody>
          <a:bodyPr vert="horz" lIns="91440" tIns="45720" rIns="91440" bIns="45720" rtlCol="0" anchor="ctr">
            <a:normAutofit fontScale="90000"/>
          </a:bodyPr>
          <a:lstStyle/>
          <a:p>
            <a:r>
              <a:rPr lang="en-US" sz="4800" dirty="0">
                <a:solidFill>
                  <a:schemeClr val="bg1"/>
                </a:solidFill>
              </a:rPr>
              <a:t>Linguistics as an academic field</a:t>
            </a:r>
          </a:p>
        </p:txBody>
      </p:sp>
    </p:spTree>
    <p:extLst>
      <p:ext uri="{BB962C8B-B14F-4D97-AF65-F5344CB8AC3E}">
        <p14:creationId xmlns:p14="http://schemas.microsoft.com/office/powerpoint/2010/main" val="2596214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15B25-7076-43F4-70B4-0126C0D63FAD}"/>
              </a:ext>
            </a:extLst>
          </p:cNvPr>
          <p:cNvSpPr>
            <a:spLocks noGrp="1"/>
          </p:cNvSpPr>
          <p:nvPr>
            <p:ph idx="1"/>
          </p:nvPr>
        </p:nvSpPr>
        <p:spPr/>
        <p:txBody>
          <a:bodyPr vert="horz" lIns="91440" tIns="45720" rIns="91440" bIns="45720" rtlCol="0" anchor="t">
            <a:noAutofit/>
          </a:bodyPr>
          <a:lstStyle/>
          <a:p>
            <a:pPr>
              <a:buNone/>
            </a:pPr>
            <a:r>
              <a:rPr lang="en-US" i="1" dirty="0">
                <a:ea typeface="+mn-lt"/>
                <a:cs typeface="+mn-lt"/>
              </a:rPr>
              <a:t>Linguistic scholarship too often relies on extractive methodologies and mobilizes theories that privilege Western ways of knowing the world (Kubota, 2020). The disciplinary— and disciplining— structures of our field assume and reproduce white normativity (Leonard, 2021). These colonial epistemologies and practices are grounded in a logic of dispossession that consistently targets both Native and Black communities (Davis &amp; Smalls, 2021).</a:t>
            </a:r>
            <a:endParaRPr lang="en-US" dirty="0">
              <a:ea typeface="+mn-lt"/>
              <a:cs typeface="+mn-lt"/>
            </a:endParaRPr>
          </a:p>
          <a:p>
            <a:pPr>
              <a:buNone/>
            </a:pPr>
            <a:r>
              <a:rPr lang="en-US" i="1" dirty="0">
                <a:ea typeface="+mn-lt"/>
                <a:cs typeface="+mn-lt"/>
              </a:rPr>
              <a:t>The pervasive coloniality of our field means that our teaching, too, must be decolonized, and indeed, that doing so can contribute to the decolonization of linguistics and to the academy as a whole. </a:t>
            </a:r>
            <a:r>
              <a:rPr lang="en-US" dirty="0">
                <a:ea typeface="+mn-lt"/>
                <a:cs typeface="+mn-lt"/>
              </a:rPr>
              <a:t>(Arnold, 2024)</a:t>
            </a:r>
          </a:p>
          <a:p>
            <a:pPr marL="0" indent="0">
              <a:buNone/>
            </a:pPr>
            <a:endParaRPr lang="en-US" dirty="0"/>
          </a:p>
        </p:txBody>
      </p:sp>
      <p:sp>
        <p:nvSpPr>
          <p:cNvPr id="2" name="Title 1">
            <a:extLst>
              <a:ext uri="{FF2B5EF4-FFF2-40B4-BE49-F238E27FC236}">
                <a16:creationId xmlns:a16="http://schemas.microsoft.com/office/drawing/2014/main" id="{35F66993-40DA-9091-50ED-92D7CAF94B8E}"/>
              </a:ext>
            </a:extLst>
          </p:cNvPr>
          <p:cNvSpPr>
            <a:spLocks noGrp="1"/>
          </p:cNvSpPr>
          <p:nvPr>
            <p:ph type="title"/>
          </p:nvPr>
        </p:nvSpPr>
        <p:spPr/>
        <p:txBody>
          <a:bodyPr/>
          <a:lstStyle/>
          <a:p>
            <a:r>
              <a:rPr lang="en-US" dirty="0">
                <a:ea typeface="+mj-lt"/>
                <a:cs typeface="+mj-lt"/>
              </a:rPr>
              <a:t>Many linguists are reckoning with this history, however</a:t>
            </a:r>
          </a:p>
        </p:txBody>
      </p:sp>
    </p:spTree>
    <p:extLst>
      <p:ext uri="{BB962C8B-B14F-4D97-AF65-F5344CB8AC3E}">
        <p14:creationId xmlns:p14="http://schemas.microsoft.com/office/powerpoint/2010/main" val="2790196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A439EE-E191-29AF-B91A-1F74E16DAE92}"/>
              </a:ext>
            </a:extLst>
          </p:cNvPr>
          <p:cNvSpPr>
            <a:spLocks noGrp="1"/>
          </p:cNvSpPr>
          <p:nvPr>
            <p:ph sz="half" idx="2"/>
          </p:nvPr>
        </p:nvSpPr>
        <p:spPr/>
        <p:txBody>
          <a:bodyPr vert="horz" lIns="91440" tIns="45720" rIns="91440" bIns="45720" rtlCol="0" anchor="t">
            <a:normAutofit/>
          </a:bodyPr>
          <a:lstStyle/>
          <a:p>
            <a:pPr marL="0" indent="0">
              <a:buNone/>
            </a:pPr>
            <a:r>
              <a:rPr lang="en-US" dirty="0"/>
              <a:t>ENGL 345: English Language for Teachers</a:t>
            </a:r>
          </a:p>
          <a:p>
            <a:pPr marL="0" indent="0">
              <a:buNone/>
            </a:pPr>
            <a:endParaRPr lang="en-US" dirty="0"/>
          </a:p>
          <a:p>
            <a:pPr marL="0" indent="0">
              <a:buNone/>
            </a:pPr>
            <a:r>
              <a:rPr lang="en-US" i="1" dirty="0"/>
              <a:t>Language in the Classroom</a:t>
            </a:r>
          </a:p>
          <a:p>
            <a:r>
              <a:rPr lang="en-US" dirty="0"/>
              <a:t>Students read scholars on the use of various </a:t>
            </a:r>
            <a:r>
              <a:rPr lang="en-US" dirty="0" err="1"/>
              <a:t>Englishes</a:t>
            </a:r>
            <a:r>
              <a:rPr lang="en-US" dirty="0"/>
              <a:t> in the classroom</a:t>
            </a:r>
          </a:p>
          <a:p>
            <a:r>
              <a:rPr lang="en-US" dirty="0"/>
              <a:t>Students then reflect on their own experiences</a:t>
            </a:r>
          </a:p>
        </p:txBody>
      </p:sp>
      <p:sp>
        <p:nvSpPr>
          <p:cNvPr id="3" name="Content Placeholder 2">
            <a:extLst>
              <a:ext uri="{FF2B5EF4-FFF2-40B4-BE49-F238E27FC236}">
                <a16:creationId xmlns:a16="http://schemas.microsoft.com/office/drawing/2014/main" id="{D32D8EA0-4E6C-ED45-1528-D48584411DF5}"/>
              </a:ext>
            </a:extLst>
          </p:cNvPr>
          <p:cNvSpPr>
            <a:spLocks noGrp="1"/>
          </p:cNvSpPr>
          <p:nvPr>
            <p:ph sz="half" idx="1"/>
          </p:nvPr>
        </p:nvSpPr>
        <p:spPr/>
        <p:txBody>
          <a:bodyPr vert="horz" lIns="91440" tIns="45720" rIns="91440" bIns="45720" rtlCol="0" anchor="t">
            <a:normAutofit/>
          </a:bodyPr>
          <a:lstStyle/>
          <a:p>
            <a:pPr marL="0" indent="0">
              <a:buNone/>
            </a:pPr>
            <a:r>
              <a:rPr lang="en-US" dirty="0"/>
              <a:t>ENGL 240: Introduction to Linguistics</a:t>
            </a:r>
          </a:p>
          <a:p>
            <a:pPr marL="0" indent="0">
              <a:buNone/>
            </a:pPr>
            <a:endParaRPr lang="en-US" dirty="0"/>
          </a:p>
          <a:p>
            <a:pPr marL="0" indent="0">
              <a:buNone/>
            </a:pPr>
            <a:r>
              <a:rPr lang="en-US" i="1" dirty="0"/>
              <a:t>Indigenous Language Project</a:t>
            </a:r>
          </a:p>
          <a:p>
            <a:r>
              <a:rPr lang="en-US" dirty="0"/>
              <a:t>Students investigate an indigenous language independently</a:t>
            </a:r>
          </a:p>
          <a:p>
            <a:r>
              <a:rPr lang="en-US" dirty="0"/>
              <a:t>This research is the material for their homework</a:t>
            </a:r>
          </a:p>
        </p:txBody>
      </p:sp>
      <p:sp>
        <p:nvSpPr>
          <p:cNvPr id="2" name="Title 1">
            <a:extLst>
              <a:ext uri="{FF2B5EF4-FFF2-40B4-BE49-F238E27FC236}">
                <a16:creationId xmlns:a16="http://schemas.microsoft.com/office/drawing/2014/main" id="{D41EC605-330F-2957-49E3-756267DF85AF}"/>
              </a:ext>
            </a:extLst>
          </p:cNvPr>
          <p:cNvSpPr>
            <a:spLocks noGrp="1"/>
          </p:cNvSpPr>
          <p:nvPr>
            <p:ph type="title"/>
          </p:nvPr>
        </p:nvSpPr>
        <p:spPr/>
        <p:txBody>
          <a:bodyPr/>
          <a:lstStyle/>
          <a:p>
            <a:r>
              <a:rPr lang="en-US" dirty="0"/>
              <a:t>Two classes, two approaches</a:t>
            </a:r>
          </a:p>
        </p:txBody>
      </p:sp>
    </p:spTree>
    <p:extLst>
      <p:ext uri="{BB962C8B-B14F-4D97-AF65-F5344CB8AC3E}">
        <p14:creationId xmlns:p14="http://schemas.microsoft.com/office/powerpoint/2010/main" val="2543904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honetics chart.">
            <a:extLst>
              <a:ext uri="{FF2B5EF4-FFF2-40B4-BE49-F238E27FC236}">
                <a16:creationId xmlns:a16="http://schemas.microsoft.com/office/drawing/2014/main" id="{33A8D7F5-EBA3-08B1-1B15-470AAA53E4C6}"/>
              </a:ext>
            </a:extLst>
          </p:cNvPr>
          <p:cNvPicPr>
            <a:picLocks noChangeAspect="1"/>
          </p:cNvPicPr>
          <p:nvPr/>
        </p:nvPicPr>
        <p:blipFill>
          <a:blip r:embed="rId2"/>
          <a:stretch>
            <a:fillRect/>
          </a:stretch>
        </p:blipFill>
        <p:spPr>
          <a:xfrm>
            <a:off x="7064168" y="3429277"/>
            <a:ext cx="3209925" cy="1943100"/>
          </a:xfrm>
          <a:prstGeom prst="rect">
            <a:avLst/>
          </a:prstGeom>
        </p:spPr>
      </p:pic>
      <p:sp>
        <p:nvSpPr>
          <p:cNvPr id="3" name="Content Placeholder 2">
            <a:extLst>
              <a:ext uri="{FF2B5EF4-FFF2-40B4-BE49-F238E27FC236}">
                <a16:creationId xmlns:a16="http://schemas.microsoft.com/office/drawing/2014/main" id="{2AA52019-6EFA-3876-13F2-AFCFCD2C720A}"/>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b="1" dirty="0"/>
              <a:t>MENOMINEE</a:t>
            </a:r>
          </a:p>
          <a:p>
            <a:pPr>
              <a:buNone/>
            </a:pPr>
            <a:r>
              <a:rPr lang="en-US" b="1" i="1" dirty="0">
                <a:ea typeface="+mn-lt"/>
                <a:cs typeface="+mn-lt"/>
              </a:rPr>
              <a:t>Brief Background</a:t>
            </a:r>
            <a:endParaRPr lang="en-US" dirty="0"/>
          </a:p>
          <a:p>
            <a:pPr>
              <a:buNone/>
            </a:pPr>
            <a:r>
              <a:rPr lang="en-US" dirty="0">
                <a:ea typeface="+mn-lt"/>
                <a:cs typeface="+mn-lt"/>
              </a:rPr>
              <a:t>Spoken by fewer than 35 first-language users (as of 2007; perhaps only a handful today), primarily on the Menominee Reservation in Wisconsin. Classified as </a:t>
            </a:r>
            <a:r>
              <a:rPr lang="en-US" i="1" dirty="0">
                <a:ea typeface="+mn-lt"/>
                <a:cs typeface="+mn-lt"/>
              </a:rPr>
              <a:t>critically endangered</a:t>
            </a:r>
            <a:r>
              <a:rPr lang="en-US" dirty="0">
                <a:ea typeface="+mn-lt"/>
                <a:cs typeface="+mn-lt"/>
              </a:rPr>
              <a:t> by UNESCO. Revitalization efforts (including in-person and online classes) are underway.</a:t>
            </a:r>
            <a:endParaRPr lang="en-US" dirty="0"/>
          </a:p>
          <a:p>
            <a:pPr>
              <a:buNone/>
            </a:pPr>
            <a:r>
              <a:rPr lang="en-US" dirty="0">
                <a:ea typeface="+mn-lt"/>
                <a:cs typeface="+mn-lt"/>
              </a:rPr>
              <a:t>Genetically part of the Algonquian language family.</a:t>
            </a:r>
            <a:endParaRPr lang="en-US" dirty="0"/>
          </a:p>
          <a:p>
            <a:pPr>
              <a:buNone/>
            </a:pPr>
            <a:endParaRPr lang="en-US"/>
          </a:p>
          <a:p>
            <a:pPr>
              <a:buNone/>
            </a:pPr>
            <a:r>
              <a:rPr lang="en-US" b="1" i="1" dirty="0">
                <a:ea typeface="+mn-lt"/>
                <a:cs typeface="+mn-lt"/>
              </a:rPr>
              <a:t>Phonetics/Phonology/</a:t>
            </a:r>
            <a:endParaRPr lang="en-US" dirty="0">
              <a:ea typeface="+mn-lt"/>
              <a:cs typeface="+mn-lt"/>
            </a:endParaRPr>
          </a:p>
          <a:p>
            <a:pPr>
              <a:buNone/>
            </a:pPr>
            <a:r>
              <a:rPr lang="en-US" b="1" i="1" dirty="0">
                <a:ea typeface="+mn-lt"/>
                <a:cs typeface="+mn-lt"/>
              </a:rPr>
              <a:t>Orthography (Roman alphabet)</a:t>
            </a:r>
            <a:endParaRPr lang="en-US" dirty="0"/>
          </a:p>
          <a:p>
            <a:pPr>
              <a:buNone/>
            </a:pPr>
            <a:endParaRPr lang="en-US"/>
          </a:p>
          <a:p>
            <a:pPr>
              <a:buNone/>
            </a:pPr>
            <a:endParaRPr lang="en-US"/>
          </a:p>
          <a:p>
            <a:pPr>
              <a:buNone/>
            </a:pPr>
            <a:r>
              <a:rPr lang="en-US" b="1" i="1" dirty="0">
                <a:ea typeface="+mn-lt"/>
                <a:cs typeface="+mn-lt"/>
              </a:rPr>
              <a:t>Morphology and Syntax</a:t>
            </a:r>
            <a:endParaRPr lang="en-US" dirty="0"/>
          </a:p>
          <a:p>
            <a:pPr>
              <a:buNone/>
            </a:pPr>
            <a:r>
              <a:rPr lang="en-US" dirty="0">
                <a:ea typeface="+mn-lt"/>
                <a:cs typeface="+mn-lt"/>
              </a:rPr>
              <a:t>Strongly </a:t>
            </a:r>
            <a:r>
              <a:rPr lang="en-US" i="1" dirty="0">
                <a:ea typeface="+mn-lt"/>
                <a:cs typeface="+mn-lt"/>
              </a:rPr>
              <a:t>fusional</a:t>
            </a:r>
            <a:r>
              <a:rPr lang="en-US" dirty="0">
                <a:ea typeface="+mn-lt"/>
                <a:cs typeface="+mn-lt"/>
              </a:rPr>
              <a:t>, to the level of </a:t>
            </a:r>
            <a:r>
              <a:rPr lang="en-US" i="1" dirty="0">
                <a:ea typeface="+mn-lt"/>
                <a:cs typeface="+mn-lt"/>
              </a:rPr>
              <a:t>polysynthesis</a:t>
            </a:r>
            <a:r>
              <a:rPr lang="en-US" dirty="0">
                <a:ea typeface="+mn-lt"/>
                <a:cs typeface="+mn-lt"/>
              </a:rPr>
              <a:t>. Roots and affixes fit into highly predictable slots, and what is a full sentence in English is one word in Menominee. Word order varies.</a:t>
            </a:r>
            <a:endParaRPr lang="en-US" dirty="0"/>
          </a:p>
          <a:p>
            <a:pPr marL="0" indent="0">
              <a:buNone/>
            </a:pPr>
            <a:endParaRPr lang="en-US" dirty="0"/>
          </a:p>
        </p:txBody>
      </p:sp>
      <p:sp>
        <p:nvSpPr>
          <p:cNvPr id="2" name="Title 1">
            <a:extLst>
              <a:ext uri="{FF2B5EF4-FFF2-40B4-BE49-F238E27FC236}">
                <a16:creationId xmlns:a16="http://schemas.microsoft.com/office/drawing/2014/main" id="{2E9276DC-A102-1BE2-9E99-31BFA6DE3288}"/>
              </a:ext>
            </a:extLst>
          </p:cNvPr>
          <p:cNvSpPr>
            <a:spLocks noGrp="1"/>
          </p:cNvSpPr>
          <p:nvPr>
            <p:ph type="title"/>
          </p:nvPr>
        </p:nvSpPr>
        <p:spPr/>
        <p:txBody>
          <a:bodyPr/>
          <a:lstStyle/>
          <a:p>
            <a:r>
              <a:rPr lang="en-US" dirty="0"/>
              <a:t>De-exoticizing non-European languages:</a:t>
            </a:r>
            <a:br>
              <a:rPr lang="en-US" dirty="0"/>
            </a:br>
            <a:r>
              <a:rPr lang="en-US" dirty="0"/>
              <a:t>the </a:t>
            </a:r>
            <a:r>
              <a:rPr lang="en-US" i="1" dirty="0"/>
              <a:t>Indigenous Language Project</a:t>
            </a:r>
          </a:p>
        </p:txBody>
      </p:sp>
    </p:spTree>
    <p:extLst>
      <p:ext uri="{BB962C8B-B14F-4D97-AF65-F5344CB8AC3E}">
        <p14:creationId xmlns:p14="http://schemas.microsoft.com/office/powerpoint/2010/main" val="2810073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D00794-6BC9-BC8F-528C-5C70B1459213}"/>
              </a:ext>
            </a:extLst>
          </p:cNvPr>
          <p:cNvSpPr>
            <a:spLocks noGrp="1"/>
          </p:cNvSpPr>
          <p:nvPr>
            <p:ph idx="1"/>
          </p:nvPr>
        </p:nvSpPr>
        <p:spPr/>
        <p:txBody>
          <a:bodyPr vert="horz" lIns="91440" tIns="45720" rIns="91440" bIns="45720" rtlCol="0" anchor="t">
            <a:normAutofit/>
          </a:bodyPr>
          <a:lstStyle/>
          <a:p>
            <a:r>
              <a:rPr lang="en-US" dirty="0"/>
              <a:t>Focus is on the relationship between the student and the language chosen</a:t>
            </a:r>
          </a:p>
          <a:p>
            <a:r>
              <a:rPr lang="en-US" dirty="0"/>
              <a:t>Assignments are based on comparative linguistics, involving </a:t>
            </a:r>
            <a:r>
              <a:rPr lang="en-US"/>
              <a:t>critical thinking/analysis</a:t>
            </a:r>
          </a:p>
          <a:p>
            <a:r>
              <a:rPr lang="en-US"/>
              <a:t>Sociolinguistics involved includes the relative safety of the language and efforts to strengthen/revitalize those in danger of going unspoken</a:t>
            </a:r>
          </a:p>
          <a:p>
            <a:r>
              <a:rPr lang="en-US"/>
              <a:t>Students use scholarly and popular resources to recognize the availability of information and to avoid using a person as an example</a:t>
            </a:r>
            <a:endParaRPr lang="en-US" dirty="0"/>
          </a:p>
        </p:txBody>
      </p:sp>
      <p:sp>
        <p:nvSpPr>
          <p:cNvPr id="2" name="Title 1">
            <a:extLst>
              <a:ext uri="{FF2B5EF4-FFF2-40B4-BE49-F238E27FC236}">
                <a16:creationId xmlns:a16="http://schemas.microsoft.com/office/drawing/2014/main" id="{EFE64F4C-4CD8-3ED9-FF84-69E150DCF7E0}"/>
              </a:ext>
            </a:extLst>
          </p:cNvPr>
          <p:cNvSpPr>
            <a:spLocks noGrp="1"/>
          </p:cNvSpPr>
          <p:nvPr>
            <p:ph type="title"/>
          </p:nvPr>
        </p:nvSpPr>
        <p:spPr/>
        <p:txBody>
          <a:bodyPr/>
          <a:lstStyle/>
          <a:p>
            <a:r>
              <a:rPr lang="en-US" dirty="0"/>
              <a:t>Students learn </a:t>
            </a:r>
            <a:r>
              <a:rPr lang="en-US" i="1" dirty="0"/>
              <a:t>counternarratives</a:t>
            </a:r>
            <a:r>
              <a:rPr lang="en-US" dirty="0"/>
              <a:t> (the resistance and survival of languages)</a:t>
            </a:r>
          </a:p>
        </p:txBody>
      </p:sp>
    </p:spTree>
    <p:extLst>
      <p:ext uri="{BB962C8B-B14F-4D97-AF65-F5344CB8AC3E}">
        <p14:creationId xmlns:p14="http://schemas.microsoft.com/office/powerpoint/2010/main" val="4038341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3200A-CA32-83D9-3952-84583B606FA9}"/>
              </a:ext>
            </a:extLst>
          </p:cNvPr>
          <p:cNvSpPr>
            <a:spLocks noGrp="1"/>
          </p:cNvSpPr>
          <p:nvPr>
            <p:ph idx="1"/>
          </p:nvPr>
        </p:nvSpPr>
        <p:spPr/>
        <p:txBody>
          <a:bodyPr vert="horz" lIns="91440" tIns="45720" rIns="91440" bIns="45720" rtlCol="0" anchor="t">
            <a:normAutofit lnSpcReduction="10000"/>
          </a:bodyPr>
          <a:lstStyle/>
          <a:p>
            <a:pPr>
              <a:buNone/>
            </a:pPr>
            <a:r>
              <a:rPr lang="en-US" sz="1800" b="1" i="1">
                <a:solidFill>
                  <a:srgbClr val="595959"/>
                </a:solidFill>
                <a:latin typeface="Arial"/>
                <a:cs typeface="Arial"/>
              </a:rPr>
              <a:t>Background</a:t>
            </a:r>
            <a:endParaRPr lang="en-US"/>
          </a:p>
          <a:p>
            <a:pPr>
              <a:buFont typeface="Arial"/>
              <a:buChar char="•"/>
            </a:pPr>
            <a:r>
              <a:rPr lang="en-US" sz="1800">
                <a:solidFill>
                  <a:srgbClr val="595959"/>
                </a:solidFill>
                <a:latin typeface="Arial"/>
                <a:cs typeface="Arial"/>
              </a:rPr>
              <a:t>First three weeks of semester: discussion of language ideologies (especially the concept of Standard English) and linguistic power dynamics of the classroom</a:t>
            </a:r>
            <a:endParaRPr lang="en-US"/>
          </a:p>
          <a:p>
            <a:pPr>
              <a:buFont typeface="Arial"/>
              <a:buChar char="•"/>
            </a:pPr>
            <a:r>
              <a:rPr lang="en-US" sz="1800">
                <a:solidFill>
                  <a:srgbClr val="595959"/>
                </a:solidFill>
                <a:latin typeface="Arial"/>
                <a:cs typeface="Arial"/>
              </a:rPr>
              <a:t>Readings include “Should Writers Use They Own English?” (Young, 2010), “Students’ Right to Their Own Language” (CCCC, 1974) and “This Ain’t Another Statement! This Is a DEMAND for Black Linguistic Justice!” (CCCC, 2020)</a:t>
            </a:r>
            <a:endParaRPr lang="en-US">
              <a:solidFill>
                <a:srgbClr val="000000"/>
              </a:solidFill>
              <a:latin typeface="Aptos" panose="02110004020202020204"/>
              <a:cs typeface="Arial"/>
            </a:endParaRPr>
          </a:p>
          <a:p>
            <a:pPr marL="0" indent="0">
              <a:buNone/>
            </a:pPr>
            <a:r>
              <a:rPr lang="en-US" sz="1800" b="1" i="1">
                <a:solidFill>
                  <a:srgbClr val="595959"/>
                </a:solidFill>
                <a:latin typeface="Arial"/>
                <a:cs typeface="Arial"/>
              </a:rPr>
              <a:t>Assignment</a:t>
            </a:r>
            <a:endParaRPr lang="en-US"/>
          </a:p>
          <a:p>
            <a:pPr>
              <a:buFont typeface="Arial"/>
              <a:buChar char="•"/>
            </a:pPr>
            <a:r>
              <a:rPr lang="en-US" sz="1800">
                <a:solidFill>
                  <a:srgbClr val="595959"/>
                </a:solidFill>
                <a:latin typeface="Arial"/>
                <a:cs typeface="Arial"/>
              </a:rPr>
              <a:t>Reflection essay</a:t>
            </a:r>
            <a:endParaRPr lang="en-US"/>
          </a:p>
          <a:p>
            <a:pPr>
              <a:buFont typeface="Arial"/>
              <a:buChar char="•"/>
            </a:pPr>
            <a:r>
              <a:rPr lang="en-US" sz="1800">
                <a:solidFill>
                  <a:srgbClr val="595959"/>
                </a:solidFill>
                <a:latin typeface="Arial"/>
                <a:cs typeface="Arial"/>
              </a:rPr>
              <a:t>Prompt uses excerpt from </a:t>
            </a:r>
            <a:r>
              <a:rPr lang="en-US" sz="1800" i="1">
                <a:solidFill>
                  <a:srgbClr val="595959"/>
                </a:solidFill>
                <a:latin typeface="Arial"/>
                <a:cs typeface="Arial"/>
              </a:rPr>
              <a:t>Breaking the Rules</a:t>
            </a:r>
            <a:r>
              <a:rPr lang="en-US" sz="1800">
                <a:solidFill>
                  <a:srgbClr val="595959"/>
                </a:solidFill>
                <a:latin typeface="Arial"/>
                <a:cs typeface="Arial"/>
              </a:rPr>
              <a:t> (Schuster, 2003) about a teacher berating a first-grade student during a lesson</a:t>
            </a:r>
            <a:endParaRPr lang="en-US"/>
          </a:p>
          <a:p>
            <a:pPr>
              <a:buFont typeface="Arial"/>
              <a:buChar char="•"/>
            </a:pPr>
            <a:r>
              <a:rPr lang="en-US" sz="1800">
                <a:solidFill>
                  <a:srgbClr val="595959"/>
                </a:solidFill>
                <a:latin typeface="Arial"/>
                <a:cs typeface="Arial"/>
              </a:rPr>
              <a:t>Students are asked to reflect on their own experiences (either as linguistic bully, target of linguistic bullying, or witness to linguistic bullying) in the classrooms they have been in</a:t>
            </a:r>
            <a:endParaRPr lang="en-US"/>
          </a:p>
          <a:p>
            <a:pPr>
              <a:buFont typeface="Arial"/>
              <a:buChar char="•"/>
            </a:pPr>
            <a:r>
              <a:rPr lang="en-US" sz="1800">
                <a:solidFill>
                  <a:srgbClr val="595959"/>
                </a:solidFill>
                <a:latin typeface="Arial"/>
                <a:cs typeface="Arial"/>
              </a:rPr>
              <a:t>After reflecting on their own experiences, students are asked to look ahead to their own classrooms or work spaces, creating guidelines for the language ideologies that will shape the behavior they will model</a:t>
            </a:r>
            <a:endParaRPr lang="en-US"/>
          </a:p>
          <a:p>
            <a:pPr marL="0" indent="0">
              <a:buNone/>
            </a:pPr>
            <a:endParaRPr lang="en-US" dirty="0"/>
          </a:p>
        </p:txBody>
      </p:sp>
      <p:sp>
        <p:nvSpPr>
          <p:cNvPr id="2" name="Title 1">
            <a:extLst>
              <a:ext uri="{FF2B5EF4-FFF2-40B4-BE49-F238E27FC236}">
                <a16:creationId xmlns:a16="http://schemas.microsoft.com/office/drawing/2014/main" id="{D888DB7D-0624-326B-FC58-C7CFF2497D2C}"/>
              </a:ext>
            </a:extLst>
          </p:cNvPr>
          <p:cNvSpPr>
            <a:spLocks noGrp="1"/>
          </p:cNvSpPr>
          <p:nvPr>
            <p:ph type="title"/>
          </p:nvPr>
        </p:nvSpPr>
        <p:spPr/>
        <p:txBody>
          <a:bodyPr/>
          <a:lstStyle/>
          <a:p>
            <a:r>
              <a:rPr lang="en-US" dirty="0"/>
              <a:t>Dealing directly with our power/privilege:</a:t>
            </a:r>
            <a:br>
              <a:rPr lang="en-US" dirty="0"/>
            </a:br>
            <a:r>
              <a:rPr lang="en-US" i="1"/>
              <a:t>Reflections on Language in the Classroom</a:t>
            </a:r>
            <a:endParaRPr lang="en-US" i="1" dirty="0"/>
          </a:p>
        </p:txBody>
      </p:sp>
    </p:spTree>
    <p:extLst>
      <p:ext uri="{BB962C8B-B14F-4D97-AF65-F5344CB8AC3E}">
        <p14:creationId xmlns:p14="http://schemas.microsoft.com/office/powerpoint/2010/main" val="2499365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DD117-AAD0-BEB0-363D-7525F816358B}"/>
              </a:ext>
            </a:extLst>
          </p:cNvPr>
          <p:cNvSpPr>
            <a:spLocks noGrp="1"/>
          </p:cNvSpPr>
          <p:nvPr>
            <p:ph idx="1"/>
          </p:nvPr>
        </p:nvSpPr>
        <p:spPr/>
        <p:txBody>
          <a:bodyPr vert="horz" lIns="91440" tIns="45720" rIns="91440" bIns="45720" rtlCol="0" anchor="t">
            <a:normAutofit lnSpcReduction="10000"/>
          </a:bodyPr>
          <a:lstStyle/>
          <a:p>
            <a:pPr>
              <a:buFont typeface="Arial"/>
              <a:buChar char="•"/>
            </a:pPr>
            <a:r>
              <a:rPr lang="en-US" sz="1800">
                <a:solidFill>
                  <a:srgbClr val="595959"/>
                </a:solidFill>
                <a:latin typeface="Arial"/>
                <a:cs typeface="Arial"/>
              </a:rPr>
              <a:t>Students enter my class as the “smart” students in English—some even enjoy calling themselves “grammar Nazis”</a:t>
            </a:r>
            <a:endParaRPr lang="en-US"/>
          </a:p>
          <a:p>
            <a:pPr>
              <a:buFont typeface="Arial"/>
              <a:buChar char="•"/>
            </a:pPr>
            <a:r>
              <a:rPr lang="en-US" sz="1800">
                <a:solidFill>
                  <a:srgbClr val="595959"/>
                </a:solidFill>
                <a:latin typeface="Arial"/>
                <a:cs typeface="Arial"/>
              </a:rPr>
              <a:t>This reflection and the module leading to it help those students to question their uncritical acceptance of a top-down set of rules to language</a:t>
            </a:r>
            <a:endParaRPr lang="en-US"/>
          </a:p>
          <a:p>
            <a:pPr>
              <a:buFont typeface="Arial"/>
              <a:buChar char="•"/>
            </a:pPr>
            <a:r>
              <a:rPr lang="en-US" sz="1800">
                <a:solidFill>
                  <a:srgbClr val="595959"/>
                </a:solidFill>
                <a:latin typeface="Arial"/>
                <a:cs typeface="Arial"/>
              </a:rPr>
              <a:t>Unlearning language ideologies is not simple or straightforward—it is a process, and this reflection helps them see how deeply ingrained ideologies are</a:t>
            </a:r>
            <a:endParaRPr lang="en-US"/>
          </a:p>
          <a:p>
            <a:pPr>
              <a:buFont typeface="Arial"/>
              <a:buChar char="•"/>
            </a:pPr>
            <a:r>
              <a:rPr lang="en-US" sz="1800">
                <a:solidFill>
                  <a:srgbClr val="595959"/>
                </a:solidFill>
                <a:latin typeface="Arial"/>
                <a:cs typeface="Arial"/>
              </a:rPr>
              <a:t>The assignment is a justice-based inquiry into power imbalances inherent to the structure of the classroom and how they can be mitigated or intensified by the actions of the instructor</a:t>
            </a:r>
            <a:endParaRPr lang="en-US"/>
          </a:p>
          <a:p>
            <a:pPr>
              <a:buFont typeface="Arial"/>
              <a:buChar char="•"/>
            </a:pPr>
            <a:r>
              <a:rPr lang="en-US" sz="1800">
                <a:solidFill>
                  <a:srgbClr val="595959"/>
                </a:solidFill>
                <a:latin typeface="Arial"/>
                <a:cs typeface="Arial"/>
              </a:rPr>
              <a:t>Among our readings, there are several voices from marginalized populations, including but not limited to people of color</a:t>
            </a:r>
            <a:endParaRPr lang="en-US"/>
          </a:p>
          <a:p>
            <a:pPr>
              <a:buFont typeface="Arial"/>
              <a:buChar char="•"/>
            </a:pPr>
            <a:r>
              <a:rPr lang="en-US" sz="1800">
                <a:solidFill>
                  <a:srgbClr val="595959"/>
                </a:solidFill>
                <a:latin typeface="Arial"/>
                <a:cs typeface="Arial"/>
              </a:rPr>
              <a:t>The example in the assignment from Schuster (2003), however, is marked by a white lens and white participants—this is acknowledged in the assignment description and students are asked to consider this in their own reflections</a:t>
            </a:r>
            <a:endParaRPr lang="en-US"/>
          </a:p>
          <a:p>
            <a:pPr>
              <a:buFont typeface="Arial"/>
              <a:buChar char="•"/>
            </a:pPr>
            <a:r>
              <a:rPr lang="en-US" sz="1800">
                <a:solidFill>
                  <a:srgbClr val="595959"/>
                </a:solidFill>
                <a:latin typeface="Arial"/>
                <a:cs typeface="Arial"/>
              </a:rPr>
              <a:t>Students’ lived experiences are part of the assignment; however, no one’s experience is spotlighted or singled out</a:t>
            </a:r>
            <a:endParaRPr lang="en-US"/>
          </a:p>
          <a:p>
            <a:pPr marL="0" indent="0">
              <a:buNone/>
            </a:pPr>
            <a:endParaRPr lang="en-US" dirty="0"/>
          </a:p>
        </p:txBody>
      </p:sp>
      <p:sp>
        <p:nvSpPr>
          <p:cNvPr id="2" name="Title 1">
            <a:extLst>
              <a:ext uri="{FF2B5EF4-FFF2-40B4-BE49-F238E27FC236}">
                <a16:creationId xmlns:a16="http://schemas.microsoft.com/office/drawing/2014/main" id="{C6A6AA50-6913-B722-E1D4-71474CB799F8}"/>
              </a:ext>
            </a:extLst>
          </p:cNvPr>
          <p:cNvSpPr>
            <a:spLocks noGrp="1"/>
          </p:cNvSpPr>
          <p:nvPr>
            <p:ph type="title"/>
          </p:nvPr>
        </p:nvSpPr>
        <p:spPr/>
        <p:txBody>
          <a:bodyPr/>
          <a:lstStyle/>
          <a:p>
            <a:r>
              <a:rPr lang="en-US"/>
              <a:t>Students consider their own positionalities— </a:t>
            </a:r>
            <a:r>
              <a:rPr lang="en-US" dirty="0"/>
              <a:t>past, present, and future</a:t>
            </a:r>
          </a:p>
        </p:txBody>
      </p:sp>
    </p:spTree>
    <p:extLst>
      <p:ext uri="{BB962C8B-B14F-4D97-AF65-F5344CB8AC3E}">
        <p14:creationId xmlns:p14="http://schemas.microsoft.com/office/powerpoint/2010/main" val="409775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rofessional headshot of Professor James Berry. He has a beard and is wearing a blue shirt.">
            <a:extLst>
              <a:ext uri="{FF2B5EF4-FFF2-40B4-BE49-F238E27FC236}">
                <a16:creationId xmlns:a16="http://schemas.microsoft.com/office/drawing/2014/main" id="{DF93EDF6-DFE6-3F19-E421-7F4CEB613EF0}"/>
              </a:ext>
            </a:extLst>
          </p:cNvPr>
          <p:cNvPicPr>
            <a:picLocks noGrp="1" noChangeAspect="1"/>
          </p:cNvPicPr>
          <p:nvPr>
            <p:ph sz="half" idx="1"/>
          </p:nvPr>
        </p:nvPicPr>
        <p:blipFill>
          <a:blip r:embed="rId2"/>
          <a:srcRect l="1418" t="6888" r="1064" b="18290"/>
          <a:stretch/>
        </p:blipFill>
        <p:spPr>
          <a:xfrm>
            <a:off x="842620" y="1825625"/>
            <a:ext cx="3804251" cy="4345962"/>
          </a:xfrm>
        </p:spPr>
      </p:pic>
      <p:sp>
        <p:nvSpPr>
          <p:cNvPr id="4" name="Content Placeholder 3">
            <a:extLst>
              <a:ext uri="{FF2B5EF4-FFF2-40B4-BE49-F238E27FC236}">
                <a16:creationId xmlns:a16="http://schemas.microsoft.com/office/drawing/2014/main" id="{A7AB76FD-8AC0-1CDE-911E-663449126B67}"/>
              </a:ext>
            </a:extLst>
          </p:cNvPr>
          <p:cNvSpPr>
            <a:spLocks noGrp="1"/>
          </p:cNvSpPr>
          <p:nvPr>
            <p:ph sz="half" idx="2"/>
          </p:nvPr>
        </p:nvSpPr>
        <p:spPr/>
        <p:txBody>
          <a:bodyPr vert="horz" lIns="91440" tIns="45720" rIns="91440" bIns="45720" rtlCol="0" anchor="t">
            <a:normAutofit lnSpcReduction="10000"/>
          </a:bodyPr>
          <a:lstStyle/>
          <a:p>
            <a:r>
              <a:rPr lang="en-US"/>
              <a:t>As a white cisgender man, I must share my social identities with students—ignoring them would quietly center them as default lenses</a:t>
            </a:r>
          </a:p>
          <a:p>
            <a:r>
              <a:rPr lang="en-US"/>
              <a:t>Employing voices that are not white and cisgender in our readings and discussions helps to model the awareness and consciousness I want students to use</a:t>
            </a:r>
            <a:endParaRPr lang="en-US" dirty="0"/>
          </a:p>
        </p:txBody>
      </p:sp>
      <p:sp>
        <p:nvSpPr>
          <p:cNvPr id="2" name="Title 1">
            <a:extLst>
              <a:ext uri="{FF2B5EF4-FFF2-40B4-BE49-F238E27FC236}">
                <a16:creationId xmlns:a16="http://schemas.microsoft.com/office/drawing/2014/main" id="{872EF1EF-60E7-E34F-0E09-70C10DE0D140}"/>
              </a:ext>
            </a:extLst>
          </p:cNvPr>
          <p:cNvSpPr>
            <a:spLocks noGrp="1"/>
          </p:cNvSpPr>
          <p:nvPr>
            <p:ph type="title"/>
          </p:nvPr>
        </p:nvSpPr>
        <p:spPr/>
        <p:txBody>
          <a:bodyPr/>
          <a:lstStyle/>
          <a:p>
            <a:r>
              <a:rPr lang="en-US"/>
              <a:t>Throughout, there is one common denominator</a:t>
            </a:r>
          </a:p>
        </p:txBody>
      </p:sp>
    </p:spTree>
    <p:extLst>
      <p:ext uri="{BB962C8B-B14F-4D97-AF65-F5344CB8AC3E}">
        <p14:creationId xmlns:p14="http://schemas.microsoft.com/office/powerpoint/2010/main" val="1171940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0185F5-A338-270D-0A6B-882F37939503}"/>
              </a:ext>
            </a:extLst>
          </p:cNvPr>
          <p:cNvSpPr txBox="1"/>
          <p:nvPr/>
        </p:nvSpPr>
        <p:spPr>
          <a:xfrm>
            <a:off x="1283368" y="4157579"/>
            <a:ext cx="9665368" cy="1793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ES" sz="2800" b="1" dirty="0">
                <a:solidFill>
                  <a:srgbClr val="0D1D51"/>
                </a:solidFill>
              </a:rPr>
              <a:t>Lara Garrido</a:t>
            </a:r>
            <a:endParaRPr lang="es-ES" sz="2800"/>
          </a:p>
          <a:p>
            <a:pPr algn="ctr">
              <a:lnSpc>
                <a:spcPct val="150000"/>
              </a:lnSpc>
            </a:pPr>
            <a:r>
              <a:rPr lang="es-ES" sz="2400" b="1" err="1">
                <a:solidFill>
                  <a:srgbClr val="0D1D51"/>
                </a:solidFill>
              </a:rPr>
              <a:t>Department</a:t>
            </a:r>
            <a:r>
              <a:rPr lang="es-ES" sz="2400" b="1" dirty="0">
                <a:solidFill>
                  <a:srgbClr val="0D1D51"/>
                </a:solidFill>
              </a:rPr>
              <a:t> </a:t>
            </a:r>
            <a:r>
              <a:rPr lang="es-ES" sz="2400" b="1" err="1">
                <a:solidFill>
                  <a:srgbClr val="0D1D51"/>
                </a:solidFill>
              </a:rPr>
              <a:t>of</a:t>
            </a:r>
            <a:r>
              <a:rPr lang="es-ES" sz="2400" b="1" dirty="0">
                <a:solidFill>
                  <a:srgbClr val="0D1D51"/>
                </a:solidFill>
              </a:rPr>
              <a:t> </a:t>
            </a:r>
            <a:r>
              <a:rPr lang="es-ES" sz="2400" b="1" err="1">
                <a:solidFill>
                  <a:srgbClr val="0D1D51"/>
                </a:solidFill>
              </a:rPr>
              <a:t>World</a:t>
            </a:r>
            <a:r>
              <a:rPr lang="es-ES" sz="2400" b="1" dirty="0">
                <a:solidFill>
                  <a:srgbClr val="0D1D51"/>
                </a:solidFill>
              </a:rPr>
              <a:t> </a:t>
            </a:r>
            <a:r>
              <a:rPr lang="es-ES" sz="2400" b="1" err="1">
                <a:solidFill>
                  <a:srgbClr val="0D1D51"/>
                </a:solidFill>
              </a:rPr>
              <a:t>Languages</a:t>
            </a:r>
            <a:r>
              <a:rPr lang="es-ES" sz="2400" b="1" dirty="0">
                <a:solidFill>
                  <a:srgbClr val="0D1D51"/>
                </a:solidFill>
              </a:rPr>
              <a:t> &amp; </a:t>
            </a:r>
            <a:r>
              <a:rPr lang="es-ES" sz="2400" b="1" err="1">
                <a:solidFill>
                  <a:srgbClr val="0D1D51"/>
                </a:solidFill>
              </a:rPr>
              <a:t>Literatures</a:t>
            </a:r>
            <a:endParaRPr lang="es-ES" sz="2400" b="1" dirty="0">
              <a:solidFill>
                <a:srgbClr val="0D1D51"/>
              </a:solidFill>
            </a:endParaRPr>
          </a:p>
          <a:p>
            <a:pPr algn="ctr">
              <a:lnSpc>
                <a:spcPct val="150000"/>
              </a:lnSpc>
            </a:pPr>
            <a:r>
              <a:rPr lang="es-ES" sz="2400" b="1" err="1">
                <a:solidFill>
                  <a:srgbClr val="0D1D51"/>
                </a:solidFill>
              </a:rPr>
              <a:t>Department</a:t>
            </a:r>
            <a:r>
              <a:rPr lang="es-ES" sz="2400" b="1" dirty="0">
                <a:solidFill>
                  <a:srgbClr val="0D1D51"/>
                </a:solidFill>
              </a:rPr>
              <a:t> </a:t>
            </a:r>
            <a:r>
              <a:rPr lang="es-ES" sz="2400" b="1" err="1">
                <a:solidFill>
                  <a:srgbClr val="0D1D51"/>
                </a:solidFill>
              </a:rPr>
              <a:t>of</a:t>
            </a:r>
            <a:r>
              <a:rPr lang="es-ES" sz="2400" b="1" dirty="0">
                <a:solidFill>
                  <a:srgbClr val="0D1D51"/>
                </a:solidFill>
              </a:rPr>
              <a:t> </a:t>
            </a:r>
            <a:r>
              <a:rPr lang="es-ES" sz="2400" b="1" err="1">
                <a:solidFill>
                  <a:srgbClr val="0D1D51"/>
                </a:solidFill>
              </a:rPr>
              <a:t>Education</a:t>
            </a:r>
            <a:endParaRPr lang="es-ES" sz="2400" b="1">
              <a:solidFill>
                <a:srgbClr val="0D1D51"/>
              </a:solidFill>
            </a:endParaRPr>
          </a:p>
        </p:txBody>
      </p:sp>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12648" y="502920"/>
            <a:ext cx="10954512" cy="3246120"/>
          </a:xfrm>
        </p:spPr>
        <p:txBody>
          <a:bodyPr anchor="b"/>
          <a:lstStyle/>
          <a:p>
            <a:r>
              <a:rPr lang="en-US" dirty="0"/>
              <a:t>Negotiating Authority While Moving Away from the Eurocentric Perspective</a:t>
            </a:r>
          </a:p>
        </p:txBody>
      </p:sp>
    </p:spTree>
    <p:extLst>
      <p:ext uri="{BB962C8B-B14F-4D97-AF65-F5344CB8AC3E}">
        <p14:creationId xmlns:p14="http://schemas.microsoft.com/office/powerpoint/2010/main" val="1282633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863028" y="1991705"/>
            <a:ext cx="10460736" cy="2286000"/>
          </a:xfrm>
          <a:noFill/>
        </p:spPr>
        <p:txBody>
          <a:bodyPr>
            <a:noAutofit/>
          </a:bodyPr>
          <a:lstStyle/>
          <a:p>
            <a:r>
              <a:rPr lang="en-US" dirty="0"/>
              <a:t>What do usually people associate with the word "Spanish"?</a:t>
            </a:r>
          </a:p>
        </p:txBody>
      </p:sp>
    </p:spTree>
    <p:extLst>
      <p:ext uri="{BB962C8B-B14F-4D97-AF65-F5344CB8AC3E}">
        <p14:creationId xmlns:p14="http://schemas.microsoft.com/office/powerpoint/2010/main" val="118503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rofessional headshot of Professor Lauren Gantz. She's got salt-and-pepper hair and is wearing a blue shirt with a white cardigan.&#10;">
            <a:extLst>
              <a:ext uri="{FF2B5EF4-FFF2-40B4-BE49-F238E27FC236}">
                <a16:creationId xmlns:a16="http://schemas.microsoft.com/office/drawing/2014/main" id="{FB93CD5A-4E3F-E407-FE27-3789E30CFC45}"/>
              </a:ext>
            </a:extLst>
          </p:cNvPr>
          <p:cNvPicPr>
            <a:picLocks noChangeAspect="1"/>
          </p:cNvPicPr>
          <p:nvPr/>
        </p:nvPicPr>
        <p:blipFill>
          <a:blip r:embed="rId2"/>
          <a:stretch>
            <a:fillRect/>
          </a:stretch>
        </p:blipFill>
        <p:spPr>
          <a:xfrm>
            <a:off x="6866285" y="666728"/>
            <a:ext cx="3648415" cy="5465791"/>
          </a:xfrm>
          <a:prstGeom prst="rect">
            <a:avLst/>
          </a:prstGeom>
        </p:spPr>
      </p:pic>
      <p:sp>
        <p:nvSpPr>
          <p:cNvPr id="2" name="Title 1">
            <a:extLst>
              <a:ext uri="{FF2B5EF4-FFF2-40B4-BE49-F238E27FC236}">
                <a16:creationId xmlns:a16="http://schemas.microsoft.com/office/drawing/2014/main" id="{6ECF529A-FE9B-DDD4-00CD-4838D6058BF3}"/>
              </a:ext>
            </a:extLst>
          </p:cNvPr>
          <p:cNvSpPr>
            <a:spLocks noGrp="1"/>
          </p:cNvSpPr>
          <p:nvPr>
            <p:ph type="ctrTitle"/>
          </p:nvPr>
        </p:nvSpPr>
        <p:spPr>
          <a:xfrm>
            <a:off x="1113810" y="2642412"/>
            <a:ext cx="4528258" cy="2377955"/>
          </a:xfrm>
        </p:spPr>
        <p:txBody>
          <a:bodyPr anchor="t">
            <a:normAutofit fontScale="90000"/>
          </a:bodyPr>
          <a:lstStyle/>
          <a:p>
            <a:pPr algn="l"/>
            <a:r>
              <a:rPr lang="en-US" sz="5400"/>
              <a:t>Challenges of Implementing Diversity as a High Impact Practice</a:t>
            </a:r>
          </a:p>
        </p:txBody>
      </p:sp>
      <p:sp>
        <p:nvSpPr>
          <p:cNvPr id="3" name="Content Placeholder 2">
            <a:extLst>
              <a:ext uri="{FF2B5EF4-FFF2-40B4-BE49-F238E27FC236}">
                <a16:creationId xmlns:a16="http://schemas.microsoft.com/office/drawing/2014/main" id="{4EB297DD-B06F-2C61-A1EB-81452CF848E5}"/>
              </a:ext>
            </a:extLst>
          </p:cNvPr>
          <p:cNvSpPr>
            <a:spLocks noGrp="1"/>
          </p:cNvSpPr>
          <p:nvPr>
            <p:ph type="subTitle" idx="1"/>
          </p:nvPr>
        </p:nvSpPr>
        <p:spPr>
          <a:xfrm>
            <a:off x="1113809" y="663670"/>
            <a:ext cx="4036333" cy="1709849"/>
          </a:xfrm>
        </p:spPr>
        <p:txBody>
          <a:bodyPr anchor="b">
            <a:normAutofit lnSpcReduction="10000"/>
          </a:bodyPr>
          <a:lstStyle/>
          <a:p>
            <a:pPr algn="l"/>
            <a:r>
              <a:rPr lang="en-US" sz="2000"/>
              <a:t>Lauren Gantz</a:t>
            </a:r>
            <a:endParaRPr lang="en-US"/>
          </a:p>
          <a:p>
            <a:pPr algn="l"/>
            <a:r>
              <a:rPr lang="en-US" sz="2000"/>
              <a:t>Associate Professor of English</a:t>
            </a:r>
          </a:p>
          <a:p>
            <a:pPr algn="l"/>
            <a:r>
              <a:rPr lang="en-US" sz="2000"/>
              <a:t>Women's and Gender Studies Coordinator</a:t>
            </a:r>
          </a:p>
          <a:p>
            <a:pPr algn="l"/>
            <a:r>
              <a:rPr lang="en-US" sz="2000"/>
              <a:t>Lgantz@uwsp.edu</a:t>
            </a:r>
          </a:p>
        </p:txBody>
      </p:sp>
    </p:spTree>
    <p:extLst>
      <p:ext uri="{BB962C8B-B14F-4D97-AF65-F5344CB8AC3E}">
        <p14:creationId xmlns:p14="http://schemas.microsoft.com/office/powerpoint/2010/main" val="3558228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5186957" y="3630287"/>
            <a:ext cx="7004304" cy="3566160"/>
          </a:xfrm>
          <a:noFill/>
        </p:spPr>
        <p:txBody>
          <a:bodyPr>
            <a:noAutofit/>
          </a:bodyPr>
          <a:lstStyle/>
          <a:p>
            <a:pPr algn="l"/>
            <a:r>
              <a:rPr lang="en-US" dirty="0"/>
              <a:t>My association includes:</a:t>
            </a:r>
            <a:br>
              <a:rPr lang="en-US" dirty="0"/>
            </a:br>
            <a:r>
              <a:rPr lang="en-US" dirty="0"/>
              <a:t>- Exclusion</a:t>
            </a:r>
            <a:br>
              <a:rPr lang="en-US" dirty="0"/>
            </a:br>
            <a:r>
              <a:rPr lang="en-US" dirty="0"/>
              <a:t>- Eurocentrism</a:t>
            </a:r>
            <a:br>
              <a:rPr lang="en-US" dirty="0"/>
            </a:br>
            <a:r>
              <a:rPr lang="en-US" dirty="0"/>
              <a:t>- Possibilities</a:t>
            </a:r>
            <a:br>
              <a:rPr lang="en-US" dirty="0"/>
            </a:br>
            <a:br>
              <a:rPr lang="en-US" dirty="0"/>
            </a:br>
            <a:endParaRPr lang="en-US" dirty="0"/>
          </a:p>
        </p:txBody>
      </p:sp>
    </p:spTree>
    <p:extLst>
      <p:ext uri="{BB962C8B-B14F-4D97-AF65-F5344CB8AC3E}">
        <p14:creationId xmlns:p14="http://schemas.microsoft.com/office/powerpoint/2010/main" val="1371737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3000">
              <a:schemeClr val="bg2"/>
            </a:gs>
            <a:gs pos="59000">
              <a:schemeClr val="tx2">
                <a:lumMod val="90000"/>
                <a:alpha val="65163"/>
              </a:schemeClr>
            </a:gs>
          </a:gsLst>
          <a:lin ang="21594000" scaled="0"/>
        </a:gra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E39E6080-E7F0-678F-65B9-B64B99BDF328}"/>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21</a:t>
            </a:fld>
            <a:endParaRPr lang="en-US" dirty="0"/>
          </a:p>
        </p:txBody>
      </p:sp>
      <p:graphicFrame>
        <p:nvGraphicFramePr>
          <p:cNvPr id="14" name="Content Placeholder 13" descr="An outline Professor Garrido's problem solving process, moving away from exclusion and Eurocentrism toward seeking possibilities and finding a solution in more linguistic resources.">
            <a:extLst>
              <a:ext uri="{FF2B5EF4-FFF2-40B4-BE49-F238E27FC236}">
                <a16:creationId xmlns:a16="http://schemas.microsoft.com/office/drawing/2014/main" id="{A7FD81E4-2CEB-1301-59FF-81509B86E571}"/>
              </a:ext>
            </a:extLst>
          </p:cNvPr>
          <p:cNvGraphicFramePr>
            <a:graphicFrameLocks noGrp="1"/>
          </p:cNvGraphicFramePr>
          <p:nvPr>
            <p:ph sz="half" idx="2"/>
          </p:nvPr>
        </p:nvGraphicFramePr>
        <p:xfrm>
          <a:off x="6379468" y="1891283"/>
          <a:ext cx="5406594" cy="375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586814" y="1884848"/>
            <a:ext cx="5513328" cy="4085593"/>
          </a:xfrm>
          <a:noFill/>
        </p:spPr>
        <p:txBody>
          <a:bodyPr vert="horz" lIns="91440" tIns="45720" rIns="91440" bIns="45720" rtlCol="0" anchor="t">
            <a:normAutofit lnSpcReduction="10000"/>
          </a:bodyPr>
          <a:lstStyle/>
          <a:p>
            <a:pPr marL="342900" indent="-342900">
              <a:buChar char="•"/>
            </a:pPr>
            <a:r>
              <a:rPr lang="en-US" dirty="0"/>
              <a:t>My own experience taught me to adapt.</a:t>
            </a:r>
            <a:endParaRPr lang="es-ES" dirty="0"/>
          </a:p>
          <a:p>
            <a:pPr marL="342900" indent="-342900">
              <a:buChar char="•"/>
            </a:pPr>
            <a:r>
              <a:rPr lang="en-US" dirty="0"/>
              <a:t>My own privilege: White and European creates conflict.</a:t>
            </a:r>
          </a:p>
          <a:p>
            <a:pPr marL="342900" indent="-342900">
              <a:buChar char="•"/>
            </a:pPr>
            <a:r>
              <a:rPr lang="en-US" dirty="0"/>
              <a:t>Heritage language Learners (HLL) are a reality in every state, every school district.</a:t>
            </a:r>
          </a:p>
          <a:p>
            <a:pPr marL="342900" indent="-342900">
              <a:buChar char="•"/>
            </a:pPr>
            <a:r>
              <a:rPr lang="en-US" dirty="0"/>
              <a:t>HLL: </a:t>
            </a:r>
            <a:r>
              <a:rPr lang="en-US" dirty="0">
                <a:latin typeface="Aptos"/>
                <a:cs typeface="Times New Roman"/>
              </a:rPr>
              <a:t>Heritage language learners have been exposed to the target language at home and in their communities (Bateman &amp; Wilkinson, 2010; Valdés, 2005) but do not necessarily have formal education in the target language.</a:t>
            </a:r>
          </a:p>
          <a:p>
            <a:pPr marL="342900" indent="-342900">
              <a:buChar char="•"/>
            </a:pPr>
            <a:r>
              <a:rPr lang="en-US" dirty="0">
                <a:solidFill>
                  <a:srgbClr val="0D1D51"/>
                </a:solidFill>
                <a:latin typeface="Aptos"/>
                <a:cs typeface="Times New Roman"/>
              </a:rPr>
              <a:t>The education scenery in the U.S. now seems torn into two separate positions: the additive and the subtractive ideology (Randolph, 2017, p. 275). </a:t>
            </a:r>
            <a:r>
              <a:rPr lang="en-US" dirty="0"/>
              <a:t> </a:t>
            </a:r>
          </a:p>
        </p:txBody>
      </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812661" y="1223934"/>
            <a:ext cx="9840631" cy="486172"/>
          </a:xfrm>
          <a:noFill/>
        </p:spPr>
        <p:txBody>
          <a:bodyPr>
            <a:noAutofit/>
          </a:bodyPr>
          <a:lstStyle/>
          <a:p>
            <a:pPr algn="ctr"/>
            <a:r>
              <a:rPr lang="en-US" sz="3600" dirty="0"/>
              <a:t>Negotiating my authority means understanding the reality of the class</a:t>
            </a:r>
            <a:endParaRPr lang="es-ES" sz="5400"/>
          </a:p>
        </p:txBody>
      </p:sp>
    </p:spTree>
    <p:extLst>
      <p:ext uri="{BB962C8B-B14F-4D97-AF65-F5344CB8AC3E}">
        <p14:creationId xmlns:p14="http://schemas.microsoft.com/office/powerpoint/2010/main" val="273724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A map of Spanish-speaking countries worldwide.">
            <a:extLst>
              <a:ext uri="{FF2B5EF4-FFF2-40B4-BE49-F238E27FC236}">
                <a16:creationId xmlns:a16="http://schemas.microsoft.com/office/drawing/2014/main" id="{5ADB9C29-F1CC-4137-AB8C-2161BFD2AF34}"/>
              </a:ext>
            </a:extLst>
          </p:cNvPr>
          <p:cNvPicPr>
            <a:picLocks noChangeAspect="1"/>
          </p:cNvPicPr>
          <p:nvPr/>
        </p:nvPicPr>
        <p:blipFill>
          <a:blip r:embed="rId2"/>
          <a:stretch>
            <a:fillRect/>
          </a:stretch>
        </p:blipFill>
        <p:spPr>
          <a:xfrm>
            <a:off x="156940" y="2210629"/>
            <a:ext cx="4242572" cy="3176205"/>
          </a:xfrm>
          <a:prstGeom prst="rect">
            <a:avLst/>
          </a:prstGeom>
          <a:noFill/>
        </p:spPr>
      </p:pic>
      <p:sp>
        <p:nvSpPr>
          <p:cNvPr id="9" name="Slide Number Placeholder 8">
            <a:extLst>
              <a:ext uri="{FF2B5EF4-FFF2-40B4-BE49-F238E27FC236}">
                <a16:creationId xmlns:a16="http://schemas.microsoft.com/office/drawing/2014/main" id="{E6AA7FF5-11CA-8F71-5951-B1099396287A}"/>
              </a:ext>
            </a:extLst>
          </p:cNvPr>
          <p:cNvSpPr>
            <a:spLocks noGrp="1"/>
          </p:cNvSpPr>
          <p:nvPr>
            <p:ph type="sldNum" sz="quarter" idx="12"/>
          </p:nvPr>
        </p:nvSpPr>
        <p:spPr>
          <a:xfrm>
            <a:off x="9375912" y="6563001"/>
            <a:ext cx="2743200" cy="228600"/>
          </a:xfrm>
        </p:spPr>
        <p:txBody>
          <a:bodyPr vert="horz" lIns="91440" tIns="45720" rIns="91440" bIns="45720" rtlCol="0" anchor="ctr">
            <a:normAutofit/>
          </a:bodyPr>
          <a:lstStyle/>
          <a:p>
            <a:pPr>
              <a:lnSpc>
                <a:spcPct val="90000"/>
              </a:lnSpc>
              <a:spcAft>
                <a:spcPts val="600"/>
              </a:spcAft>
            </a:pPr>
            <a:fld id="{CBD12358-51D2-46B3-9BDE-DF29528B9454}" type="slidenum">
              <a:rPr lang="en-US" sz="900" smtClean="0"/>
              <a:pPr>
                <a:lnSpc>
                  <a:spcPct val="90000"/>
                </a:lnSpc>
                <a:spcAft>
                  <a:spcPts val="600"/>
                </a:spcAft>
              </a:pPr>
              <a:t>22</a:t>
            </a:fld>
            <a:endParaRPr lang="en-US" sz="900"/>
          </a:p>
        </p:txBody>
      </p:sp>
      <p:sp>
        <p:nvSpPr>
          <p:cNvPr id="8" name="CuadroTexto 7">
            <a:extLst>
              <a:ext uri="{FF2B5EF4-FFF2-40B4-BE49-F238E27FC236}">
                <a16:creationId xmlns:a16="http://schemas.microsoft.com/office/drawing/2014/main" id="{C8798558-5D07-704B-5CD2-F792D71E5947}"/>
              </a:ext>
            </a:extLst>
          </p:cNvPr>
          <p:cNvSpPr txBox="1"/>
          <p:nvPr/>
        </p:nvSpPr>
        <p:spPr>
          <a:xfrm>
            <a:off x="4736592" y="1472398"/>
            <a:ext cx="6620256" cy="39136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90000"/>
              </a:lnSpc>
              <a:spcBef>
                <a:spcPts val="1000"/>
              </a:spcBef>
              <a:buFont typeface="Arial" panose="020B0604020202020204" pitchFamily="34" charset="0"/>
              <a:buChar char="•"/>
            </a:pPr>
            <a:r>
              <a:rPr lang="en-US" dirty="0">
                <a:solidFill>
                  <a:schemeClr val="accent2">
                    <a:lumMod val="25000"/>
                  </a:schemeClr>
                </a:solidFill>
              </a:rPr>
              <a:t>Teaching Spanish language and Hispanic culture and education courses to help shape future foreign language teachers and English as a second </a:t>
            </a:r>
            <a:r>
              <a:rPr lang="en-US" err="1">
                <a:solidFill>
                  <a:schemeClr val="accent2">
                    <a:lumMod val="25000"/>
                  </a:schemeClr>
                </a:solidFill>
              </a:rPr>
              <a:t>laguage</a:t>
            </a:r>
            <a:r>
              <a:rPr lang="en-US" dirty="0">
                <a:solidFill>
                  <a:schemeClr val="accent2">
                    <a:lumMod val="25000"/>
                  </a:schemeClr>
                </a:solidFill>
              </a:rPr>
              <a:t>.</a:t>
            </a:r>
            <a:endParaRPr lang="es-ES">
              <a:solidFill>
                <a:schemeClr val="accent2">
                  <a:lumMod val="25000"/>
                </a:schemeClr>
              </a:solidFill>
            </a:endParaRPr>
          </a:p>
          <a:p>
            <a:pPr marL="285750" indent="-285750">
              <a:lnSpc>
                <a:spcPct val="90000"/>
              </a:lnSpc>
              <a:spcBef>
                <a:spcPts val="1000"/>
              </a:spcBef>
              <a:buFont typeface="Arial" panose="020B0604020202020204" pitchFamily="34" charset="0"/>
              <a:buChar char="•"/>
            </a:pPr>
            <a:endParaRPr lang="en-US" dirty="0">
              <a:solidFill>
                <a:schemeClr val="accent2">
                  <a:lumMod val="25000"/>
                </a:schemeClr>
              </a:solidFill>
            </a:endParaRPr>
          </a:p>
          <a:p>
            <a:pPr marL="285750" indent="-285750">
              <a:lnSpc>
                <a:spcPct val="90000"/>
              </a:lnSpc>
              <a:spcBef>
                <a:spcPts val="1000"/>
              </a:spcBef>
              <a:buFont typeface="Arial" panose="020B0604020202020204" pitchFamily="34" charset="0"/>
              <a:buChar char="•"/>
            </a:pPr>
            <a:r>
              <a:rPr lang="en-US" b="1" dirty="0">
                <a:solidFill>
                  <a:schemeClr val="accent2">
                    <a:lumMod val="25000"/>
                  </a:schemeClr>
                </a:solidFill>
              </a:rPr>
              <a:t>SPAN 315 Proficiency in Reading </a:t>
            </a:r>
            <a:r>
              <a:rPr lang="en-US" dirty="0">
                <a:solidFill>
                  <a:schemeClr val="accent2">
                    <a:lumMod val="25000"/>
                  </a:schemeClr>
                </a:solidFill>
              </a:rPr>
              <a:t>(Focus on migration) + HLL</a:t>
            </a:r>
          </a:p>
          <a:p>
            <a:pPr marL="285750" indent="-285750">
              <a:lnSpc>
                <a:spcPct val="90000"/>
              </a:lnSpc>
              <a:spcBef>
                <a:spcPts val="1000"/>
              </a:spcBef>
              <a:buFont typeface="Arial" panose="020B0604020202020204" pitchFamily="34" charset="0"/>
              <a:buChar char="•"/>
            </a:pPr>
            <a:endParaRPr lang="en-US" dirty="0">
              <a:solidFill>
                <a:schemeClr val="accent2">
                  <a:lumMod val="25000"/>
                </a:schemeClr>
              </a:solidFill>
            </a:endParaRPr>
          </a:p>
          <a:p>
            <a:pPr marL="285750" indent="-285750">
              <a:lnSpc>
                <a:spcPct val="90000"/>
              </a:lnSpc>
              <a:spcBef>
                <a:spcPts val="1000"/>
              </a:spcBef>
              <a:buFont typeface="Arial" panose="020B0604020202020204" pitchFamily="34" charset="0"/>
              <a:buChar char="•"/>
            </a:pPr>
            <a:r>
              <a:rPr lang="en-US" b="1" dirty="0">
                <a:solidFill>
                  <a:schemeClr val="accent2">
                    <a:lumMod val="25000"/>
                  </a:schemeClr>
                </a:solidFill>
              </a:rPr>
              <a:t>SPAN 313 Proficiency in Speaking</a:t>
            </a:r>
            <a:r>
              <a:rPr lang="en-US" dirty="0">
                <a:solidFill>
                  <a:schemeClr val="accent2">
                    <a:lumMod val="25000"/>
                  </a:schemeClr>
                </a:solidFill>
              </a:rPr>
              <a:t> (Texts and videos from various Spanish-speaking countries) + HLL</a:t>
            </a:r>
          </a:p>
          <a:p>
            <a:pPr marL="285750" indent="-285750">
              <a:lnSpc>
                <a:spcPct val="90000"/>
              </a:lnSpc>
              <a:spcBef>
                <a:spcPts val="1000"/>
              </a:spcBef>
              <a:buFont typeface="Arial" panose="020B0604020202020204" pitchFamily="34" charset="0"/>
              <a:buChar char="•"/>
            </a:pPr>
            <a:endParaRPr lang="en-US" dirty="0">
              <a:solidFill>
                <a:schemeClr val="accent2">
                  <a:lumMod val="25000"/>
                </a:schemeClr>
              </a:solidFill>
            </a:endParaRPr>
          </a:p>
          <a:p>
            <a:pPr marL="285750" indent="-285750">
              <a:lnSpc>
                <a:spcPct val="90000"/>
              </a:lnSpc>
              <a:spcBef>
                <a:spcPts val="1000"/>
              </a:spcBef>
              <a:buFont typeface="Arial" panose="020B0604020202020204" pitchFamily="34" charset="0"/>
              <a:buChar char="•"/>
            </a:pPr>
            <a:r>
              <a:rPr lang="en-US" b="1" dirty="0">
                <a:solidFill>
                  <a:schemeClr val="accent2">
                    <a:lumMod val="25000"/>
                  </a:schemeClr>
                </a:solidFill>
              </a:rPr>
              <a:t>FLED 333 Teaching Foreign Languages</a:t>
            </a:r>
            <a:r>
              <a:rPr lang="en-US" dirty="0">
                <a:solidFill>
                  <a:schemeClr val="accent2">
                    <a:lumMod val="25000"/>
                  </a:schemeClr>
                </a:solidFill>
              </a:rPr>
              <a:t> (The joy and challenge of having HLL in the class)</a:t>
            </a:r>
          </a:p>
          <a:p>
            <a:pPr marL="285750" indent="-285750">
              <a:lnSpc>
                <a:spcPct val="90000"/>
              </a:lnSpc>
              <a:spcBef>
                <a:spcPts val="1000"/>
              </a:spcBef>
              <a:buFont typeface="Arial" panose="020B0604020202020204" pitchFamily="34" charset="0"/>
              <a:buChar char="•"/>
            </a:pPr>
            <a:endParaRPr lang="en-US" dirty="0">
              <a:solidFill>
                <a:schemeClr val="accent2">
                  <a:lumMod val="25000"/>
                </a:schemeClr>
              </a:solidFill>
            </a:endParaRPr>
          </a:p>
          <a:p>
            <a:pPr marL="285750" indent="-285750">
              <a:lnSpc>
                <a:spcPct val="90000"/>
              </a:lnSpc>
              <a:spcBef>
                <a:spcPts val="1000"/>
              </a:spcBef>
              <a:buFont typeface="Arial" panose="020B0604020202020204" pitchFamily="34" charset="0"/>
              <a:buChar char="•"/>
            </a:pPr>
            <a:r>
              <a:rPr lang="en-US" b="1" dirty="0">
                <a:solidFill>
                  <a:schemeClr val="accent2">
                    <a:lumMod val="25000"/>
                  </a:schemeClr>
                </a:solidFill>
              </a:rPr>
              <a:t>Why More linguistic resources?</a:t>
            </a:r>
            <a:r>
              <a:rPr lang="en-US" dirty="0">
                <a:solidFill>
                  <a:schemeClr val="accent2">
                    <a:lumMod val="25000"/>
                  </a:schemeClr>
                </a:solidFill>
              </a:rPr>
              <a:t> Because with more linguistic resources, students can flexibly use their complex linguistic resources to make meaning of their lives and complex communications (Garcia, 2014).</a:t>
            </a:r>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087098" y="365760"/>
            <a:ext cx="10498350" cy="957916"/>
          </a:xfrm>
        </p:spPr>
        <p:txBody>
          <a:bodyPr vert="horz" lIns="91440" tIns="45720" rIns="91440" bIns="45720" rtlCol="0" anchor="b">
            <a:normAutofit/>
          </a:bodyPr>
          <a:lstStyle/>
          <a:p>
            <a:r>
              <a:rPr lang="en-US" b="1" i="0" kern="1200">
                <a:latin typeface="+mj-lt"/>
                <a:ea typeface="+mj-ea"/>
                <a:cs typeface="+mj-cs"/>
              </a:rPr>
              <a:t>Unique position to create change</a:t>
            </a:r>
          </a:p>
        </p:txBody>
      </p:sp>
    </p:spTree>
    <p:extLst>
      <p:ext uri="{BB962C8B-B14F-4D97-AF65-F5344CB8AC3E}">
        <p14:creationId xmlns:p14="http://schemas.microsoft.com/office/powerpoint/2010/main" val="3018507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D7B9109-9E17-1A7A-3A9A-0F1C07BF36A3}"/>
              </a:ext>
            </a:extLst>
          </p:cNvPr>
          <p:cNvSpPr>
            <a:spLocks noGrp="1"/>
          </p:cNvSpPr>
          <p:nvPr>
            <p:ph type="sldNum" sz="quarter" idx="12"/>
          </p:nvPr>
        </p:nvSpPr>
        <p:spPr>
          <a:xfrm>
            <a:off x="9375912" y="6563001"/>
            <a:ext cx="2743200" cy="228600"/>
          </a:xfrm>
        </p:spPr>
        <p:txBody>
          <a:bodyPr anchor="ctr">
            <a:normAutofit/>
          </a:bodyPr>
          <a:lstStyle/>
          <a:p>
            <a:pPr>
              <a:lnSpc>
                <a:spcPct val="90000"/>
              </a:lnSpc>
              <a:spcAft>
                <a:spcPts val="600"/>
              </a:spcAft>
            </a:pPr>
            <a:fld id="{CBD12358-51D2-46B3-9BDE-DF29528B9454}" type="slidenum">
              <a:rPr lang="en-US" sz="900" smtClean="0"/>
              <a:pPr>
                <a:lnSpc>
                  <a:spcPct val="90000"/>
                </a:lnSpc>
                <a:spcAft>
                  <a:spcPts val="600"/>
                </a:spcAft>
              </a:pPr>
              <a:t>23</a:t>
            </a:fld>
            <a:endParaRPr lang="en-US" sz="900"/>
          </a:p>
        </p:txBody>
      </p:sp>
      <p:pic>
        <p:nvPicPr>
          <p:cNvPr id="4" name="Imagen 3" descr="A word cloud highlighting terms related to diversity and inclusivity.">
            <a:extLst>
              <a:ext uri="{FF2B5EF4-FFF2-40B4-BE49-F238E27FC236}">
                <a16:creationId xmlns:a16="http://schemas.microsoft.com/office/drawing/2014/main" id="{40B925D3-BA5F-BDEA-2EBE-4B55F11C9A9B}"/>
              </a:ext>
              <a:ext uri="{C183D7F6-B498-43B3-948B-1728B52AA6E4}">
                <adec:decorative xmlns:adec="http://schemas.microsoft.com/office/drawing/2017/decorative" val="0"/>
              </a:ext>
            </a:extLst>
          </p:cNvPr>
          <p:cNvPicPr>
            <a:picLocks noChangeAspect="1"/>
          </p:cNvPicPr>
          <p:nvPr/>
        </p:nvPicPr>
        <p:blipFill>
          <a:blip r:embed="rId2"/>
          <a:srcRect l="29877" r="14090" b="-3"/>
          <a:stretch/>
        </p:blipFill>
        <p:spPr>
          <a:xfrm>
            <a:off x="805450" y="1921602"/>
            <a:ext cx="3108960" cy="3412370"/>
          </a:xfrm>
          <a:prstGeom prst="rect">
            <a:avLst/>
          </a:prstGeom>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4336962" y="1572661"/>
            <a:ext cx="6993149" cy="5130868"/>
          </a:xfrm>
        </p:spPr>
        <p:txBody>
          <a:bodyPr vert="horz" lIns="91440" tIns="45720" rIns="91440" bIns="45720" rtlCol="0" anchor="t">
            <a:normAutofit fontScale="92500" lnSpcReduction="10000"/>
          </a:bodyPr>
          <a:lstStyle/>
          <a:p>
            <a:pPr marL="342900" indent="-342900">
              <a:buChar char="•"/>
            </a:pPr>
            <a:r>
              <a:rPr lang="en-US" dirty="0"/>
              <a:t>HIPs </a:t>
            </a:r>
            <a:r>
              <a:rPr lang="en-US" dirty="0">
                <a:solidFill>
                  <a:srgbClr val="03126A"/>
                </a:solidFill>
                <a:ea typeface="+mn-lt"/>
                <a:cs typeface="+mn-lt"/>
              </a:rPr>
              <a:t>as </a:t>
            </a:r>
            <a:r>
              <a:rPr lang="en-US" dirty="0">
                <a:solidFill>
                  <a:srgbClr val="0D1D51"/>
                </a:solidFill>
                <a:ea typeface="+mn-lt"/>
                <a:cs typeface="+mn-lt"/>
              </a:rPr>
              <a:t>active learning strategies that promote deep learning and student engagement to broaden their knowledge and share in the experience of learning in community.</a:t>
            </a:r>
            <a:endParaRPr lang="en-US">
              <a:solidFill>
                <a:srgbClr val="0D1D51"/>
              </a:solidFill>
            </a:endParaRPr>
          </a:p>
          <a:p>
            <a:pPr marL="342900" indent="-342900">
              <a:buChar char="•"/>
            </a:pPr>
            <a:r>
              <a:rPr lang="en-US" b="1" dirty="0">
                <a:solidFill>
                  <a:srgbClr val="0D1D51"/>
                </a:solidFill>
              </a:rPr>
              <a:t>STARTING POINT:</a:t>
            </a:r>
            <a:r>
              <a:rPr lang="en-US" dirty="0">
                <a:solidFill>
                  <a:srgbClr val="0D1D51"/>
                </a:solidFill>
              </a:rPr>
              <a:t> Ready to leave our comfort zones, challenge our beliefs and accept that we will be learning from each other.</a:t>
            </a:r>
          </a:p>
          <a:p>
            <a:pPr marL="342900" indent="-342900">
              <a:buChar char="•"/>
            </a:pPr>
            <a:r>
              <a:rPr lang="en-US" b="1" dirty="0"/>
              <a:t>MATERIALS:</a:t>
            </a:r>
            <a:r>
              <a:rPr lang="en-US" dirty="0"/>
              <a:t> Carefully selected to present a diverse and accurate representation of Spanish linguistic variations, cultural aspects, historical and political facts embedded within various challenging topics.</a:t>
            </a:r>
          </a:p>
          <a:p>
            <a:pPr marL="342900" indent="-342900">
              <a:buChar char="•"/>
            </a:pPr>
            <a:r>
              <a:rPr lang="en-US" b="1" dirty="0"/>
              <a:t>WORK:</a:t>
            </a:r>
            <a:r>
              <a:rPr lang="en-US" dirty="0"/>
              <a:t> Individual at home or in pairs/groups in class.</a:t>
            </a:r>
          </a:p>
          <a:p>
            <a:pPr marL="342900" indent="-342900">
              <a:buChar char="•"/>
            </a:pPr>
            <a:r>
              <a:rPr lang="en-US" b="1" dirty="0"/>
              <a:t>DISCUSSION: </a:t>
            </a:r>
            <a:r>
              <a:rPr lang="en-US" dirty="0"/>
              <a:t>The work is always discussed in class, first in small groups and then as a whole. </a:t>
            </a:r>
          </a:p>
          <a:p>
            <a:pPr marL="342900" indent="-342900">
              <a:buChar char="•"/>
            </a:pPr>
            <a:r>
              <a:rPr lang="en-US" b="1" dirty="0"/>
              <a:t>HLL: </a:t>
            </a:r>
            <a:r>
              <a:rPr lang="en-US" dirty="0"/>
              <a:t>Unique input that enriches every discussion, challenging perspectives that makes us confront pre-existent narratives that perpetuates dangerous tropes and promotes stereotyping.</a:t>
            </a:r>
          </a:p>
          <a:p>
            <a:endParaRPr lang="en-US" dirty="0"/>
          </a:p>
        </p:txBody>
      </p:sp>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957396" y="365760"/>
            <a:ext cx="10269750" cy="974128"/>
          </a:xfrm>
        </p:spPr>
        <p:txBody>
          <a:bodyPr anchor="b">
            <a:normAutofit/>
          </a:bodyPr>
          <a:lstStyle/>
          <a:p>
            <a:r>
              <a:rPr lang="en-US" dirty="0"/>
              <a:t>Classroom = Community of learners</a:t>
            </a:r>
          </a:p>
        </p:txBody>
      </p:sp>
    </p:spTree>
    <p:extLst>
      <p:ext uri="{BB962C8B-B14F-4D97-AF65-F5344CB8AC3E}">
        <p14:creationId xmlns:p14="http://schemas.microsoft.com/office/powerpoint/2010/main" val="3666674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93736AF-0027-E734-82A8-010D7129D046}"/>
              </a:ext>
            </a:extLst>
          </p:cNvPr>
          <p:cNvSpPr>
            <a:spLocks noGrp="1"/>
          </p:cNvSpPr>
          <p:nvPr>
            <p:ph type="sldNum" sz="quarter" idx="12"/>
          </p:nvPr>
        </p:nvSpPr>
        <p:spPr>
          <a:xfrm>
            <a:off x="9375912" y="6563001"/>
            <a:ext cx="2743200" cy="228600"/>
          </a:xfrm>
        </p:spPr>
        <p:txBody>
          <a:bodyPr anchor="ctr">
            <a:normAutofit/>
          </a:bodyPr>
          <a:lstStyle/>
          <a:p>
            <a:pPr>
              <a:lnSpc>
                <a:spcPct val="90000"/>
              </a:lnSpc>
              <a:spcAft>
                <a:spcPts val="600"/>
              </a:spcAft>
            </a:pPr>
            <a:fld id="{CBD12358-51D2-46B3-9BDE-DF29528B9454}" type="slidenum">
              <a:rPr lang="en-US" sz="900" smtClean="0"/>
              <a:pPr>
                <a:lnSpc>
                  <a:spcPct val="90000"/>
                </a:lnSpc>
                <a:spcAft>
                  <a:spcPts val="600"/>
                </a:spcAft>
              </a:pPr>
              <a:t>24</a:t>
            </a:fld>
            <a:endParaRPr lang="en-US" sz="900"/>
          </a:p>
        </p:txBody>
      </p:sp>
      <p:pic>
        <p:nvPicPr>
          <p:cNvPr id="4" name="Imagen 3">
            <a:extLst>
              <a:ext uri="{FF2B5EF4-FFF2-40B4-BE49-F238E27FC236}">
                <a16:creationId xmlns:a16="http://schemas.microsoft.com/office/drawing/2014/main" id="{59BF1EF0-D9A8-F197-C7E7-E517846D30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7280" y="2584009"/>
            <a:ext cx="3108960" cy="3108960"/>
          </a:xfrm>
          <a:prstGeom prst="rect">
            <a:avLst/>
          </a:pr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2"/>
          </p:nvPr>
        </p:nvSpPr>
        <p:spPr>
          <a:xfrm>
            <a:off x="4743276" y="2040556"/>
            <a:ext cx="6927729" cy="4394895"/>
          </a:xfrm>
        </p:spPr>
        <p:txBody>
          <a:bodyPr vert="horz" lIns="91440" tIns="45720" rIns="91440" bIns="45720" rtlCol="0" anchor="t">
            <a:normAutofit/>
          </a:bodyPr>
          <a:lstStyle/>
          <a:p>
            <a:pPr marL="342900" indent="-342900">
              <a:buChar char="•"/>
            </a:pPr>
            <a:r>
              <a:rPr lang="en-US" sz="1800" b="1" dirty="0"/>
              <a:t>SPAN 315: Proficiency in reading with a focus on migration</a:t>
            </a:r>
            <a:endParaRPr lang="es-ES" sz="1800" b="1" dirty="0"/>
          </a:p>
          <a:p>
            <a:pPr marL="1028700" lvl="1" indent="-342900">
              <a:buFont typeface="Courier New" panose="020B0604020202020204" pitchFamily="34" charset="0"/>
              <a:buChar char="o"/>
            </a:pPr>
            <a:r>
              <a:rPr lang="en-US" dirty="0">
                <a:solidFill>
                  <a:srgbClr val="03126A"/>
                </a:solidFill>
              </a:rPr>
              <a:t>Confronting tropes about migration and migrants through </a:t>
            </a:r>
            <a:r>
              <a:rPr lang="en-US" i="1" dirty="0">
                <a:solidFill>
                  <a:srgbClr val="03126A"/>
                </a:solidFill>
              </a:rPr>
              <a:t>Cajas de </a:t>
            </a:r>
            <a:r>
              <a:rPr lang="en-US" i="1" dirty="0" err="1">
                <a:solidFill>
                  <a:srgbClr val="03126A"/>
                </a:solidFill>
              </a:rPr>
              <a:t>Cartón</a:t>
            </a:r>
            <a:r>
              <a:rPr lang="en-US" dirty="0">
                <a:solidFill>
                  <a:srgbClr val="03126A"/>
                </a:solidFill>
              </a:rPr>
              <a:t> (1997), interviewing a migrant, analyzing different migration stories. </a:t>
            </a:r>
          </a:p>
          <a:p>
            <a:pPr marL="342900" indent="-342900">
              <a:buChar char="•"/>
            </a:pPr>
            <a:r>
              <a:rPr lang="en-US" sz="1800" b="1" dirty="0"/>
              <a:t>SPAN 313 Proficiency in Speaking</a:t>
            </a:r>
            <a:r>
              <a:rPr lang="en-US" sz="1800" dirty="0"/>
              <a:t> </a:t>
            </a:r>
            <a:r>
              <a:rPr lang="en-US" sz="1800" b="1" dirty="0"/>
              <a:t>with different linguistic variations of Spanish</a:t>
            </a:r>
            <a:endParaRPr lang="en-US" sz="1800" dirty="0"/>
          </a:p>
          <a:p>
            <a:pPr marL="1028700" lvl="1">
              <a:buFont typeface="Courier New" panose="020B0604020202020204" pitchFamily="34" charset="0"/>
              <a:buChar char="o"/>
            </a:pPr>
            <a:r>
              <a:rPr lang="en-US" dirty="0">
                <a:solidFill>
                  <a:srgbClr val="03126A"/>
                </a:solidFill>
              </a:rPr>
              <a:t>Confronting the notion of "universal Spanish" and "wrong/right Spanish". Acknowledging the indigenous identity and its effect on the Hispanic culture.</a:t>
            </a:r>
          </a:p>
          <a:p>
            <a:pPr marL="342900" indent="-342900">
              <a:buChar char="•"/>
            </a:pPr>
            <a:r>
              <a:rPr lang="en-US" sz="1800" b="1" dirty="0"/>
              <a:t>FLED 333 Teaching Foreign Languages with HLL in the class with L2 learners</a:t>
            </a:r>
          </a:p>
          <a:p>
            <a:pPr marL="1028700" lvl="1">
              <a:buFont typeface="Courier New" panose="020B0604020202020204" pitchFamily="34" charset="0"/>
              <a:buChar char="o"/>
            </a:pPr>
            <a:r>
              <a:rPr lang="en-US" dirty="0">
                <a:solidFill>
                  <a:srgbClr val="03126A"/>
                </a:solidFill>
              </a:rPr>
              <a:t>HLLs are an asset to any class because of their unique perspective but language teachers have to address their needs adequately just as much as those of the L2. Subtraction is never the answer.</a:t>
            </a:r>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852013" y="268483"/>
            <a:ext cx="10506456" cy="1655064"/>
          </a:xfrm>
        </p:spPr>
        <p:txBody>
          <a:bodyPr anchor="b">
            <a:normAutofit/>
          </a:bodyPr>
          <a:lstStyle/>
          <a:p>
            <a:pPr algn="ctr"/>
            <a:r>
              <a:rPr lang="en-US" dirty="0"/>
              <a:t>Critical thinking and discussion lead to emerging counternarratives</a:t>
            </a:r>
            <a:endParaRPr lang="es-ES"/>
          </a:p>
        </p:txBody>
      </p:sp>
    </p:spTree>
    <p:extLst>
      <p:ext uri="{BB962C8B-B14F-4D97-AF65-F5344CB8AC3E}">
        <p14:creationId xmlns:p14="http://schemas.microsoft.com/office/powerpoint/2010/main" val="729609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F61F934-8535-E086-C153-D48E49B98B6A}"/>
              </a:ext>
            </a:extLst>
          </p:cNvPr>
          <p:cNvSpPr>
            <a:spLocks noGrp="1"/>
          </p:cNvSpPr>
          <p:nvPr>
            <p:ph type="sldNum" sz="quarter" idx="12"/>
          </p:nvPr>
        </p:nvSpPr>
        <p:spPr>
          <a:xfrm>
            <a:off x="9375912" y="6563001"/>
            <a:ext cx="2743200" cy="228600"/>
          </a:xfrm>
        </p:spPr>
        <p:txBody>
          <a:bodyPr anchor="ctr">
            <a:normAutofit/>
          </a:bodyPr>
          <a:lstStyle/>
          <a:p>
            <a:pPr>
              <a:lnSpc>
                <a:spcPct val="90000"/>
              </a:lnSpc>
              <a:spcAft>
                <a:spcPts val="600"/>
              </a:spcAft>
            </a:pPr>
            <a:fld id="{CBD12358-51D2-46B3-9BDE-DF29528B9454}" type="slidenum">
              <a:rPr lang="en-US" sz="900" smtClean="0"/>
              <a:pPr>
                <a:lnSpc>
                  <a:spcPct val="90000"/>
                </a:lnSpc>
                <a:spcAft>
                  <a:spcPts val="600"/>
                </a:spcAft>
              </a:pPr>
              <a:t>25</a:t>
            </a:fld>
            <a:endParaRPr lang="en-US" sz="900"/>
          </a:p>
        </p:txBody>
      </p:sp>
      <p:pic>
        <p:nvPicPr>
          <p:cNvPr id="5" name="Imagen 4">
            <a:extLst>
              <a:ext uri="{FF2B5EF4-FFF2-40B4-BE49-F238E27FC236}">
                <a16:creationId xmlns:a16="http://schemas.microsoft.com/office/drawing/2014/main" id="{87514580-578A-994E-2FA5-F803293EFB28}"/>
              </a:ext>
              <a:ext uri="{C183D7F6-B498-43B3-948B-1728B52AA6E4}">
                <adec:decorative xmlns:adec="http://schemas.microsoft.com/office/drawing/2017/decorative" val="1"/>
              </a:ext>
            </a:extLst>
          </p:cNvPr>
          <p:cNvPicPr>
            <a:picLocks noChangeAspect="1"/>
          </p:cNvPicPr>
          <p:nvPr/>
        </p:nvPicPr>
        <p:blipFill>
          <a:blip r:embed="rId2"/>
          <a:srcRect l="20057" r="19126" b="-3"/>
          <a:stretch/>
        </p:blipFill>
        <p:spPr>
          <a:xfrm>
            <a:off x="367706" y="2424198"/>
            <a:ext cx="3108960" cy="3412370"/>
          </a:xfrm>
          <a:prstGeom prst="rect">
            <a:avLst/>
          </a:prstGeom>
          <a:noFill/>
        </p:spPr>
      </p:pic>
      <p:sp>
        <p:nvSpPr>
          <p:cNvPr id="4" name="Content Placeholder 3">
            <a:extLst>
              <a:ext uri="{FF2B5EF4-FFF2-40B4-BE49-F238E27FC236}">
                <a16:creationId xmlns:a16="http://schemas.microsoft.com/office/drawing/2014/main" id="{D97126AE-AE4A-97A5-21F5-E5ACF7E0605F}"/>
              </a:ext>
            </a:extLst>
          </p:cNvPr>
          <p:cNvSpPr>
            <a:spLocks noGrp="1"/>
          </p:cNvSpPr>
          <p:nvPr>
            <p:ph sz="half" idx="2"/>
          </p:nvPr>
        </p:nvSpPr>
        <p:spPr>
          <a:xfrm>
            <a:off x="3941598" y="1926924"/>
            <a:ext cx="7421220" cy="4693806"/>
          </a:xfrm>
        </p:spPr>
        <p:txBody>
          <a:bodyPr vert="horz" lIns="91440" tIns="45720" rIns="91440" bIns="45720" rtlCol="0" anchor="t">
            <a:normAutofit/>
          </a:bodyPr>
          <a:lstStyle/>
          <a:p>
            <a:pPr marL="342900" indent="-342900">
              <a:buChar char="•"/>
            </a:pPr>
            <a:r>
              <a:rPr lang="en-US" b="1" dirty="0">
                <a:ea typeface="+mn-lt"/>
                <a:cs typeface="+mn-lt"/>
              </a:rPr>
              <a:t>Reading about different stories of migration</a:t>
            </a:r>
            <a:r>
              <a:rPr lang="en-US" dirty="0">
                <a:ea typeface="+mn-lt"/>
                <a:cs typeface="+mn-lt"/>
              </a:rPr>
              <a:t> gives voice to previously silenced groups by describing the diversity of their experiences. “Counter-storytelling is a means of exposing and critiquing normalized dialogues that perpetuate stereotypes” (</a:t>
            </a:r>
            <a:r>
              <a:rPr lang="en-US" dirty="0" err="1">
                <a:ea typeface="+mn-lt"/>
                <a:cs typeface="+mn-lt"/>
              </a:rPr>
              <a:t>DeCuir</a:t>
            </a:r>
            <a:r>
              <a:rPr lang="en-US" dirty="0">
                <a:ea typeface="+mn-lt"/>
                <a:cs typeface="+mn-lt"/>
              </a:rPr>
              <a:t> &amp; Dixson, 2004, p. 27)</a:t>
            </a:r>
            <a:endParaRPr lang="es-ES" dirty="0"/>
          </a:p>
          <a:p>
            <a:pPr marL="342900" indent="-342900">
              <a:buChar char="•"/>
            </a:pPr>
            <a:r>
              <a:rPr lang="en-US" b="1" dirty="0">
                <a:ea typeface="+mn-lt"/>
                <a:cs typeface="+mn-lt"/>
              </a:rPr>
              <a:t>Being exposed to different Spanish linguistic variations</a:t>
            </a:r>
            <a:r>
              <a:rPr lang="en-US" dirty="0">
                <a:ea typeface="+mn-lt"/>
                <a:cs typeface="+mn-lt"/>
              </a:rPr>
              <a:t> dispels the hierarchy created by the Eurocentric perspective where Spain's variation is correct above any other. "Counternarratives challenge widespread beliefs and discourses" (</a:t>
            </a:r>
            <a:r>
              <a:rPr lang="en-US" dirty="0" err="1">
                <a:ea typeface="+mn-lt"/>
                <a:cs typeface="+mn-lt"/>
              </a:rPr>
              <a:t>Solórzano</a:t>
            </a:r>
            <a:r>
              <a:rPr lang="en-US" dirty="0">
                <a:ea typeface="+mn-lt"/>
                <a:cs typeface="+mn-lt"/>
              </a:rPr>
              <a:t> &amp; </a:t>
            </a:r>
            <a:r>
              <a:rPr lang="en-US" dirty="0" err="1">
                <a:ea typeface="+mn-lt"/>
                <a:cs typeface="+mn-lt"/>
              </a:rPr>
              <a:t>Yosso</a:t>
            </a:r>
            <a:r>
              <a:rPr lang="en-US" dirty="0">
                <a:ea typeface="+mn-lt"/>
                <a:cs typeface="+mn-lt"/>
              </a:rPr>
              <a:t>, 2001)</a:t>
            </a:r>
          </a:p>
          <a:p>
            <a:pPr marL="342900" indent="-342900">
              <a:buChar char="•"/>
            </a:pPr>
            <a:r>
              <a:rPr lang="en-US" b="1" dirty="0"/>
              <a:t>Learning about ways in which HLLs are different from L2 students</a:t>
            </a:r>
            <a:r>
              <a:rPr lang="en-US" dirty="0"/>
              <a:t> and yet as important emphasizes the need to change a system that neglects</a:t>
            </a:r>
            <a:r>
              <a:rPr lang="en-US" dirty="0">
                <a:ea typeface="+mn-lt"/>
                <a:cs typeface="+mn-lt"/>
              </a:rPr>
              <a:t> them. “Counternarratives as reflection and action directed at the structures to be transformed” (Freire, 2000, p. 126)</a:t>
            </a:r>
            <a:endParaRPr lang="en-US" dirty="0"/>
          </a:p>
          <a:p>
            <a:pPr marL="342900" indent="-342900">
              <a:buChar char="•"/>
            </a:pPr>
            <a:endParaRPr lang="en-US" dirty="0"/>
          </a:p>
          <a:p>
            <a:pPr marL="342900" indent="-342900">
              <a:buChar char="•"/>
            </a:pPr>
            <a:endParaRPr lang="en-US" dirty="0"/>
          </a:p>
        </p:txBody>
      </p:sp>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852013" y="268483"/>
            <a:ext cx="10506456" cy="1655064"/>
          </a:xfrm>
        </p:spPr>
        <p:txBody>
          <a:bodyPr anchor="b">
            <a:normAutofit/>
          </a:bodyPr>
          <a:lstStyle/>
          <a:p>
            <a:pPr algn="ctr"/>
            <a:r>
              <a:rPr lang="en-US" dirty="0"/>
              <a:t>Counternarratives have the power to reframe the discussion</a:t>
            </a:r>
          </a:p>
        </p:txBody>
      </p:sp>
    </p:spTree>
    <p:extLst>
      <p:ext uri="{BB962C8B-B14F-4D97-AF65-F5344CB8AC3E}">
        <p14:creationId xmlns:p14="http://schemas.microsoft.com/office/powerpoint/2010/main" val="121080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 Art showing different diversity goals. For diversity as high-impact practices, the goals include: explore &quot;'difficult differences,'&quot; experiential learning, and equitable access.&#10;&#10;UWSP's learning outcomes for U.S. Diversity classes include: describe construction of &quot;diverse identities,&quot; explain how various groups have responded to oppression​, empathy/understanding of diverse perspectives​&#10;&#10;UWSP's learning outcomes for Global Awareness classes include: identify key differences between cultures​, analyze global interconnectedness, curiosity about and empathy for other cultural perspectives​">
            <a:extLst>
              <a:ext uri="{FF2B5EF4-FFF2-40B4-BE49-F238E27FC236}">
                <a16:creationId xmlns:a16="http://schemas.microsoft.com/office/drawing/2014/main" id="{7B0CE816-5841-A396-B09B-85F4B1472672}"/>
              </a:ext>
            </a:extLst>
          </p:cNvPr>
          <p:cNvGraphicFramePr>
            <a:graphicFrameLocks noGrp="1"/>
          </p:cNvGraphicFramePr>
          <p:nvPr>
            <p:ph idx="1"/>
            <p:extLst>
              <p:ext uri="{D42A27DB-BD31-4B8C-83A1-F6EECF244321}">
                <p14:modId xmlns:p14="http://schemas.microsoft.com/office/powerpoint/2010/main" val="3869066522"/>
              </p:ext>
            </p:extLst>
          </p:nvPr>
        </p:nvGraphicFramePr>
        <p:xfrm>
          <a:off x="838200" y="1462768"/>
          <a:ext cx="10515600" cy="5022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E9B10E7-21A7-A33C-85DD-081A992BA587}"/>
              </a:ext>
            </a:extLst>
          </p:cNvPr>
          <p:cNvSpPr>
            <a:spLocks noGrp="1"/>
          </p:cNvSpPr>
          <p:nvPr>
            <p:ph type="title"/>
          </p:nvPr>
        </p:nvSpPr>
        <p:spPr/>
        <p:txBody>
          <a:bodyPr/>
          <a:lstStyle/>
          <a:p>
            <a:r>
              <a:rPr lang="en-US"/>
              <a:t>What are our goals for diversity?</a:t>
            </a:r>
          </a:p>
        </p:txBody>
      </p:sp>
    </p:spTree>
    <p:extLst>
      <p:ext uri="{BB962C8B-B14F-4D97-AF65-F5344CB8AC3E}">
        <p14:creationId xmlns:p14="http://schemas.microsoft.com/office/powerpoint/2010/main" val="3168361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DD10787-DCDB-4376-A722-701F4AF0A4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6BCBD4B-60DC-4B14-BC42-A0F45EDC32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729094E-10EA-4A70-95AF-5683609BEEC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521A9CC-8E59-4E4F-BD6C-69BC0154655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8914623-40EB-48FD-8355-141ED80BA53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95533F1-773E-4E3F-92A2-DBC8D6362B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98E3D0-FA22-F4F8-EDA0-7AAC878D11A2}"/>
              </a:ext>
            </a:extLst>
          </p:cNvPr>
          <p:cNvSpPr>
            <a:spLocks noGrp="1"/>
          </p:cNvSpPr>
          <p:nvPr>
            <p:ph type="title"/>
          </p:nvPr>
        </p:nvSpPr>
        <p:spPr>
          <a:xfrm>
            <a:off x="1043631" y="809898"/>
            <a:ext cx="9942716" cy="1554480"/>
          </a:xfrm>
        </p:spPr>
        <p:txBody>
          <a:bodyPr anchor="ctr">
            <a:normAutofit fontScale="90000"/>
          </a:bodyPr>
          <a:lstStyle/>
          <a:p>
            <a:r>
              <a:rPr lang="en-US" sz="4000"/>
              <a:t>Challenges of Implementing Diversity as HIP: Institutional Demographics and Instructor Authority</a:t>
            </a:r>
            <a:endParaRPr lang="en-US"/>
          </a:p>
        </p:txBody>
      </p:sp>
      <p:sp>
        <p:nvSpPr>
          <p:cNvPr id="3" name="Content Placeholder 2">
            <a:extLst>
              <a:ext uri="{FF2B5EF4-FFF2-40B4-BE49-F238E27FC236}">
                <a16:creationId xmlns:a16="http://schemas.microsoft.com/office/drawing/2014/main" id="{4BD67A07-4C80-33CA-380B-A824F09351F5}"/>
              </a:ext>
            </a:extLst>
          </p:cNvPr>
          <p:cNvSpPr>
            <a:spLocks noGrp="1"/>
          </p:cNvSpPr>
          <p:nvPr>
            <p:ph idx="1"/>
          </p:nvPr>
        </p:nvSpPr>
        <p:spPr>
          <a:xfrm>
            <a:off x="1045028" y="2697974"/>
            <a:ext cx="5238691" cy="3444206"/>
          </a:xfrm>
        </p:spPr>
        <p:txBody>
          <a:bodyPr anchor="ctr">
            <a:normAutofit fontScale="92500" lnSpcReduction="10000"/>
          </a:bodyPr>
          <a:lstStyle/>
          <a:p>
            <a:pPr marL="285750" indent="-285750">
              <a:lnSpc>
                <a:spcPct val="100000"/>
              </a:lnSpc>
              <a:spcBef>
                <a:spcPts val="0"/>
              </a:spcBef>
              <a:buFont typeface="Arial,Sans-Serif" panose="020B0604020202020204" pitchFamily="34" charset="0"/>
            </a:pPr>
            <a:r>
              <a:rPr lang="en-US" sz="3600"/>
              <a:t>Negotiating the status/meaning of "expert"</a:t>
            </a:r>
          </a:p>
          <a:p>
            <a:pPr marL="285750" indent="-285750">
              <a:lnSpc>
                <a:spcPct val="100000"/>
              </a:lnSpc>
              <a:spcBef>
                <a:spcPts val="0"/>
              </a:spcBef>
              <a:buFont typeface="Arial,Sans-Serif" panose="020B0604020202020204" pitchFamily="34" charset="0"/>
            </a:pPr>
            <a:r>
              <a:rPr lang="en-US" sz="3600"/>
              <a:t>Extractivist history of academia</a:t>
            </a:r>
          </a:p>
          <a:p>
            <a:pPr marL="285750" indent="-285750">
              <a:lnSpc>
                <a:spcPct val="100000"/>
              </a:lnSpc>
              <a:spcBef>
                <a:spcPts val="0"/>
              </a:spcBef>
              <a:buFont typeface="Arial,Sans-Serif" panose="020B0604020202020204" pitchFamily="34" charset="0"/>
            </a:pPr>
            <a:r>
              <a:rPr lang="en-US" sz="3600"/>
              <a:t>Equitable community partnerships</a:t>
            </a:r>
            <a:endParaRPr lang="en-US"/>
          </a:p>
        </p:txBody>
      </p:sp>
      <p:graphicFrame>
        <p:nvGraphicFramePr>
          <p:cNvPr id="4" name="Chart 3" descr="A pie chart showing instructor demographics at UWSP as of 2020. The faculty is 90% white and 10% people of color.">
            <a:extLst>
              <a:ext uri="{FF2B5EF4-FFF2-40B4-BE49-F238E27FC236}">
                <a16:creationId xmlns:a16="http://schemas.microsoft.com/office/drawing/2014/main" id="{47AE5572-02AC-D819-AF98-68AE28279E3F}"/>
              </a:ext>
            </a:extLst>
          </p:cNvPr>
          <p:cNvGraphicFramePr/>
          <p:nvPr>
            <p:extLst>
              <p:ext uri="{D42A27DB-BD31-4B8C-83A1-F6EECF244321}">
                <p14:modId xmlns:p14="http://schemas.microsoft.com/office/powerpoint/2010/main" val="3071520729"/>
              </p:ext>
            </p:extLst>
          </p:nvPr>
        </p:nvGraphicFramePr>
        <p:xfrm>
          <a:off x="6933373" y="2654325"/>
          <a:ext cx="4227583" cy="31592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BF5E747-634A-38C2-CC8C-6FC94E50CB0F}"/>
              </a:ext>
            </a:extLst>
          </p:cNvPr>
          <p:cNvSpPr txBox="1"/>
          <p:nvPr/>
        </p:nvSpPr>
        <p:spPr>
          <a:xfrm>
            <a:off x="7068458" y="5805714"/>
            <a:ext cx="3918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u="sng">
                <a:solidFill>
                  <a:srgbClr val="467886"/>
                </a:solidFill>
                <a:cs typeface="Segoe UI"/>
                <a:hlinkClick r:id="rId4"/>
              </a:rPr>
              <a:t>UWSP Common Data Set, 2020-21</a:t>
            </a:r>
            <a:endParaRPr lang="en-US"/>
          </a:p>
        </p:txBody>
      </p:sp>
    </p:spTree>
    <p:extLst>
      <p:ext uri="{BB962C8B-B14F-4D97-AF65-F5344CB8AC3E}">
        <p14:creationId xmlns:p14="http://schemas.microsoft.com/office/powerpoint/2010/main" val="2016396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84B26-19B2-4AEF-A531-4726C3B51766}"/>
              </a:ext>
            </a:extLst>
          </p:cNvPr>
          <p:cNvSpPr>
            <a:spLocks noGrp="1"/>
          </p:cNvSpPr>
          <p:nvPr>
            <p:ph type="title"/>
          </p:nvPr>
        </p:nvSpPr>
        <p:spPr>
          <a:xfrm>
            <a:off x="1043631" y="809898"/>
            <a:ext cx="9942716" cy="1554480"/>
          </a:xfrm>
        </p:spPr>
        <p:txBody>
          <a:bodyPr anchor="ctr">
            <a:normAutofit/>
          </a:bodyPr>
          <a:lstStyle/>
          <a:p>
            <a:r>
              <a:rPr lang="en-US" sz="4800"/>
              <a:t>Example Approach: Apprenticeship Pedagogy </a:t>
            </a:r>
          </a:p>
        </p:txBody>
      </p:sp>
      <p:sp>
        <p:nvSpPr>
          <p:cNvPr id="5" name="TextBox 4">
            <a:extLst>
              <a:ext uri="{FF2B5EF4-FFF2-40B4-BE49-F238E27FC236}">
                <a16:creationId xmlns:a16="http://schemas.microsoft.com/office/drawing/2014/main" id="{A8AA10DD-B83D-4AE0-CFBD-CBE69B34BC7D}"/>
              </a:ext>
            </a:extLst>
          </p:cNvPr>
          <p:cNvSpPr txBox="1"/>
          <p:nvPr/>
        </p:nvSpPr>
        <p:spPr>
          <a:xfrm>
            <a:off x="6589486" y="2670629"/>
            <a:ext cx="4963884" cy="3416320"/>
          </a:xfrm>
          <a:prstGeom prst="rect">
            <a:avLst/>
          </a:prstGeom>
          <a:solidFill>
            <a:srgbClr val="0070C0"/>
          </a:solid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Tahoma"/>
                <a:ea typeface="Tahoma"/>
                <a:cs typeface="Tahoma"/>
              </a:rPr>
              <a:t>"The apprenticeship process is one of embracing not knowing, of risking sometimes getting things wrong . . . . Risk, vulnerability, not getting things right: these are not terms that usually frame learning in Western academic spaces." (</a:t>
            </a:r>
            <a:r>
              <a:rPr lang="en-US" sz="2400" b="1" err="1">
                <a:solidFill>
                  <a:schemeClr val="bg1"/>
                </a:solidFill>
                <a:latin typeface="Tahoma"/>
                <a:ea typeface="Tahoma"/>
                <a:cs typeface="Tahoma"/>
              </a:rPr>
              <a:t>Vellino</a:t>
            </a:r>
            <a:r>
              <a:rPr lang="en-US" sz="2400" b="1">
                <a:solidFill>
                  <a:schemeClr val="bg1"/>
                </a:solidFill>
                <a:latin typeface="Tahoma"/>
                <a:ea typeface="Tahoma"/>
                <a:cs typeface="Tahoma"/>
              </a:rPr>
              <a:t> 168-69)</a:t>
            </a:r>
          </a:p>
        </p:txBody>
      </p:sp>
      <p:sp>
        <p:nvSpPr>
          <p:cNvPr id="3" name="Content Placeholder 2">
            <a:extLst>
              <a:ext uri="{FF2B5EF4-FFF2-40B4-BE49-F238E27FC236}">
                <a16:creationId xmlns:a16="http://schemas.microsoft.com/office/drawing/2014/main" id="{0288E7BC-FA5D-88A3-7533-25E4867CE65B}"/>
              </a:ext>
            </a:extLst>
          </p:cNvPr>
          <p:cNvSpPr>
            <a:spLocks noGrp="1"/>
          </p:cNvSpPr>
          <p:nvPr>
            <p:ph idx="1"/>
          </p:nvPr>
        </p:nvSpPr>
        <p:spPr>
          <a:xfrm>
            <a:off x="682171" y="2683694"/>
            <a:ext cx="5298217" cy="3535650"/>
          </a:xfrm>
        </p:spPr>
        <p:txBody>
          <a:bodyPr vert="horz" lIns="91440" tIns="45720" rIns="91440" bIns="45720" rtlCol="0" anchor="ctr">
            <a:normAutofit/>
          </a:bodyPr>
          <a:lstStyle/>
          <a:p>
            <a:r>
              <a:rPr lang="en-US" sz="2400"/>
              <a:t>Model "not knowing" as an ethical standpoint for students</a:t>
            </a:r>
          </a:p>
          <a:p>
            <a:r>
              <a:rPr lang="en-US" sz="2400"/>
              <a:t>Accept that not all knowledge is meant for all people</a:t>
            </a:r>
          </a:p>
          <a:p>
            <a:r>
              <a:rPr lang="en-US" sz="2400"/>
              <a:t>Generate BIPOC "citational community" (Robinson 22)</a:t>
            </a:r>
          </a:p>
          <a:p>
            <a:r>
              <a:rPr lang="en-US" sz="2400"/>
              <a:t>Seek (and compensate!) BIPOC knowledge-holders</a:t>
            </a:r>
          </a:p>
          <a:p>
            <a:endParaRPr lang="en-US" sz="2400"/>
          </a:p>
        </p:txBody>
      </p:sp>
    </p:spTree>
    <p:extLst>
      <p:ext uri="{BB962C8B-B14F-4D97-AF65-F5344CB8AC3E}">
        <p14:creationId xmlns:p14="http://schemas.microsoft.com/office/powerpoint/2010/main" val="2264636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8E3D0-FA22-F4F8-EDA0-7AAC878D11A2}"/>
              </a:ext>
            </a:extLst>
          </p:cNvPr>
          <p:cNvSpPr>
            <a:spLocks noGrp="1"/>
          </p:cNvSpPr>
          <p:nvPr>
            <p:ph type="title"/>
          </p:nvPr>
        </p:nvSpPr>
        <p:spPr>
          <a:xfrm>
            <a:off x="5764783" y="349664"/>
            <a:ext cx="5845571" cy="1638377"/>
          </a:xfrm>
        </p:spPr>
        <p:txBody>
          <a:bodyPr anchor="b">
            <a:normAutofit/>
          </a:bodyPr>
          <a:lstStyle/>
          <a:p>
            <a:r>
              <a:rPr lang="en-US" sz="3700"/>
              <a:t>Challenges of Implementing Diversity as a HIP: Problems of Framing</a:t>
            </a:r>
          </a:p>
        </p:txBody>
      </p:sp>
      <p:graphicFrame>
        <p:nvGraphicFramePr>
          <p:cNvPr id="34" name="Content Placeholder 20" descr="Smart Art listing three problematic frameworks for diversity as a high impact practice, including &quot;empathy machines,&quot; &quot;oppression studies,&quot; and &quot;ethnographic voyeurism.&quot;&#10;&#10;Under &quot;empathy machines,&quot; there is a quotation: Empathy &quot;is not a one-stop destination; it's a practice&quot; (Castillo 30)​.&#10;&#10;Under &quot;oppression studies, there is a quotation: Can generate &quot;anger, resistance, evasion, and passive-aggressiveness&quot; (TuSmith 21-22)&#10;&#10;Under &quot;ethnographic voyeurism,&quot; there is a quotation: Allows students &quot;to experience difference passively while avoiding engagement with actual people and pressing issues&quot; (Eils 34)​">
            <a:extLst>
              <a:ext uri="{FF2B5EF4-FFF2-40B4-BE49-F238E27FC236}">
                <a16:creationId xmlns:a16="http://schemas.microsoft.com/office/drawing/2014/main" id="{6F75219B-55B0-D42D-95D3-194D7D49DDCE}"/>
              </a:ext>
            </a:extLst>
          </p:cNvPr>
          <p:cNvGraphicFramePr>
            <a:graphicFrameLocks noGrp="1"/>
          </p:cNvGraphicFramePr>
          <p:nvPr>
            <p:ph idx="1"/>
            <p:extLst>
              <p:ext uri="{D42A27DB-BD31-4B8C-83A1-F6EECF244321}">
                <p14:modId xmlns:p14="http://schemas.microsoft.com/office/powerpoint/2010/main" val="2054435483"/>
              </p:ext>
            </p:extLst>
          </p:nvPr>
        </p:nvGraphicFramePr>
        <p:xfrm>
          <a:off x="5457604" y="2167300"/>
          <a:ext cx="6464711" cy="375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descr="An image of the book cover for Elaine Castillo's How to Read Now.">
            <a:extLst>
              <a:ext uri="{FF2B5EF4-FFF2-40B4-BE49-F238E27FC236}">
                <a16:creationId xmlns:a16="http://schemas.microsoft.com/office/drawing/2014/main" id="{0C4E6AE5-11CB-64D4-D14F-EBDAB897F8FA}"/>
              </a:ext>
            </a:extLst>
          </p:cNvPr>
          <p:cNvPicPr>
            <a:picLocks noChangeAspect="1"/>
          </p:cNvPicPr>
          <p:nvPr/>
        </p:nvPicPr>
        <p:blipFill>
          <a:blip r:embed="rId8"/>
          <a:stretch>
            <a:fillRect/>
          </a:stretch>
        </p:blipFill>
        <p:spPr>
          <a:xfrm>
            <a:off x="879563" y="627954"/>
            <a:ext cx="3546609" cy="5353373"/>
          </a:xfrm>
          <a:prstGeom prst="rect">
            <a:avLst/>
          </a:prstGeom>
        </p:spPr>
      </p:pic>
    </p:spTree>
    <p:extLst>
      <p:ext uri="{BB962C8B-B14F-4D97-AF65-F5344CB8AC3E}">
        <p14:creationId xmlns:p14="http://schemas.microsoft.com/office/powerpoint/2010/main" val="3896082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graphicEl>
                                              <a:dgm id="{BB30AF7E-B552-41E8-A412-4A1BF09B0C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graphicEl>
                                              <a:dgm id="{32EA8B5C-6293-4FCE-A992-9C5A0190E15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graphicEl>
                                              <a:dgm id="{7B12A175-1B1A-438A-8128-22EE34E8AAC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graphicEl>
                                              <a:dgm id="{1AC916ED-D5DC-4409-AB49-E583BBE9D57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graphicEl>
                                              <a:dgm id="{72AFB988-2F17-4AF9-A46E-3C5E84D5143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graphicEl>
                                              <a:dgm id="{95C8BD10-56BD-4CB0-BD9F-255A41A655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n image of the book cover for Rebecca Hall and Hugo Martínez's graphic novel, Wake: The Hidden History of Women-Led Slave Revolts.">
            <a:extLst>
              <a:ext uri="{FF2B5EF4-FFF2-40B4-BE49-F238E27FC236}">
                <a16:creationId xmlns:a16="http://schemas.microsoft.com/office/drawing/2014/main" id="{3E3C4464-9DD7-113B-893A-59107F21680E}"/>
              </a:ext>
            </a:extLst>
          </p:cNvPr>
          <p:cNvPicPr>
            <a:picLocks noChangeAspect="1"/>
          </p:cNvPicPr>
          <p:nvPr/>
        </p:nvPicPr>
        <p:blipFill>
          <a:blip r:embed="rId3"/>
          <a:stretch>
            <a:fillRect/>
          </a:stretch>
        </p:blipFill>
        <p:spPr>
          <a:xfrm>
            <a:off x="7752443" y="627954"/>
            <a:ext cx="3573376" cy="5353373"/>
          </a:xfrm>
          <a:prstGeom prst="rect">
            <a:avLst/>
          </a:prstGeom>
        </p:spPr>
      </p:pic>
      <p:sp>
        <p:nvSpPr>
          <p:cNvPr id="18" name="Content Placeholder 17">
            <a:extLst>
              <a:ext uri="{FF2B5EF4-FFF2-40B4-BE49-F238E27FC236}">
                <a16:creationId xmlns:a16="http://schemas.microsoft.com/office/drawing/2014/main" id="{9FBD7187-E185-E7FD-4C2A-F38F76D49A30}"/>
              </a:ext>
            </a:extLst>
          </p:cNvPr>
          <p:cNvSpPr>
            <a:spLocks noGrp="1"/>
          </p:cNvSpPr>
          <p:nvPr>
            <p:ph idx="1"/>
          </p:nvPr>
        </p:nvSpPr>
        <p:spPr>
          <a:xfrm>
            <a:off x="587988" y="2153610"/>
            <a:ext cx="6353943" cy="3773410"/>
          </a:xfrm>
        </p:spPr>
        <p:txBody>
          <a:bodyPr anchor="ctr">
            <a:normAutofit lnSpcReduction="10000"/>
          </a:bodyPr>
          <a:lstStyle/>
          <a:p>
            <a:r>
              <a:rPr lang="en-US"/>
              <a:t>Include examples of resistance, joy, and humor</a:t>
            </a:r>
          </a:p>
          <a:p>
            <a:r>
              <a:rPr lang="en-US"/>
              <a:t>Openly interrogate how and why "diversity" is taught</a:t>
            </a:r>
          </a:p>
          <a:p>
            <a:r>
              <a:rPr lang="en-US">
                <a:latin typeface="Aptos"/>
                <a:ea typeface="Calibri"/>
                <a:cs typeface="Calibri"/>
              </a:rPr>
              <a:t>Emphasize that: "[T]</a:t>
            </a:r>
            <a:r>
              <a:rPr lang="en-US" err="1">
                <a:latin typeface="Aptos"/>
                <a:ea typeface="Calibri"/>
                <a:cs typeface="Calibri"/>
              </a:rPr>
              <a:t>hese</a:t>
            </a:r>
            <a:r>
              <a:rPr lang="en-US">
                <a:latin typeface="Aptos"/>
                <a:ea typeface="Calibri"/>
                <a:cs typeface="Calibri"/>
              </a:rPr>
              <a:t> are stories of human beings living human lives" (</a:t>
            </a:r>
            <a:r>
              <a:rPr lang="en-US" err="1">
                <a:latin typeface="Aptos"/>
                <a:ea typeface="Calibri"/>
                <a:cs typeface="Calibri"/>
              </a:rPr>
              <a:t>TuSmith</a:t>
            </a:r>
            <a:r>
              <a:rPr lang="en-US">
                <a:latin typeface="Aptos"/>
                <a:ea typeface="Calibri"/>
                <a:cs typeface="Calibri"/>
              </a:rPr>
              <a:t> 25).</a:t>
            </a:r>
          </a:p>
          <a:p>
            <a:r>
              <a:rPr lang="en-US">
                <a:latin typeface="Aptos"/>
                <a:ea typeface="Calibri"/>
                <a:cs typeface="Calibri"/>
              </a:rPr>
              <a:t>Standardize application of analysis and critical thinking</a:t>
            </a:r>
          </a:p>
        </p:txBody>
      </p:sp>
      <p:sp>
        <p:nvSpPr>
          <p:cNvPr id="2" name="Title 1">
            <a:extLst>
              <a:ext uri="{FF2B5EF4-FFF2-40B4-BE49-F238E27FC236}">
                <a16:creationId xmlns:a16="http://schemas.microsoft.com/office/drawing/2014/main" id="{EC70785A-52C3-17C3-07A7-846E0C76FFAF}"/>
              </a:ext>
            </a:extLst>
          </p:cNvPr>
          <p:cNvSpPr>
            <a:spLocks noGrp="1"/>
          </p:cNvSpPr>
          <p:nvPr>
            <p:ph type="title"/>
          </p:nvPr>
        </p:nvSpPr>
        <p:spPr>
          <a:xfrm>
            <a:off x="581646" y="349664"/>
            <a:ext cx="5845571" cy="1638377"/>
          </a:xfrm>
        </p:spPr>
        <p:txBody>
          <a:bodyPr anchor="b">
            <a:normAutofit/>
          </a:bodyPr>
          <a:lstStyle/>
          <a:p>
            <a:r>
              <a:rPr lang="en-US" sz="3700"/>
              <a:t>Example Approaches: Resistance Narratives and Metacognitive Inquiry</a:t>
            </a:r>
          </a:p>
        </p:txBody>
      </p:sp>
    </p:spTree>
    <p:extLst>
      <p:ext uri="{BB962C8B-B14F-4D97-AF65-F5344CB8AC3E}">
        <p14:creationId xmlns:p14="http://schemas.microsoft.com/office/powerpoint/2010/main" val="3921394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D536E3-7DD1-E726-82C3-4257566B7625}"/>
              </a:ext>
            </a:extLst>
          </p:cNvPr>
          <p:cNvSpPr>
            <a:spLocks noGrp="1"/>
          </p:cNvSpPr>
          <p:nvPr>
            <p:ph idx="1"/>
          </p:nvPr>
        </p:nvSpPr>
        <p:spPr>
          <a:xfrm>
            <a:off x="1388210" y="152964"/>
            <a:ext cx="9654076" cy="6205545"/>
          </a:xfrm>
        </p:spPr>
        <p:txBody>
          <a:bodyPr vert="horz" lIns="91440" tIns="45720" rIns="91440" bIns="45720" rtlCol="0" anchor="ctr">
            <a:normAutofit/>
          </a:bodyPr>
          <a:lstStyle/>
          <a:p>
            <a:pPr marL="0" indent="0">
              <a:lnSpc>
                <a:spcPct val="110000"/>
              </a:lnSpc>
              <a:buNone/>
            </a:pPr>
            <a:r>
              <a:rPr lang="en-US" sz="1400"/>
              <a:t>American Association of Colleges and Universities. "Trending Topics: High-Impact Practices." </a:t>
            </a:r>
            <a:r>
              <a:rPr lang="en-US" sz="1400">
                <a:ea typeface="+mn-lt"/>
                <a:cs typeface="+mn-lt"/>
                <a:hlinkClick r:id="rId2"/>
              </a:rPr>
              <a:t>https://www.aacu.org/trending-topics/high-impact</a:t>
            </a:r>
            <a:r>
              <a:rPr lang="en-US" sz="1400">
                <a:ea typeface="+mn-lt"/>
                <a:cs typeface="+mn-lt"/>
              </a:rPr>
              <a:t>. </a:t>
            </a:r>
            <a:endParaRPr lang="en-US" sz="1400"/>
          </a:p>
          <a:p>
            <a:pPr marL="0" indent="0">
              <a:lnSpc>
                <a:spcPct val="110000"/>
              </a:lnSpc>
              <a:buNone/>
            </a:pPr>
            <a:r>
              <a:rPr lang="en-US" sz="1400"/>
              <a:t>Castillo, Elaine. </a:t>
            </a:r>
            <a:r>
              <a:rPr lang="en-US" sz="1400" i="1"/>
              <a:t>How to Read Now. </a:t>
            </a:r>
            <a:r>
              <a:rPr lang="en-US" sz="1400"/>
              <a:t>Viking, 2022.</a:t>
            </a:r>
            <a:endParaRPr lang="en-US"/>
          </a:p>
          <a:p>
            <a:pPr marL="0" indent="-457200">
              <a:lnSpc>
                <a:spcPct val="110000"/>
              </a:lnSpc>
              <a:buNone/>
            </a:pPr>
            <a:r>
              <a:rPr lang="en-US" sz="1400" err="1"/>
              <a:t>Eils</a:t>
            </a:r>
            <a:r>
              <a:rPr lang="en-US" sz="1400"/>
              <a:t>, Colleen Gleason. "Narrative Privacy: Evading Ethnographic Surveillance in Fiction by Sherman Alexie, Rigoberto González, and Nam Le." </a:t>
            </a:r>
            <a:r>
              <a:rPr lang="en-US" sz="1400" i="1"/>
              <a:t>MELUS</a:t>
            </a:r>
            <a:r>
              <a:rPr lang="en-US" sz="1400"/>
              <a:t>, vol. 42, no.2, 2017, pp. 30-52. </a:t>
            </a:r>
            <a:r>
              <a:rPr lang="en-US" sz="1400">
                <a:ea typeface="+mn-lt"/>
                <a:cs typeface="+mn-lt"/>
                <a:hlinkClick r:id="rId3"/>
              </a:rPr>
              <a:t>https://doi.org/10.1093/melus/mlx026</a:t>
            </a:r>
            <a:r>
              <a:rPr lang="en-US" sz="1400">
                <a:ea typeface="+mn-lt"/>
                <a:cs typeface="+mn-lt"/>
              </a:rPr>
              <a:t>.</a:t>
            </a:r>
          </a:p>
          <a:p>
            <a:pPr marL="0" indent="-457200">
              <a:lnSpc>
                <a:spcPct val="110000"/>
              </a:lnSpc>
              <a:buNone/>
            </a:pPr>
            <a:r>
              <a:rPr lang="en-US" sz="1400">
                <a:ea typeface="+mn-lt"/>
                <a:cs typeface="+mn-lt"/>
              </a:rPr>
              <a:t>The Oxford Review. "High-Impact Practices: Definition and Explanation." </a:t>
            </a:r>
            <a:r>
              <a:rPr lang="en-US" sz="1400">
                <a:ea typeface="+mn-lt"/>
                <a:cs typeface="+mn-lt"/>
                <a:hlinkClick r:id="rId4"/>
              </a:rPr>
              <a:t>https://oxford-review.com/the-oxford-review-dei-diversity-equity-and-inclusion-dictionary/high-impact-practices-definition-and-explanation/</a:t>
            </a:r>
            <a:r>
              <a:rPr lang="en-US" sz="1400">
                <a:ea typeface="+mn-lt"/>
                <a:cs typeface="+mn-lt"/>
              </a:rPr>
              <a:t>. </a:t>
            </a:r>
          </a:p>
          <a:p>
            <a:pPr marL="0" indent="-457200">
              <a:lnSpc>
                <a:spcPct val="110000"/>
              </a:lnSpc>
              <a:buNone/>
            </a:pPr>
            <a:r>
              <a:rPr lang="en-US" sz="1400">
                <a:ea typeface="+mn-lt"/>
                <a:cs typeface="+mn-lt"/>
              </a:rPr>
              <a:t>Robinson, Dylan. </a:t>
            </a:r>
            <a:r>
              <a:rPr lang="en-US" sz="1400" i="1">
                <a:ea typeface="+mn-lt"/>
                <a:cs typeface="+mn-lt"/>
              </a:rPr>
              <a:t>Hungry Listening: Resonant Theory for Indigenous Studies. </a:t>
            </a:r>
            <a:r>
              <a:rPr lang="en-US" sz="1400">
                <a:ea typeface="+mn-lt"/>
                <a:cs typeface="+mn-lt"/>
              </a:rPr>
              <a:t>U of Minnesota P, 2020.</a:t>
            </a:r>
          </a:p>
          <a:p>
            <a:pPr marL="0" indent="-457200">
              <a:lnSpc>
                <a:spcPct val="110000"/>
              </a:lnSpc>
              <a:buNone/>
            </a:pPr>
            <a:r>
              <a:rPr lang="en-US" sz="1400" err="1">
                <a:ea typeface="+mn-lt"/>
                <a:cs typeface="+mn-lt"/>
              </a:rPr>
              <a:t>TuSmith</a:t>
            </a:r>
            <a:r>
              <a:rPr lang="en-US" sz="1400">
                <a:ea typeface="+mn-lt"/>
                <a:cs typeface="+mn-lt"/>
              </a:rPr>
              <a:t>, Bonnie. "Frontline Teaching: Ruminations, Sober and Hilarious, of an Ethnic Literature Professor." </a:t>
            </a:r>
            <a:r>
              <a:rPr lang="en-US" sz="1400" i="1">
                <a:ea typeface="+mn-lt"/>
                <a:cs typeface="+mn-lt"/>
              </a:rPr>
              <a:t>MELUS</a:t>
            </a:r>
            <a:r>
              <a:rPr lang="en-US" sz="1400">
                <a:ea typeface="+mn-lt"/>
                <a:cs typeface="+mn-lt"/>
              </a:rPr>
              <a:t>, vol. 42, no. 4, 2017, pp. 20-36. </a:t>
            </a:r>
            <a:r>
              <a:rPr lang="en-US" sz="1400">
                <a:ea typeface="+mn-lt"/>
                <a:cs typeface="+mn-lt"/>
                <a:hlinkClick r:id="rId5"/>
              </a:rPr>
              <a:t>https://doi.org/</a:t>
            </a:r>
            <a:r>
              <a:rPr lang="en-US" sz="1400">
                <a:latin typeface="Aptos"/>
                <a:ea typeface="Source Sans Pro"/>
                <a:cs typeface="+mn-lt"/>
                <a:hlinkClick r:id="rId5"/>
              </a:rPr>
              <a:t>10.1093/melus/mlx062</a:t>
            </a:r>
            <a:r>
              <a:rPr lang="en-US" sz="1400">
                <a:latin typeface="Aptos"/>
                <a:ea typeface="Source Sans Pro"/>
                <a:cs typeface="+mn-lt"/>
              </a:rPr>
              <a:t>.</a:t>
            </a:r>
            <a:endParaRPr lang="en-US" sz="1400">
              <a:latin typeface="Aptos"/>
              <a:ea typeface="+mn-lt"/>
              <a:cs typeface="+mn-lt"/>
            </a:endParaRPr>
          </a:p>
          <a:p>
            <a:pPr marL="0" indent="-457200">
              <a:lnSpc>
                <a:spcPct val="110000"/>
              </a:lnSpc>
              <a:buNone/>
            </a:pPr>
            <a:r>
              <a:rPr lang="en-US" sz="1400" err="1">
                <a:ea typeface="Source Sans Pro"/>
                <a:cs typeface="+mn-lt"/>
              </a:rPr>
              <a:t>Vellino</a:t>
            </a:r>
            <a:r>
              <a:rPr lang="en-US" sz="1400">
                <a:ea typeface="Source Sans Pro"/>
                <a:cs typeface="+mn-lt"/>
              </a:rPr>
              <a:t>, Brenda. "Apprenticeship Pedagogy for Teaching Indigenous Popular Literary and Multi-Media Genres." </a:t>
            </a:r>
            <a:r>
              <a:rPr lang="en-US" sz="1400" i="1">
                <a:ea typeface="Source Sans Pro"/>
                <a:cs typeface="+mn-lt"/>
              </a:rPr>
              <a:t>SAIL</a:t>
            </a:r>
            <a:r>
              <a:rPr lang="en-US" sz="1400">
                <a:ea typeface="Source Sans Pro"/>
                <a:cs typeface="+mn-lt"/>
              </a:rPr>
              <a:t>, vol. 34, nos. 1-2, pp. 163-182. </a:t>
            </a:r>
            <a:r>
              <a:rPr lang="en-US" sz="1400">
                <a:ea typeface="Source Sans Pro"/>
                <a:cs typeface="+mn-lt"/>
                <a:hlinkClick r:id="rId6"/>
              </a:rPr>
              <a:t>https://doi.org/</a:t>
            </a:r>
            <a:r>
              <a:rPr lang="en-US" sz="1400">
                <a:ea typeface="+mn-lt"/>
                <a:cs typeface="+mn-lt"/>
                <a:hlinkClick r:id="rId6"/>
              </a:rPr>
              <a:t>10.1353/ail.2022.0012</a:t>
            </a:r>
            <a:r>
              <a:rPr lang="en-US" sz="1400">
                <a:ea typeface="+mn-lt"/>
                <a:cs typeface="+mn-lt"/>
              </a:rPr>
              <a:t>. </a:t>
            </a:r>
            <a:endParaRPr lang="en-US" sz="1400">
              <a:ea typeface="Source Sans Pro"/>
              <a:cs typeface="+mn-lt"/>
            </a:endParaRPr>
          </a:p>
          <a:p>
            <a:pPr marL="0" indent="-457200">
              <a:buNone/>
            </a:pPr>
            <a:endParaRPr lang="en-US" sz="1400">
              <a:ea typeface="Source Sans Pro"/>
              <a:cs typeface="+mn-lt"/>
            </a:endParaRPr>
          </a:p>
          <a:p>
            <a:pPr marL="0" indent="-457200">
              <a:buNone/>
            </a:pPr>
            <a:r>
              <a:rPr lang="en-US" sz="1400">
                <a:ea typeface="Source Sans Pro"/>
                <a:cs typeface="+mn-lt"/>
              </a:rPr>
              <a:t>  </a:t>
            </a:r>
          </a:p>
          <a:p>
            <a:pPr marL="0" indent="0">
              <a:buNone/>
            </a:pPr>
            <a:endParaRPr lang="en-US" sz="1400">
              <a:ea typeface="+mn-lt"/>
              <a:cs typeface="+mn-lt"/>
            </a:endParaRPr>
          </a:p>
        </p:txBody>
      </p:sp>
      <p:sp>
        <p:nvSpPr>
          <p:cNvPr id="2" name="Title 1">
            <a:extLst>
              <a:ext uri="{FF2B5EF4-FFF2-40B4-BE49-F238E27FC236}">
                <a16:creationId xmlns:a16="http://schemas.microsoft.com/office/drawing/2014/main" id="{A1CAC909-A679-A75D-8FE4-64EA541DA913}"/>
              </a:ext>
            </a:extLst>
          </p:cNvPr>
          <p:cNvSpPr>
            <a:spLocks noGrp="1"/>
          </p:cNvSpPr>
          <p:nvPr>
            <p:ph type="title"/>
          </p:nvPr>
        </p:nvSpPr>
        <p:spPr>
          <a:xfrm>
            <a:off x="1388209" y="5554639"/>
            <a:ext cx="9654076" cy="982473"/>
          </a:xfrm>
        </p:spPr>
        <p:txBody>
          <a:bodyPr>
            <a:normAutofit/>
          </a:bodyPr>
          <a:lstStyle/>
          <a:p>
            <a:r>
              <a:rPr lang="en-US" sz="4000">
                <a:solidFill>
                  <a:srgbClr val="FFFFFF"/>
                </a:solidFill>
              </a:rPr>
              <a:t>Bibliography</a:t>
            </a:r>
          </a:p>
        </p:txBody>
      </p:sp>
    </p:spTree>
    <p:extLst>
      <p:ext uri="{BB962C8B-B14F-4D97-AF65-F5344CB8AC3E}">
        <p14:creationId xmlns:p14="http://schemas.microsoft.com/office/powerpoint/2010/main" val="2588124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r>
              <a:rPr lang="en-US" dirty="0"/>
              <a:t>James A. Berry</a:t>
            </a:r>
          </a:p>
          <a:p>
            <a:r>
              <a:rPr lang="en-US" dirty="0"/>
              <a:t>Department of English</a:t>
            </a:r>
          </a:p>
          <a:p>
            <a:r>
              <a:rPr lang="en-US" dirty="0"/>
              <a:t>UWSP</a:t>
            </a:r>
          </a:p>
        </p:txBody>
      </p:sp>
      <p:sp>
        <p:nvSpPr>
          <p:cNvPr id="2" name="Title 1"/>
          <p:cNvSpPr>
            <a:spLocks noGrp="1"/>
          </p:cNvSpPr>
          <p:nvPr>
            <p:ph type="ctrTitle"/>
          </p:nvPr>
        </p:nvSpPr>
        <p:spPr/>
        <p:txBody>
          <a:bodyPr>
            <a:normAutofit fontScale="90000"/>
          </a:bodyPr>
          <a:lstStyle/>
          <a:p>
            <a:r>
              <a:rPr lang="en-US" dirty="0"/>
              <a:t>Negotiating Authority and Centering Marginalized Voices in Linguistics</a:t>
            </a:r>
          </a:p>
        </p:txBody>
      </p:sp>
    </p:spTree>
    <p:extLst>
      <p:ext uri="{BB962C8B-B14F-4D97-AF65-F5344CB8AC3E}">
        <p14:creationId xmlns:p14="http://schemas.microsoft.com/office/powerpoint/2010/main" val="2576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a:themeElements>
    <a:clrScheme name="Blue spheres">
      <a:dk1>
        <a:srgbClr val="000000"/>
      </a:dk1>
      <a:lt1>
        <a:srgbClr val="FFFFFF"/>
      </a:lt1>
      <a:dk2>
        <a:srgbClr val="E3E7ED"/>
      </a:dk2>
      <a:lt2>
        <a:srgbClr val="E8E8E8"/>
      </a:lt2>
      <a:accent1>
        <a:srgbClr val="7673F7"/>
      </a:accent1>
      <a:accent2>
        <a:srgbClr val="B8C2FD"/>
      </a:accent2>
      <a:accent3>
        <a:srgbClr val="DFE3FC"/>
      </a:accent3>
      <a:accent4>
        <a:srgbClr val="55B3FD"/>
      </a:accent4>
      <a:accent5>
        <a:srgbClr val="99F7F7"/>
      </a:accent5>
      <a:accent6>
        <a:srgbClr val="FEE43F"/>
      </a:accent6>
      <a:hlink>
        <a:srgbClr val="467886"/>
      </a:hlink>
      <a:folHlink>
        <a:srgbClr val="96607D"/>
      </a:folHlink>
    </a:clrScheme>
    <a:fontScheme name="Custom 23">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4076243_win32_CP_V3" id="{81AB0711-29F9-49D0-8A73-16AF25FD4C08}" vid="{D5AD44AB-53B9-4654-A4F8-1821A28F277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2BD8D2E863040A4391B36CAD370EA" ma:contentTypeVersion="" ma:contentTypeDescription="Create a new document." ma:contentTypeScope="" ma:versionID="dd31c871ab673bb396925951da8af7bc">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b21af3bb3c8f651575448477e53d6a43"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8CE3A67-96D0-4701-B5D0-34BF8FBA8E30}"/>
</file>

<file path=customXml/itemProps2.xml><?xml version="1.0" encoding="utf-8"?>
<ds:datastoreItem xmlns:ds="http://schemas.openxmlformats.org/officeDocument/2006/customXml" ds:itemID="{B6BA2166-6FB2-4A5B-B7A9-C8B2D24A68C6}"/>
</file>

<file path=customXml/itemProps3.xml><?xml version="1.0" encoding="utf-8"?>
<ds:datastoreItem xmlns:ds="http://schemas.openxmlformats.org/officeDocument/2006/customXml" ds:itemID="{BE41196F-C90A-49F0-A7D0-E8E29E8C16F3}"/>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7</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Office Theme</vt:lpstr>
      <vt:lpstr>Custom</vt:lpstr>
      <vt:lpstr>Negotiating Academic Authority and Centering Marginalized Perspectives </vt:lpstr>
      <vt:lpstr>Challenges of Implementing Diversity as a High Impact Practice</vt:lpstr>
      <vt:lpstr>What are our goals for diversity?</vt:lpstr>
      <vt:lpstr>Challenges of Implementing Diversity as HIP: Institutional Demographics and Instructor Authority</vt:lpstr>
      <vt:lpstr>Example Approach: Apprenticeship Pedagogy </vt:lpstr>
      <vt:lpstr>Challenges of Implementing Diversity as a HIP: Problems of Framing</vt:lpstr>
      <vt:lpstr>Example Approaches: Resistance Narratives and Metacognitive Inquiry</vt:lpstr>
      <vt:lpstr>Bibliography</vt:lpstr>
      <vt:lpstr>Negotiating Authority and Centering Marginalized Voices in Linguistics</vt:lpstr>
      <vt:lpstr>Linguistics as an academic field</vt:lpstr>
      <vt:lpstr>Many linguists are reckoning with this history, however</vt:lpstr>
      <vt:lpstr>Two classes, two approaches</vt:lpstr>
      <vt:lpstr>De-exoticizing non-European languages: the Indigenous Language Project</vt:lpstr>
      <vt:lpstr>Students learn counternarratives (the resistance and survival of languages)</vt:lpstr>
      <vt:lpstr>Dealing directly with our power/privilege: Reflections on Language in the Classroom</vt:lpstr>
      <vt:lpstr>Students consider their own positionalities— past, present, and future</vt:lpstr>
      <vt:lpstr>Throughout, there is one common denominator</vt:lpstr>
      <vt:lpstr>Negotiating Authority While Moving Away from the Eurocentric Perspective</vt:lpstr>
      <vt:lpstr>What do usually people associate with the word "Spanish"?</vt:lpstr>
      <vt:lpstr>My association includes: - Exclusion - Eurocentrism - Possibilities  </vt:lpstr>
      <vt:lpstr>Negotiating my authority means understanding the reality of the class</vt:lpstr>
      <vt:lpstr>Unique position to create change</vt:lpstr>
      <vt:lpstr>Classroom = Community of learners</vt:lpstr>
      <vt:lpstr>Critical thinking and discussion lead to emerging counternarratives</vt:lpstr>
      <vt:lpstr>Counternarratives have the power to reframe the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162</cp:revision>
  <dcterms:created xsi:type="dcterms:W3CDTF">2025-01-14T14:44:14Z</dcterms:created>
  <dcterms:modified xsi:type="dcterms:W3CDTF">2025-01-15T14:22:52Z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0x01010031C2BD8D2E863040A4391B36CAD370EA</vt:lpwstr>
  </property>
</Properties>
</file>