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68" r:id="rId6"/>
    <p:sldId id="257" r:id="rId7"/>
    <p:sldId id="266" r:id="rId8"/>
    <p:sldId id="264" r:id="rId9"/>
    <p:sldId id="258" r:id="rId10"/>
    <p:sldId id="262" r:id="rId11"/>
    <p:sldId id="267" r:id="rId12"/>
    <p:sldId id="263" r:id="rId13"/>
    <p:sldId id="259" r:id="rId14"/>
    <p:sldId id="261" r:id="rId15"/>
    <p:sldId id="265" r:id="rId16"/>
    <p:sldId id="269" r:id="rId17"/>
    <p:sldId id="260" r:id="rId1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C6298-8F9C-BACC-D189-893AFCB7FC83}" v="21" dt="2025-01-13T19:25:01.023"/>
    <p1510:client id="{435D76B1-CD26-4BAD-0A0A-E6377BBFBC2E}" v="151" dt="2025-01-15T16:50:44.848"/>
    <p1510:client id="{464A5CB3-DD13-1E89-E91C-37BCD6FBCC01}" v="154" dt="2025-01-15T14:31:05.738"/>
    <p1510:client id="{67C8F514-7AA9-A12E-C03D-F6436FFA1307}" v="24" dt="2025-01-14T07:43:18.133"/>
    <p1510:client id="{6838CC06-BE18-576A-79D9-0668CD653B44}" v="242" dt="2025-01-15T19:00:58.787"/>
    <p1510:client id="{83DDBF09-842F-856D-26D9-AB09E8402FC1}" v="43" dt="2025-01-15T18:25:26.510"/>
    <p1510:client id="{A40CFB21-3147-DFFC-A71C-D5E49A4E5508}" v="71" dt="2025-01-13T23:01:18.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80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358CA6-0169-3349-9469-DB97359270AB}" type="datetimeFigureOut">
              <a:rPr lang="en-US" smtClean="0"/>
              <a:t>1/16/2025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1EEDD-E3AC-CF48-B6EE-650605B94622}" type="slidenum">
              <a:rPr lang="en-US" smtClean="0"/>
              <a:t>‹#›</a:t>
            </a:fld>
            <a:endParaRPr lang="en-US"/>
          </a:p>
        </p:txBody>
      </p:sp>
    </p:spTree>
    <p:extLst>
      <p:ext uri="{BB962C8B-B14F-4D97-AF65-F5344CB8AC3E}">
        <p14:creationId xmlns:p14="http://schemas.microsoft.com/office/powerpoint/2010/main" val="26552744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Wall Prompts First, SMART Goals Second</a:t>
            </a:r>
          </a:p>
        </p:txBody>
      </p:sp>
      <p:sp>
        <p:nvSpPr>
          <p:cNvPr id="4" name="Slide Number Placeholder 3"/>
          <p:cNvSpPr>
            <a:spLocks noGrp="1"/>
          </p:cNvSpPr>
          <p:nvPr>
            <p:ph type="sldNum" sz="quarter" idx="5"/>
          </p:nvPr>
        </p:nvSpPr>
        <p:spPr/>
        <p:txBody>
          <a:bodyPr/>
          <a:lstStyle/>
          <a:p>
            <a:fld id="{A8C1EEDD-E3AC-CF48-B6EE-650605B94622}" type="slidenum">
              <a:rPr lang="en-US" smtClean="0"/>
              <a:t>3</a:t>
            </a:fld>
            <a:endParaRPr lang="en-US"/>
          </a:p>
        </p:txBody>
      </p:sp>
    </p:spTree>
    <p:extLst>
      <p:ext uri="{BB962C8B-B14F-4D97-AF65-F5344CB8AC3E}">
        <p14:creationId xmlns:p14="http://schemas.microsoft.com/office/powerpoint/2010/main" val="386001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Micromanagement-Lack of Trust-Dissertation Location Based? Relationship with people in the office. Classroom context Canvas/LMS</a:t>
            </a:r>
          </a:p>
        </p:txBody>
      </p:sp>
      <p:sp>
        <p:nvSpPr>
          <p:cNvPr id="4" name="Slide Number Placeholder 3"/>
          <p:cNvSpPr>
            <a:spLocks noGrp="1"/>
          </p:cNvSpPr>
          <p:nvPr>
            <p:ph type="sldNum" sz="quarter" idx="5"/>
          </p:nvPr>
        </p:nvSpPr>
        <p:spPr/>
        <p:txBody>
          <a:bodyPr/>
          <a:lstStyle/>
          <a:p>
            <a:fld id="{A8C1EEDD-E3AC-CF48-B6EE-650605B94622}" type="slidenum">
              <a:rPr lang="en-US" smtClean="0"/>
              <a:t>10</a:t>
            </a:fld>
            <a:endParaRPr lang="en-US"/>
          </a:p>
        </p:txBody>
      </p:sp>
    </p:spTree>
    <p:extLst>
      <p:ext uri="{BB962C8B-B14F-4D97-AF65-F5344CB8AC3E}">
        <p14:creationId xmlns:p14="http://schemas.microsoft.com/office/powerpoint/2010/main" val="355598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C34EAE-F438-1645-ADC4-17EBBFD8A85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112123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34EAE-F438-1645-ADC4-17EBBFD8A85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427141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34EAE-F438-1645-ADC4-17EBBFD8A85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341699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34EAE-F438-1645-ADC4-17EBBFD8A85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181324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C34EAE-F438-1645-ADC4-17EBBFD8A85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128560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C34EAE-F438-1645-ADC4-17EBBFD8A85F}"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322194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C34EAE-F438-1645-ADC4-17EBBFD8A85F}"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287135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C34EAE-F438-1645-ADC4-17EBBFD8A85F}"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105735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34EAE-F438-1645-ADC4-17EBBFD8A85F}"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131405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C34EAE-F438-1645-ADC4-17EBBFD8A85F}"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279288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C34EAE-F438-1645-ADC4-17EBBFD8A85F}"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F4CA4-23FD-B94A-B8EB-A3A3C22A99E6}" type="slidenum">
              <a:rPr lang="en-US" smtClean="0"/>
              <a:t>‹#›</a:t>
            </a:fld>
            <a:endParaRPr lang="en-US"/>
          </a:p>
        </p:txBody>
      </p:sp>
    </p:spTree>
    <p:extLst>
      <p:ext uri="{BB962C8B-B14F-4D97-AF65-F5344CB8AC3E}">
        <p14:creationId xmlns:p14="http://schemas.microsoft.com/office/powerpoint/2010/main" val="387480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3CB0B1-0739-DD4E-8546-F8B407B766D4}"/>
              </a:ext>
            </a:extLst>
          </p:cNvPr>
          <p:cNvPicPr>
            <a:picLocks noChangeAspect="1"/>
          </p:cNvPicPr>
          <p:nvPr userDrawn="1"/>
        </p:nvPicPr>
        <p:blipFill>
          <a:blip r:embed="rId13"/>
          <a:stretch>
            <a:fillRect/>
          </a:stretch>
        </p:blipFill>
        <p:spPr>
          <a:xfrm>
            <a:off x="0" y="0"/>
            <a:ext cx="9144000" cy="5715000"/>
          </a:xfrm>
          <a:prstGeom prst="rect">
            <a:avLst/>
          </a:prstGeom>
        </p:spPr>
      </p:pic>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FC34EAE-F438-1645-ADC4-17EBBFD8A85F}" type="datetimeFigureOut">
              <a:rPr lang="en-US" smtClean="0"/>
              <a:t>1/16/2025</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2BBF4CA4-23FD-B94A-B8EB-A3A3C22A99E6}" type="slidenum">
              <a:rPr lang="en-US" smtClean="0"/>
              <a:t>‹#›</a:t>
            </a:fld>
            <a:endParaRPr lang="en-US"/>
          </a:p>
        </p:txBody>
      </p:sp>
    </p:spTree>
    <p:extLst>
      <p:ext uri="{BB962C8B-B14F-4D97-AF65-F5344CB8AC3E}">
        <p14:creationId xmlns:p14="http://schemas.microsoft.com/office/powerpoint/2010/main" val="1049333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ea typeface="Calibri"/>
                <a:cs typeface="Calibri"/>
              </a:rPr>
              <a:t>Learning More Than Content:</a:t>
            </a:r>
            <a:br>
              <a:rPr lang="en-US">
                <a:ea typeface="Calibri"/>
                <a:cs typeface="Calibri"/>
              </a:rPr>
            </a:br>
            <a:r>
              <a:rPr lang="en-US">
                <a:ea typeface="Calibri"/>
                <a:cs typeface="Calibri"/>
              </a:rPr>
              <a:t>An Interactive Learning Wall &amp; SMART Goals</a:t>
            </a:r>
            <a:endParaRPr lang="en-US"/>
          </a:p>
        </p:txBody>
      </p:sp>
      <p:sp>
        <p:nvSpPr>
          <p:cNvPr id="3" name="Subtitle 2"/>
          <p:cNvSpPr>
            <a:spLocks noGrp="1"/>
          </p:cNvSpPr>
          <p:nvPr>
            <p:ph type="subTitle" idx="1"/>
          </p:nvPr>
        </p:nvSpPr>
        <p:spPr>
          <a:xfrm>
            <a:off x="1371600" y="3281632"/>
            <a:ext cx="6400800" cy="1460500"/>
          </a:xfrm>
        </p:spPr>
        <p:txBody>
          <a:bodyPr vert="horz" lIns="91440" tIns="45720" rIns="91440" bIns="45720" rtlCol="0" anchor="t">
            <a:normAutofit/>
          </a:bodyPr>
          <a:lstStyle/>
          <a:p>
            <a:r>
              <a:rPr lang="en-US">
                <a:ea typeface="Calibri"/>
                <a:cs typeface="Calibri"/>
              </a:rPr>
              <a:t>Dave Barbier, Katherine Bellow, Rachel Krouse, Sergio Romero</a:t>
            </a:r>
            <a:endParaRPr lang="en-US"/>
          </a:p>
        </p:txBody>
      </p:sp>
      <p:sp>
        <p:nvSpPr>
          <p:cNvPr id="5" name="Title 1">
            <a:extLst>
              <a:ext uri="{FF2B5EF4-FFF2-40B4-BE49-F238E27FC236}">
                <a16:creationId xmlns:a16="http://schemas.microsoft.com/office/drawing/2014/main" id="{4E367F8B-E170-AF4F-1FEA-791952084AE6}"/>
              </a:ext>
            </a:extLst>
          </p:cNvPr>
          <p:cNvSpPr txBox="1">
            <a:spLocks/>
          </p:cNvSpPr>
          <p:nvPr/>
        </p:nvSpPr>
        <p:spPr>
          <a:xfrm>
            <a:off x="694351" y="202020"/>
            <a:ext cx="7772400" cy="1225021"/>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ea typeface="Calibri"/>
                <a:cs typeface="Calibri"/>
              </a:rPr>
              <a:t>29th Annual</a:t>
            </a:r>
          </a:p>
          <a:p>
            <a:r>
              <a:rPr lang="en-US">
                <a:ea typeface="Calibri"/>
                <a:cs typeface="Calibri"/>
              </a:rPr>
              <a:t>UWSP Teaching Conference</a:t>
            </a:r>
          </a:p>
        </p:txBody>
      </p:sp>
    </p:spTree>
    <p:extLst>
      <p:ext uri="{BB962C8B-B14F-4D97-AF65-F5344CB8AC3E}">
        <p14:creationId xmlns:p14="http://schemas.microsoft.com/office/powerpoint/2010/main" val="276526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14E5-B7B8-8419-ECA6-EC9CE6E933AF}"/>
              </a:ext>
            </a:extLst>
          </p:cNvPr>
          <p:cNvSpPr>
            <a:spLocks noGrp="1"/>
          </p:cNvSpPr>
          <p:nvPr>
            <p:ph type="title"/>
          </p:nvPr>
        </p:nvSpPr>
        <p:spPr/>
        <p:txBody>
          <a:bodyPr/>
          <a:lstStyle/>
          <a:p>
            <a:r>
              <a:rPr lang="en-US">
                <a:ea typeface="Calibri"/>
                <a:cs typeface="Calibri"/>
              </a:rPr>
              <a:t>Virtual Autonomy</a:t>
            </a:r>
            <a:endParaRPr lang="en-US"/>
          </a:p>
        </p:txBody>
      </p:sp>
      <p:sp>
        <p:nvSpPr>
          <p:cNvPr id="3" name="Content Placeholder 2">
            <a:extLst>
              <a:ext uri="{FF2B5EF4-FFF2-40B4-BE49-F238E27FC236}">
                <a16:creationId xmlns:a16="http://schemas.microsoft.com/office/drawing/2014/main" id="{A419CDF8-F995-BF8A-2E50-58EC98095769}"/>
              </a:ext>
            </a:extLst>
          </p:cNvPr>
          <p:cNvSpPr>
            <a:spLocks noGrp="1"/>
          </p:cNvSpPr>
          <p:nvPr>
            <p:ph idx="1"/>
          </p:nvPr>
        </p:nvSpPr>
        <p:spPr/>
        <p:txBody>
          <a:bodyPr vert="horz" lIns="91440" tIns="45720" rIns="91440" bIns="45720" rtlCol="0" anchor="t">
            <a:normAutofit/>
          </a:bodyPr>
          <a:lstStyle/>
          <a:p>
            <a:r>
              <a:rPr lang="en-US">
                <a:ea typeface="Calibri"/>
                <a:cs typeface="Calibri"/>
              </a:rPr>
              <a:t>High Level of Trust</a:t>
            </a:r>
          </a:p>
          <a:p>
            <a:r>
              <a:rPr lang="en-US">
                <a:ea typeface="Calibri"/>
                <a:cs typeface="Calibri"/>
              </a:rPr>
              <a:t>Personal Ownership</a:t>
            </a:r>
          </a:p>
          <a:p>
            <a:r>
              <a:rPr lang="en-US">
                <a:ea typeface="Calibri"/>
                <a:cs typeface="Calibri"/>
              </a:rPr>
              <a:t>Stretch Goals/Simple Goals</a:t>
            </a:r>
          </a:p>
          <a:p>
            <a:pPr lvl="1">
              <a:buFont typeface="Courier New"/>
              <a:buChar char="o"/>
            </a:pPr>
            <a:r>
              <a:rPr lang="en-US">
                <a:ea typeface="Calibri"/>
                <a:cs typeface="Calibri"/>
              </a:rPr>
              <a:t>IRB Training v </a:t>
            </a:r>
            <a:r>
              <a:rPr lang="en-US" err="1">
                <a:ea typeface="Calibri"/>
                <a:cs typeface="Calibri"/>
              </a:rPr>
              <a:t>GHGe</a:t>
            </a:r>
          </a:p>
          <a:p>
            <a:r>
              <a:rPr lang="en-US">
                <a:ea typeface="Calibri"/>
                <a:cs typeface="Calibri"/>
              </a:rPr>
              <a:t>Accountability</a:t>
            </a:r>
          </a:p>
        </p:txBody>
      </p:sp>
      <p:pic>
        <p:nvPicPr>
          <p:cNvPr id="4" name="Graphic 3" descr="Laptop with phone and calculator">
            <a:extLst>
              <a:ext uri="{FF2B5EF4-FFF2-40B4-BE49-F238E27FC236}">
                <a16:creationId xmlns:a16="http://schemas.microsoft.com/office/drawing/2014/main" id="{86CCB26A-679E-97E9-A085-B9C0852BBA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20000">
            <a:off x="6022059" y="1594616"/>
            <a:ext cx="2563278" cy="2525768"/>
          </a:xfrm>
          <a:prstGeom prst="rect">
            <a:avLst/>
          </a:prstGeom>
        </p:spPr>
      </p:pic>
    </p:spTree>
    <p:extLst>
      <p:ext uri="{BB962C8B-B14F-4D97-AF65-F5344CB8AC3E}">
        <p14:creationId xmlns:p14="http://schemas.microsoft.com/office/powerpoint/2010/main" val="190138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9A5C7-FEF0-C4CE-8A65-A5D6728BFCE8}"/>
              </a:ext>
            </a:extLst>
          </p:cNvPr>
          <p:cNvSpPr>
            <a:spLocks noGrp="1"/>
          </p:cNvSpPr>
          <p:nvPr>
            <p:ph type="title"/>
          </p:nvPr>
        </p:nvSpPr>
        <p:spPr>
          <a:xfrm>
            <a:off x="457200" y="228865"/>
            <a:ext cx="8229600" cy="952500"/>
          </a:xfrm>
        </p:spPr>
        <p:txBody>
          <a:bodyPr anchor="ctr">
            <a:normAutofit/>
          </a:bodyPr>
          <a:lstStyle/>
          <a:p>
            <a:r>
              <a:rPr lang="en-US"/>
              <a:t>Steps to Success</a:t>
            </a:r>
          </a:p>
        </p:txBody>
      </p:sp>
      <p:sp>
        <p:nvSpPr>
          <p:cNvPr id="3" name="Content Placeholder 2">
            <a:extLst>
              <a:ext uri="{FF2B5EF4-FFF2-40B4-BE49-F238E27FC236}">
                <a16:creationId xmlns:a16="http://schemas.microsoft.com/office/drawing/2014/main" id="{257B612D-9E6C-0772-CD06-767E34DCE34C}"/>
              </a:ext>
            </a:extLst>
          </p:cNvPr>
          <p:cNvSpPr>
            <a:spLocks noGrp="1"/>
          </p:cNvSpPr>
          <p:nvPr>
            <p:ph sz="half" idx="1"/>
          </p:nvPr>
        </p:nvSpPr>
        <p:spPr>
          <a:xfrm>
            <a:off x="457200" y="1111250"/>
            <a:ext cx="4038600" cy="3143250"/>
          </a:xfrm>
        </p:spPr>
        <p:txBody>
          <a:bodyPr vert="horz" lIns="91440" tIns="45720" rIns="91440" bIns="45720" rtlCol="0" anchor="t">
            <a:normAutofit/>
          </a:bodyPr>
          <a:lstStyle/>
          <a:p>
            <a:r>
              <a:rPr lang="en-US" sz="3200"/>
              <a:t>First interactions with SMART Goals</a:t>
            </a:r>
            <a:endParaRPr lang="en-US" sz="3200">
              <a:ea typeface="Calibri"/>
              <a:cs typeface="Calibri"/>
            </a:endParaRPr>
          </a:p>
          <a:p>
            <a:r>
              <a:rPr lang="en-US" sz="3200"/>
              <a:t>Steps in-between</a:t>
            </a:r>
            <a:endParaRPr lang="en-US" sz="3200">
              <a:ea typeface="Calibri"/>
              <a:cs typeface="Calibri"/>
            </a:endParaRPr>
          </a:p>
          <a:p>
            <a:r>
              <a:rPr lang="en-US" sz="3200"/>
              <a:t>Application to jobs and school</a:t>
            </a:r>
            <a:endParaRPr lang="en-US" sz="3200">
              <a:ea typeface="Calibri"/>
              <a:cs typeface="Calibri"/>
            </a:endParaRPr>
          </a:p>
          <a:p>
            <a:endParaRPr lang="en-US" sz="3200">
              <a:ea typeface="Calibri"/>
              <a:cs typeface="Calibri"/>
            </a:endParaRPr>
          </a:p>
        </p:txBody>
      </p:sp>
      <p:pic>
        <p:nvPicPr>
          <p:cNvPr id="4" name="Picture 3" descr="A hand drawing a stair with a chalk on it&#10;&#10;Description automatically generated">
            <a:extLst>
              <a:ext uri="{FF2B5EF4-FFF2-40B4-BE49-F238E27FC236}">
                <a16:creationId xmlns:a16="http://schemas.microsoft.com/office/drawing/2014/main" id="{4192118C-ED6A-6CD4-E8A9-A65628040A1F}"/>
              </a:ext>
            </a:extLst>
          </p:cNvPr>
          <p:cNvPicPr>
            <a:picLocks noChangeAspect="1"/>
          </p:cNvPicPr>
          <p:nvPr/>
        </p:nvPicPr>
        <p:blipFill>
          <a:blip r:embed="rId2"/>
          <a:stretch>
            <a:fillRect/>
          </a:stretch>
        </p:blipFill>
        <p:spPr>
          <a:xfrm>
            <a:off x="4272763" y="1429580"/>
            <a:ext cx="4414037" cy="2690137"/>
          </a:xfrm>
          <a:prstGeom prst="rect">
            <a:avLst/>
          </a:prstGeom>
          <a:noFill/>
        </p:spPr>
      </p:pic>
    </p:spTree>
    <p:extLst>
      <p:ext uri="{BB962C8B-B14F-4D97-AF65-F5344CB8AC3E}">
        <p14:creationId xmlns:p14="http://schemas.microsoft.com/office/powerpoint/2010/main" val="286987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541D-65C6-D769-A0A7-DAD6085B6049}"/>
              </a:ext>
            </a:extLst>
          </p:cNvPr>
          <p:cNvSpPr>
            <a:spLocks noGrp="1"/>
          </p:cNvSpPr>
          <p:nvPr>
            <p:ph type="title"/>
          </p:nvPr>
        </p:nvSpPr>
        <p:spPr/>
        <p:txBody>
          <a:bodyPr/>
          <a:lstStyle/>
          <a:p>
            <a:r>
              <a:rPr lang="en-US">
                <a:ea typeface="Calibri"/>
                <a:cs typeface="Calibri"/>
              </a:rPr>
              <a:t>Classroom Use</a:t>
            </a:r>
            <a:endParaRPr lang="en-US"/>
          </a:p>
        </p:txBody>
      </p:sp>
      <p:sp>
        <p:nvSpPr>
          <p:cNvPr id="3" name="Content Placeholder 2">
            <a:extLst>
              <a:ext uri="{FF2B5EF4-FFF2-40B4-BE49-F238E27FC236}">
                <a16:creationId xmlns:a16="http://schemas.microsoft.com/office/drawing/2014/main" id="{D13AD199-848C-5950-BD34-480072CE89CC}"/>
              </a:ext>
            </a:extLst>
          </p:cNvPr>
          <p:cNvSpPr>
            <a:spLocks noGrp="1"/>
          </p:cNvSpPr>
          <p:nvPr>
            <p:ph idx="1"/>
          </p:nvPr>
        </p:nvSpPr>
        <p:spPr/>
        <p:txBody>
          <a:bodyPr vert="horz" lIns="91440" tIns="45720" rIns="91440" bIns="45720" rtlCol="0" anchor="t">
            <a:normAutofit fontScale="85000" lnSpcReduction="10000"/>
          </a:bodyPr>
          <a:lstStyle/>
          <a:p>
            <a:r>
              <a:rPr lang="en-US">
                <a:ea typeface="Calibri"/>
                <a:cs typeface="Calibri"/>
              </a:rPr>
              <a:t>Wall prompts to connect learning to students' lives</a:t>
            </a:r>
          </a:p>
          <a:p>
            <a:pPr lvl="1">
              <a:buFont typeface="Courier New"/>
              <a:buChar char="o"/>
            </a:pPr>
            <a:r>
              <a:rPr lang="en-US">
                <a:ea typeface="Calibri"/>
                <a:cs typeface="Calibri"/>
              </a:rPr>
              <a:t>Broader connection and understanding</a:t>
            </a:r>
          </a:p>
          <a:p>
            <a:r>
              <a:rPr lang="en-US">
                <a:ea typeface="Calibri"/>
                <a:cs typeface="Calibri"/>
              </a:rPr>
              <a:t>Wall prompts to foster collaboration</a:t>
            </a:r>
          </a:p>
          <a:p>
            <a:pPr lvl="1">
              <a:buFont typeface="Courier New"/>
              <a:buChar char="o"/>
            </a:pPr>
            <a:r>
              <a:rPr lang="en-US">
                <a:ea typeface="Calibri"/>
                <a:cs typeface="Calibri"/>
              </a:rPr>
              <a:t>Address issues of loneliness</a:t>
            </a:r>
          </a:p>
          <a:p>
            <a:pPr lvl="1">
              <a:buFont typeface="Courier New"/>
              <a:buChar char="o"/>
            </a:pPr>
            <a:r>
              <a:rPr lang="en-US">
                <a:ea typeface="Calibri"/>
                <a:cs typeface="Calibri"/>
              </a:rPr>
              <a:t>Help with Retention</a:t>
            </a:r>
          </a:p>
          <a:p>
            <a:r>
              <a:rPr lang="en-US">
                <a:ea typeface="Calibri"/>
                <a:cs typeface="Calibri"/>
              </a:rPr>
              <a:t>SMART goals used in tangent with major assignments</a:t>
            </a:r>
          </a:p>
          <a:p>
            <a:pPr lvl="1">
              <a:buFont typeface="Courier New"/>
              <a:buChar char="o"/>
            </a:pPr>
            <a:r>
              <a:rPr lang="en-US">
                <a:ea typeface="Calibri"/>
                <a:cs typeface="Calibri"/>
              </a:rPr>
              <a:t>Syllabi</a:t>
            </a:r>
          </a:p>
          <a:p>
            <a:r>
              <a:rPr lang="en-US">
                <a:ea typeface="Calibri"/>
                <a:cs typeface="Calibri"/>
              </a:rPr>
              <a:t>SMART goals used as a professional development tool</a:t>
            </a:r>
          </a:p>
        </p:txBody>
      </p:sp>
    </p:spTree>
    <p:extLst>
      <p:ext uri="{BB962C8B-B14F-4D97-AF65-F5344CB8AC3E}">
        <p14:creationId xmlns:p14="http://schemas.microsoft.com/office/powerpoint/2010/main" val="65121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48F8B-49F6-A0EE-25D1-17592E6EEC0B}"/>
              </a:ext>
            </a:extLst>
          </p:cNvPr>
          <p:cNvSpPr>
            <a:spLocks noGrp="1"/>
          </p:cNvSpPr>
          <p:nvPr>
            <p:ph type="title"/>
          </p:nvPr>
        </p:nvSpPr>
        <p:spPr>
          <a:xfrm>
            <a:off x="457200" y="228865"/>
            <a:ext cx="8229600" cy="644770"/>
          </a:xfrm>
        </p:spPr>
        <p:txBody>
          <a:bodyPr>
            <a:normAutofit fontScale="90000"/>
          </a:bodyPr>
          <a:lstStyle/>
          <a:p>
            <a:r>
              <a:rPr lang="en-US">
                <a:ea typeface="Calibri"/>
                <a:cs typeface="Calibri"/>
              </a:rPr>
              <a:t>What Pointer Alums are saying!</a:t>
            </a:r>
          </a:p>
        </p:txBody>
      </p:sp>
      <p:sp>
        <p:nvSpPr>
          <p:cNvPr id="3" name="Content Placeholder 2">
            <a:extLst>
              <a:ext uri="{FF2B5EF4-FFF2-40B4-BE49-F238E27FC236}">
                <a16:creationId xmlns:a16="http://schemas.microsoft.com/office/drawing/2014/main" id="{C7BC3164-9810-CD44-0F52-0D07BBC1F28E}"/>
              </a:ext>
            </a:extLst>
          </p:cNvPr>
          <p:cNvSpPr>
            <a:spLocks noGrp="1"/>
          </p:cNvSpPr>
          <p:nvPr>
            <p:ph idx="1"/>
          </p:nvPr>
        </p:nvSpPr>
        <p:spPr>
          <a:xfrm rot="20640000">
            <a:off x="153593" y="1473065"/>
            <a:ext cx="2411125" cy="1518193"/>
          </a:xfrm>
        </p:spPr>
        <p:txBody>
          <a:bodyPr vert="horz" lIns="91440" tIns="45720" rIns="91440" bIns="45720" rtlCol="0" anchor="t">
            <a:normAutofit fontScale="92500"/>
          </a:bodyPr>
          <a:lstStyle/>
          <a:p>
            <a:pPr marL="0" indent="0">
              <a:buNone/>
            </a:pPr>
            <a:r>
              <a:rPr lang="en-US" sz="1100">
                <a:solidFill>
                  <a:srgbClr val="080809"/>
                </a:solidFill>
                <a:latin typeface="Segoe UI Historic"/>
                <a:ea typeface="Segoe UI Historic"/>
                <a:cs typeface="Segoe UI Historic"/>
              </a:rPr>
              <a:t>SMART goals were extremely helpful in my professional development as it forced me to really think about where I want to be professionally, and the steps I can take to get there. Some of my more challenging goals helped to push me out of my comfort zone and develop leadership skills. - Kenzie L</a:t>
            </a:r>
            <a:endParaRPr lang="en-US">
              <a:ea typeface="Calibri"/>
              <a:cs typeface="Calibri"/>
            </a:endParaRPr>
          </a:p>
        </p:txBody>
      </p:sp>
      <p:sp>
        <p:nvSpPr>
          <p:cNvPr id="4" name="TextBox 3">
            <a:extLst>
              <a:ext uri="{FF2B5EF4-FFF2-40B4-BE49-F238E27FC236}">
                <a16:creationId xmlns:a16="http://schemas.microsoft.com/office/drawing/2014/main" id="{9007E296-EC0F-6CBD-5D49-1B5F8A0FC536}"/>
              </a:ext>
            </a:extLst>
          </p:cNvPr>
          <p:cNvSpPr txBox="1"/>
          <p:nvPr/>
        </p:nvSpPr>
        <p:spPr>
          <a:xfrm rot="1560000">
            <a:off x="5572027" y="1176435"/>
            <a:ext cx="311713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080809"/>
                </a:solidFill>
                <a:latin typeface="Segoe UI Historic"/>
                <a:ea typeface="Segoe UI Historic"/>
                <a:cs typeface="Segoe UI Historic"/>
              </a:rPr>
              <a:t>I would say that I have continued to use SMART goals. In the professional world I’ve been fast tracked to project management roles as I have demonstrated my commitment to goals, project planning and monitoring milestones throughout the process. The basis of understanding SMART goals at the </a:t>
            </a:r>
            <a:r>
              <a:rPr lang="en-US" sz="1200" err="1">
                <a:solidFill>
                  <a:srgbClr val="080809"/>
                </a:solidFill>
                <a:latin typeface="Segoe UI Historic"/>
                <a:ea typeface="Segoe UI Historic"/>
                <a:cs typeface="Segoe UI Historic"/>
              </a:rPr>
              <a:t>OoS</a:t>
            </a:r>
            <a:r>
              <a:rPr lang="en-US" sz="1200">
                <a:solidFill>
                  <a:srgbClr val="080809"/>
                </a:solidFill>
                <a:latin typeface="Segoe UI Historic"/>
                <a:ea typeface="Segoe UI Historic"/>
                <a:cs typeface="Segoe UI Historic"/>
              </a:rPr>
              <a:t> for sure helped me get there. - Heidi P-S</a:t>
            </a:r>
            <a:endParaRPr lang="en-US" sz="1200"/>
          </a:p>
        </p:txBody>
      </p:sp>
      <p:sp>
        <p:nvSpPr>
          <p:cNvPr id="5" name="TextBox 4">
            <a:extLst>
              <a:ext uri="{FF2B5EF4-FFF2-40B4-BE49-F238E27FC236}">
                <a16:creationId xmlns:a16="http://schemas.microsoft.com/office/drawing/2014/main" id="{4A0075D2-67F7-0EC6-246D-05E302809081}"/>
              </a:ext>
            </a:extLst>
          </p:cNvPr>
          <p:cNvSpPr txBox="1"/>
          <p:nvPr/>
        </p:nvSpPr>
        <p:spPr>
          <a:xfrm>
            <a:off x="2358383" y="2570306"/>
            <a:ext cx="424394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080809"/>
                </a:solidFill>
                <a:latin typeface="Segoe UI Historic"/>
                <a:ea typeface="Segoe UI Historic"/>
                <a:cs typeface="Segoe UI Historic"/>
              </a:rPr>
              <a:t>Participating in (and later coordinating) the interactive learning wall in the </a:t>
            </a:r>
            <a:r>
              <a:rPr lang="en-US" sz="1100" err="1">
                <a:solidFill>
                  <a:srgbClr val="080809"/>
                </a:solidFill>
                <a:latin typeface="Segoe UI Historic"/>
                <a:ea typeface="Segoe UI Historic"/>
                <a:cs typeface="Segoe UI Historic"/>
              </a:rPr>
              <a:t>OoS</a:t>
            </a:r>
            <a:r>
              <a:rPr lang="en-US" sz="1100">
                <a:solidFill>
                  <a:srgbClr val="080809"/>
                </a:solidFill>
                <a:latin typeface="Segoe UI Historic"/>
                <a:ea typeface="Segoe UI Historic"/>
                <a:cs typeface="Segoe UI Historic"/>
              </a:rPr>
              <a:t> served as a physical representation of how community is foundational for a collaborative work environment. It helped me understand my colleagues in ways that likely wouldn't have come up in our normal work tasks.  - Abigail K</a:t>
            </a:r>
            <a:br>
              <a:rPr lang="en-US" sz="1100">
                <a:solidFill>
                  <a:srgbClr val="080809"/>
                </a:solidFill>
                <a:latin typeface="Segoe UI Historic"/>
                <a:ea typeface="Segoe UI Historic"/>
                <a:cs typeface="Segoe UI Historic"/>
              </a:rPr>
            </a:br>
            <a:endParaRPr lang="en-US" sz="1100">
              <a:solidFill>
                <a:srgbClr val="080809"/>
              </a:solidFill>
              <a:latin typeface="Segoe UI Historic"/>
              <a:ea typeface="Segoe UI Historic"/>
              <a:cs typeface="Segoe UI Historic"/>
            </a:endParaRPr>
          </a:p>
        </p:txBody>
      </p:sp>
      <p:sp>
        <p:nvSpPr>
          <p:cNvPr id="6" name="TextBox 5">
            <a:extLst>
              <a:ext uri="{FF2B5EF4-FFF2-40B4-BE49-F238E27FC236}">
                <a16:creationId xmlns:a16="http://schemas.microsoft.com/office/drawing/2014/main" id="{65886158-2BB3-006B-A228-4596FC188AAA}"/>
              </a:ext>
            </a:extLst>
          </p:cNvPr>
          <p:cNvSpPr txBox="1"/>
          <p:nvPr/>
        </p:nvSpPr>
        <p:spPr>
          <a:xfrm>
            <a:off x="2643259" y="834876"/>
            <a:ext cx="260462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080809"/>
                </a:solidFill>
                <a:latin typeface="Segoe UI Historic"/>
                <a:ea typeface="Segoe UI Historic"/>
                <a:cs typeface="Segoe UI Historic"/>
              </a:rPr>
              <a:t>Learning to use SMART goals during my time at the </a:t>
            </a:r>
            <a:r>
              <a:rPr lang="en-US" sz="1100" err="1">
                <a:solidFill>
                  <a:srgbClr val="080809"/>
                </a:solidFill>
                <a:latin typeface="Segoe UI Historic"/>
                <a:ea typeface="Segoe UI Historic"/>
                <a:cs typeface="Segoe UI Historic"/>
              </a:rPr>
              <a:t>OoS</a:t>
            </a:r>
            <a:r>
              <a:rPr lang="en-US" sz="1100">
                <a:solidFill>
                  <a:srgbClr val="080809"/>
                </a:solidFill>
                <a:latin typeface="Segoe UI Historic"/>
                <a:ea typeface="Segoe UI Historic"/>
                <a:cs typeface="Segoe UI Historic"/>
              </a:rPr>
              <a:t> helped to set me up for success in my current job. My employer encourages the use of SMART goals, and I feel that I have an advantage over my coworkers because I am already familiar with the process. - Gabi B</a:t>
            </a:r>
            <a:endParaRPr lang="en-US"/>
          </a:p>
        </p:txBody>
      </p:sp>
      <p:sp>
        <p:nvSpPr>
          <p:cNvPr id="7" name="TextBox 6">
            <a:extLst>
              <a:ext uri="{FF2B5EF4-FFF2-40B4-BE49-F238E27FC236}">
                <a16:creationId xmlns:a16="http://schemas.microsoft.com/office/drawing/2014/main" id="{20642901-16E3-6E72-3374-F3F45A312E28}"/>
              </a:ext>
            </a:extLst>
          </p:cNvPr>
          <p:cNvSpPr txBox="1"/>
          <p:nvPr/>
        </p:nvSpPr>
        <p:spPr>
          <a:xfrm>
            <a:off x="240679" y="3658567"/>
            <a:ext cx="843597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Segoe UI Historic"/>
                <a:ea typeface="+mn-lt"/>
                <a:cs typeface="+mn-lt"/>
              </a:rPr>
              <a:t>The confidence wall provided a unique opportunity to really reflect on not just confidence but growth. The feedback we gave each other was especially impactful as it gave us an opportunity to acknowledge each other’s work as we navigated the challenges of balancing our work with student life and other responsibilities. I still have my collage poster and  the feedback I got from others is a reminder that we are all sharing in successes and difficulties. It made it possible for me to see my own idea of confidence and sense of confidence grow in a way that few other experiences have. - Justin</a:t>
            </a:r>
            <a:endParaRPr lang="en-US" sz="1100">
              <a:latin typeface="Segoe UI Historic"/>
              <a:ea typeface="Segoe UI Historic"/>
              <a:cs typeface="Segoe UI Historic"/>
            </a:endParaRPr>
          </a:p>
          <a:p>
            <a:pPr algn="l"/>
            <a:endParaRPr lang="en-US" sz="1100">
              <a:latin typeface="Segoe UI Historic"/>
              <a:ea typeface="Calibri"/>
              <a:cs typeface="Calibri"/>
            </a:endParaRPr>
          </a:p>
        </p:txBody>
      </p:sp>
    </p:spTree>
    <p:extLst>
      <p:ext uri="{BB962C8B-B14F-4D97-AF65-F5344CB8AC3E}">
        <p14:creationId xmlns:p14="http://schemas.microsoft.com/office/powerpoint/2010/main" val="102366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A8A96-72BC-2EE7-23C3-EA4D751B1953}"/>
              </a:ext>
            </a:extLst>
          </p:cNvPr>
          <p:cNvSpPr>
            <a:spLocks noGrp="1"/>
          </p:cNvSpPr>
          <p:nvPr>
            <p:ph type="ctrTitle"/>
          </p:nvPr>
        </p:nvSpPr>
        <p:spPr/>
        <p:txBody>
          <a:bodyPr/>
          <a:lstStyle/>
          <a:p>
            <a:r>
              <a:rPr lang="en-US">
                <a:ea typeface="Calibri"/>
                <a:cs typeface="Calibri"/>
              </a:rPr>
              <a:t>Q&amp;A</a:t>
            </a:r>
            <a:endParaRPr lang="en-US"/>
          </a:p>
        </p:txBody>
      </p:sp>
    </p:spTree>
    <p:extLst>
      <p:ext uri="{BB962C8B-B14F-4D97-AF65-F5344CB8AC3E}">
        <p14:creationId xmlns:p14="http://schemas.microsoft.com/office/powerpoint/2010/main" val="52384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26C0E-12F0-B94D-17F0-B27B4CFA09C6}"/>
              </a:ext>
            </a:extLst>
          </p:cNvPr>
          <p:cNvSpPr>
            <a:spLocks noGrp="1"/>
          </p:cNvSpPr>
          <p:nvPr>
            <p:ph type="title"/>
          </p:nvPr>
        </p:nvSpPr>
        <p:spPr/>
        <p:txBody>
          <a:bodyPr/>
          <a:lstStyle/>
          <a:p>
            <a:r>
              <a:rPr lang="en-US">
                <a:ea typeface="Calibri"/>
                <a:cs typeface="Calibri"/>
              </a:rPr>
              <a:t>Agenda</a:t>
            </a:r>
            <a:endParaRPr lang="en-US"/>
          </a:p>
        </p:txBody>
      </p:sp>
      <p:sp>
        <p:nvSpPr>
          <p:cNvPr id="3" name="Content Placeholder 2">
            <a:extLst>
              <a:ext uri="{FF2B5EF4-FFF2-40B4-BE49-F238E27FC236}">
                <a16:creationId xmlns:a16="http://schemas.microsoft.com/office/drawing/2014/main" id="{76B630DD-E331-3C4E-581A-974625BEDFF2}"/>
              </a:ext>
            </a:extLst>
          </p:cNvPr>
          <p:cNvSpPr>
            <a:spLocks noGrp="1"/>
          </p:cNvSpPr>
          <p:nvPr>
            <p:ph idx="1"/>
          </p:nvPr>
        </p:nvSpPr>
        <p:spPr>
          <a:xfrm>
            <a:off x="457200" y="1333500"/>
            <a:ext cx="8229600" cy="3389575"/>
          </a:xfrm>
        </p:spPr>
        <p:txBody>
          <a:bodyPr vert="horz" lIns="91440" tIns="45720" rIns="91440" bIns="45720" rtlCol="0" anchor="t">
            <a:normAutofit fontScale="92500"/>
          </a:bodyPr>
          <a:lstStyle/>
          <a:p>
            <a:r>
              <a:rPr lang="en-US">
                <a:ea typeface="Calibri"/>
                <a:cs typeface="Calibri"/>
              </a:rPr>
              <a:t>Quick Overview and Panel Presenters</a:t>
            </a:r>
          </a:p>
          <a:p>
            <a:pPr lvl="1">
              <a:buFont typeface="Courier New"/>
              <a:buChar char="o"/>
            </a:pPr>
            <a:r>
              <a:rPr lang="en-US">
                <a:ea typeface="Calibri"/>
                <a:cs typeface="Calibri"/>
              </a:rPr>
              <a:t>Dave – Developing Community and Leaders</a:t>
            </a:r>
          </a:p>
          <a:p>
            <a:pPr lvl="1">
              <a:buFont typeface="Courier New"/>
              <a:buChar char="o"/>
            </a:pPr>
            <a:r>
              <a:rPr lang="en-US">
                <a:ea typeface="Calibri"/>
                <a:cs typeface="Calibri"/>
              </a:rPr>
              <a:t>Rachel – Applying Learning to Life; Personal Autonomy</a:t>
            </a:r>
          </a:p>
          <a:p>
            <a:pPr lvl="1">
              <a:buFont typeface="Courier New"/>
              <a:buChar char="o"/>
            </a:pPr>
            <a:r>
              <a:rPr lang="en-US">
                <a:ea typeface="Calibri"/>
                <a:cs typeface="Calibri"/>
              </a:rPr>
              <a:t>Sergio – Remote Connection; Virtual Autonomy</a:t>
            </a:r>
          </a:p>
          <a:p>
            <a:pPr lvl="1">
              <a:buFont typeface="Courier New"/>
              <a:buChar char="o"/>
            </a:pPr>
            <a:r>
              <a:rPr lang="en-US">
                <a:ea typeface="Calibri"/>
                <a:cs typeface="Calibri"/>
              </a:rPr>
              <a:t>Katherine- Community and Learning; Steps to Success</a:t>
            </a:r>
          </a:p>
          <a:p>
            <a:r>
              <a:rPr lang="en-US">
                <a:ea typeface="Calibri"/>
                <a:cs typeface="Calibri"/>
              </a:rPr>
              <a:t>Q&amp;A</a:t>
            </a:r>
          </a:p>
        </p:txBody>
      </p:sp>
    </p:spTree>
    <p:extLst>
      <p:ext uri="{BB962C8B-B14F-4D97-AF65-F5344CB8AC3E}">
        <p14:creationId xmlns:p14="http://schemas.microsoft.com/office/powerpoint/2010/main" val="380979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FE9A-1C66-CCA5-F102-FF0ADB92EAEC}"/>
              </a:ext>
            </a:extLst>
          </p:cNvPr>
          <p:cNvSpPr>
            <a:spLocks noGrp="1"/>
          </p:cNvSpPr>
          <p:nvPr>
            <p:ph type="title"/>
          </p:nvPr>
        </p:nvSpPr>
        <p:spPr>
          <a:xfrm>
            <a:off x="1653612" y="593818"/>
            <a:ext cx="5836778" cy="696257"/>
          </a:xfrm>
        </p:spPr>
        <p:txBody>
          <a:bodyPr>
            <a:normAutofit fontScale="90000"/>
          </a:bodyPr>
          <a:lstStyle/>
          <a:p>
            <a:r>
              <a:rPr lang="en-US" sz="3600">
                <a:ea typeface="Calibri"/>
                <a:cs typeface="Calibri"/>
              </a:rPr>
              <a:t>Interactive Learning Wall </a:t>
            </a:r>
            <a:br>
              <a:rPr lang="en-US" sz="3600">
                <a:ea typeface="Calibri"/>
                <a:cs typeface="Calibri"/>
              </a:rPr>
            </a:br>
            <a:r>
              <a:rPr lang="en-US" sz="3600">
                <a:ea typeface="Calibri"/>
                <a:cs typeface="Calibri"/>
              </a:rPr>
              <a:t>Origins &amp; Process</a:t>
            </a:r>
            <a:br>
              <a:rPr lang="en-US">
                <a:ea typeface="Calibri"/>
                <a:cs typeface="Calibri"/>
              </a:rPr>
            </a:br>
            <a:endParaRPr lang="en-US">
              <a:ea typeface="Calibri"/>
              <a:cs typeface="Calibri"/>
            </a:endParaRPr>
          </a:p>
        </p:txBody>
      </p:sp>
      <p:sp>
        <p:nvSpPr>
          <p:cNvPr id="3" name="Content Placeholder 2">
            <a:extLst>
              <a:ext uri="{FF2B5EF4-FFF2-40B4-BE49-F238E27FC236}">
                <a16:creationId xmlns:a16="http://schemas.microsoft.com/office/drawing/2014/main" id="{E97C5B06-7F72-B1FE-8156-E8CB0F848D06}"/>
              </a:ext>
            </a:extLst>
          </p:cNvPr>
          <p:cNvSpPr>
            <a:spLocks noGrp="1"/>
          </p:cNvSpPr>
          <p:nvPr>
            <p:ph idx="1"/>
          </p:nvPr>
        </p:nvSpPr>
        <p:spPr>
          <a:xfrm>
            <a:off x="457200" y="1182072"/>
            <a:ext cx="8301346" cy="572480"/>
          </a:xfrm>
        </p:spPr>
        <p:txBody>
          <a:bodyPr vert="horz" lIns="91440" tIns="45720" rIns="91440" bIns="45720" rtlCol="0" anchor="t">
            <a:normAutofit lnSpcReduction="10000"/>
          </a:bodyPr>
          <a:lstStyle/>
          <a:p>
            <a:pPr marL="0" indent="0">
              <a:buNone/>
            </a:pPr>
            <a:endParaRPr lang="en-US">
              <a:ea typeface="Calibri"/>
              <a:cs typeface="Calibri"/>
            </a:endParaRPr>
          </a:p>
          <a:p>
            <a:endParaRPr lang="en-US">
              <a:ea typeface="Calibri"/>
              <a:cs typeface="Calibri"/>
            </a:endParaRPr>
          </a:p>
        </p:txBody>
      </p:sp>
      <p:pic>
        <p:nvPicPr>
          <p:cNvPr id="4" name="Picture 3" descr="A desks and chairs with papers on the wall&#10;&#10;Description automatically generated">
            <a:extLst>
              <a:ext uri="{FF2B5EF4-FFF2-40B4-BE49-F238E27FC236}">
                <a16:creationId xmlns:a16="http://schemas.microsoft.com/office/drawing/2014/main" id="{2EC02919-62FF-4522-A3D7-2081C3E7283B}"/>
              </a:ext>
            </a:extLst>
          </p:cNvPr>
          <p:cNvPicPr>
            <a:picLocks noChangeAspect="1"/>
          </p:cNvPicPr>
          <p:nvPr/>
        </p:nvPicPr>
        <p:blipFill>
          <a:blip r:embed="rId3"/>
          <a:stretch>
            <a:fillRect/>
          </a:stretch>
        </p:blipFill>
        <p:spPr>
          <a:xfrm>
            <a:off x="1282264" y="1180294"/>
            <a:ext cx="6649449" cy="3697041"/>
          </a:xfrm>
          <a:prstGeom prst="rect">
            <a:avLst/>
          </a:prstGeom>
        </p:spPr>
      </p:pic>
    </p:spTree>
    <p:extLst>
      <p:ext uri="{BB962C8B-B14F-4D97-AF65-F5344CB8AC3E}">
        <p14:creationId xmlns:p14="http://schemas.microsoft.com/office/powerpoint/2010/main" val="26340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8422-805D-0C5E-56D6-6A215AE2B2F3}"/>
              </a:ext>
            </a:extLst>
          </p:cNvPr>
          <p:cNvSpPr>
            <a:spLocks noGrp="1"/>
          </p:cNvSpPr>
          <p:nvPr>
            <p:ph type="title"/>
          </p:nvPr>
        </p:nvSpPr>
        <p:spPr/>
        <p:txBody>
          <a:bodyPr/>
          <a:lstStyle/>
          <a:p>
            <a:r>
              <a:rPr lang="en-US">
                <a:ea typeface="Calibri"/>
                <a:cs typeface="Calibri"/>
              </a:rPr>
              <a:t>Interactive Wall Benefits</a:t>
            </a:r>
          </a:p>
        </p:txBody>
      </p:sp>
      <p:sp>
        <p:nvSpPr>
          <p:cNvPr id="3" name="Content Placeholder 2">
            <a:extLst>
              <a:ext uri="{FF2B5EF4-FFF2-40B4-BE49-F238E27FC236}">
                <a16:creationId xmlns:a16="http://schemas.microsoft.com/office/drawing/2014/main" id="{DF4CA8A9-9675-490B-F066-9730A7C82ED9}"/>
              </a:ext>
            </a:extLst>
          </p:cNvPr>
          <p:cNvSpPr>
            <a:spLocks noGrp="1"/>
          </p:cNvSpPr>
          <p:nvPr>
            <p:ph idx="1"/>
          </p:nvPr>
        </p:nvSpPr>
        <p:spPr>
          <a:xfrm>
            <a:off x="203034" y="1183136"/>
            <a:ext cx="4627887" cy="3771636"/>
          </a:xfrm>
        </p:spPr>
        <p:txBody>
          <a:bodyPr vert="horz" lIns="91440" tIns="45720" rIns="91440" bIns="45720" rtlCol="0" anchor="t">
            <a:normAutofit/>
          </a:bodyPr>
          <a:lstStyle/>
          <a:p>
            <a:pPr lvl="1">
              <a:buFont typeface="Courier New"/>
              <a:buChar char="o"/>
            </a:pPr>
            <a:r>
              <a:rPr lang="en-US">
                <a:ea typeface="Calibri"/>
                <a:cs typeface="Calibri"/>
              </a:rPr>
              <a:t>Collective Learning, Creation</a:t>
            </a:r>
            <a:endParaRPr lang="en-US"/>
          </a:p>
          <a:p>
            <a:pPr lvl="1">
              <a:buFont typeface="Courier New"/>
              <a:buChar char="o"/>
            </a:pPr>
            <a:r>
              <a:rPr lang="en-US">
                <a:ea typeface="Calibri"/>
                <a:cs typeface="Calibri"/>
              </a:rPr>
              <a:t>Journey not a destination </a:t>
            </a:r>
          </a:p>
          <a:p>
            <a:pPr lvl="1">
              <a:buFont typeface="Courier New"/>
              <a:buChar char="o"/>
            </a:pPr>
            <a:r>
              <a:rPr lang="en-US">
                <a:ea typeface="Calibri"/>
                <a:cs typeface="Calibri"/>
              </a:rPr>
              <a:t>Takeaway</a:t>
            </a:r>
          </a:p>
          <a:p>
            <a:pPr lvl="1">
              <a:buFont typeface="Courier New"/>
              <a:buChar char="o"/>
            </a:pPr>
            <a:r>
              <a:rPr lang="en-US">
                <a:ea typeface="Calibri"/>
                <a:cs typeface="Calibri"/>
              </a:rPr>
              <a:t>Adjacent but not specific</a:t>
            </a:r>
          </a:p>
          <a:p>
            <a:pPr lvl="1">
              <a:buFont typeface="Courier New"/>
              <a:buChar char="o"/>
            </a:pPr>
            <a:r>
              <a:rPr lang="en-US">
                <a:ea typeface="Calibri"/>
                <a:cs typeface="Calibri"/>
              </a:rPr>
              <a:t>Investment in the staff</a:t>
            </a:r>
          </a:p>
          <a:p>
            <a:pPr marL="457200" lvl="1" indent="0">
              <a:buNone/>
            </a:pPr>
            <a:endParaRPr lang="en-US">
              <a:ea typeface="Calibri"/>
              <a:cs typeface="Calibri"/>
            </a:endParaRPr>
          </a:p>
        </p:txBody>
      </p:sp>
      <p:pic>
        <p:nvPicPr>
          <p:cNvPr id="4" name="Picture 3" descr="A group of people posing for a picture&#10;&#10;Description automatically generated">
            <a:extLst>
              <a:ext uri="{FF2B5EF4-FFF2-40B4-BE49-F238E27FC236}">
                <a16:creationId xmlns:a16="http://schemas.microsoft.com/office/drawing/2014/main" id="{EC6D7338-7DCB-25C8-8E7F-669D42E095D9}"/>
              </a:ext>
            </a:extLst>
          </p:cNvPr>
          <p:cNvPicPr>
            <a:picLocks noChangeAspect="1"/>
          </p:cNvPicPr>
          <p:nvPr/>
        </p:nvPicPr>
        <p:blipFill>
          <a:blip r:embed="rId2"/>
          <a:stretch>
            <a:fillRect/>
          </a:stretch>
        </p:blipFill>
        <p:spPr>
          <a:xfrm>
            <a:off x="5030848" y="975848"/>
            <a:ext cx="3505483" cy="3771263"/>
          </a:xfrm>
          <a:prstGeom prst="rect">
            <a:avLst/>
          </a:prstGeom>
        </p:spPr>
      </p:pic>
    </p:spTree>
    <p:extLst>
      <p:ext uri="{BB962C8B-B14F-4D97-AF65-F5344CB8AC3E}">
        <p14:creationId xmlns:p14="http://schemas.microsoft.com/office/powerpoint/2010/main" val="124900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52F6-E3B6-7A7A-9247-219847DC291F}"/>
              </a:ext>
            </a:extLst>
          </p:cNvPr>
          <p:cNvSpPr>
            <a:spLocks noGrp="1"/>
          </p:cNvSpPr>
          <p:nvPr>
            <p:ph type="title"/>
          </p:nvPr>
        </p:nvSpPr>
        <p:spPr/>
        <p:txBody>
          <a:bodyPr>
            <a:normAutofit fontScale="90000"/>
          </a:bodyPr>
          <a:lstStyle/>
          <a:p>
            <a:r>
              <a:rPr lang="en-US">
                <a:ea typeface="Calibri"/>
                <a:cs typeface="Calibri"/>
              </a:rPr>
              <a:t>Making Connections through our Interactive Wall</a:t>
            </a:r>
            <a:endParaRPr lang="en-US"/>
          </a:p>
        </p:txBody>
      </p:sp>
      <p:sp>
        <p:nvSpPr>
          <p:cNvPr id="3" name="Content Placeholder 2">
            <a:extLst>
              <a:ext uri="{FF2B5EF4-FFF2-40B4-BE49-F238E27FC236}">
                <a16:creationId xmlns:a16="http://schemas.microsoft.com/office/drawing/2014/main" id="{99F9B41B-8539-003A-9FFC-BBB51F70F070}"/>
              </a:ext>
            </a:extLst>
          </p:cNvPr>
          <p:cNvSpPr>
            <a:spLocks noGrp="1"/>
          </p:cNvSpPr>
          <p:nvPr>
            <p:ph idx="1"/>
          </p:nvPr>
        </p:nvSpPr>
        <p:spPr>
          <a:xfrm>
            <a:off x="340194" y="1333500"/>
            <a:ext cx="4830583" cy="3771636"/>
          </a:xfrm>
        </p:spPr>
        <p:txBody>
          <a:bodyPr vert="horz" lIns="91440" tIns="45720" rIns="91440" bIns="45720" rtlCol="0" anchor="t">
            <a:normAutofit lnSpcReduction="10000"/>
          </a:bodyPr>
          <a:lstStyle/>
          <a:p>
            <a:r>
              <a:rPr lang="en-US">
                <a:ea typeface="Calibri"/>
                <a:cs typeface="Calibri"/>
              </a:rPr>
              <a:t>Systems thinking</a:t>
            </a:r>
          </a:p>
          <a:p>
            <a:r>
              <a:rPr lang="en-US">
                <a:ea typeface="Calibri"/>
                <a:cs typeface="Calibri"/>
              </a:rPr>
              <a:t>Connection between learning/work &amp; personal life</a:t>
            </a:r>
            <a:endParaRPr lang="en-US"/>
          </a:p>
          <a:p>
            <a:r>
              <a:rPr lang="en-US">
                <a:ea typeface="Calibri"/>
                <a:cs typeface="Calibri"/>
              </a:rPr>
              <a:t>Collaboration of multiple outlooks/opinions</a:t>
            </a:r>
          </a:p>
          <a:p>
            <a:r>
              <a:rPr lang="en-US">
                <a:ea typeface="Calibri"/>
                <a:cs typeface="Calibri"/>
              </a:rPr>
              <a:t>"Community" as a mantra</a:t>
            </a:r>
          </a:p>
        </p:txBody>
      </p:sp>
      <p:pic>
        <p:nvPicPr>
          <p:cNvPr id="4" name="Picture 3" descr="A group of people holding pots in a park&#10;&#10;Description automatically generated">
            <a:extLst>
              <a:ext uri="{FF2B5EF4-FFF2-40B4-BE49-F238E27FC236}">
                <a16:creationId xmlns:a16="http://schemas.microsoft.com/office/drawing/2014/main" id="{787A485C-7FD9-8A81-B81F-4AEB862AA8D2}"/>
              </a:ext>
            </a:extLst>
          </p:cNvPr>
          <p:cNvPicPr>
            <a:picLocks noChangeAspect="1"/>
          </p:cNvPicPr>
          <p:nvPr/>
        </p:nvPicPr>
        <p:blipFill>
          <a:blip r:embed="rId2"/>
          <a:srcRect l="19693" t="532" r="128" b="171"/>
          <a:stretch/>
        </p:blipFill>
        <p:spPr>
          <a:xfrm>
            <a:off x="5170485" y="1426709"/>
            <a:ext cx="3666263" cy="3399102"/>
          </a:xfrm>
          <a:prstGeom prst="rect">
            <a:avLst/>
          </a:prstGeom>
        </p:spPr>
      </p:pic>
    </p:spTree>
    <p:extLst>
      <p:ext uri="{BB962C8B-B14F-4D97-AF65-F5344CB8AC3E}">
        <p14:creationId xmlns:p14="http://schemas.microsoft.com/office/powerpoint/2010/main" val="227055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895A-02C8-7647-CD25-45710FA7E8DA}"/>
              </a:ext>
            </a:extLst>
          </p:cNvPr>
          <p:cNvSpPr>
            <a:spLocks noGrp="1"/>
          </p:cNvSpPr>
          <p:nvPr>
            <p:ph type="title"/>
          </p:nvPr>
        </p:nvSpPr>
        <p:spPr/>
        <p:txBody>
          <a:bodyPr/>
          <a:lstStyle/>
          <a:p>
            <a:r>
              <a:rPr lang="en-US">
                <a:ea typeface="Calibri"/>
                <a:cs typeface="Calibri"/>
              </a:rPr>
              <a:t>Remote Connection</a:t>
            </a:r>
            <a:endParaRPr lang="en-US"/>
          </a:p>
        </p:txBody>
      </p:sp>
      <p:sp>
        <p:nvSpPr>
          <p:cNvPr id="3" name="Content Placeholder 2">
            <a:extLst>
              <a:ext uri="{FF2B5EF4-FFF2-40B4-BE49-F238E27FC236}">
                <a16:creationId xmlns:a16="http://schemas.microsoft.com/office/drawing/2014/main" id="{AA07F94F-36D0-7473-646B-107EE1BF9126}"/>
              </a:ext>
            </a:extLst>
          </p:cNvPr>
          <p:cNvSpPr>
            <a:spLocks noGrp="1"/>
          </p:cNvSpPr>
          <p:nvPr>
            <p:ph idx="1"/>
          </p:nvPr>
        </p:nvSpPr>
        <p:spPr/>
        <p:txBody>
          <a:bodyPr vert="horz" lIns="91440" tIns="45720" rIns="91440" bIns="45720" rtlCol="0" anchor="t">
            <a:normAutofit/>
          </a:bodyPr>
          <a:lstStyle/>
          <a:p>
            <a:r>
              <a:rPr lang="en-US">
                <a:ea typeface="Calibri"/>
                <a:cs typeface="Calibri"/>
              </a:rPr>
              <a:t>Remote Disconnect</a:t>
            </a:r>
          </a:p>
          <a:p>
            <a:r>
              <a:rPr lang="en-US">
                <a:ea typeface="Calibri"/>
                <a:cs typeface="Calibri"/>
              </a:rPr>
              <a:t>Virtual Community Building</a:t>
            </a:r>
          </a:p>
          <a:p>
            <a:r>
              <a:rPr lang="en-US">
                <a:ea typeface="Calibri"/>
                <a:cs typeface="Calibri"/>
              </a:rPr>
              <a:t>Collaborative Spaces</a:t>
            </a:r>
          </a:p>
          <a:p>
            <a:r>
              <a:rPr lang="en-US">
                <a:ea typeface="Calibri"/>
                <a:cs typeface="Calibri"/>
              </a:rPr>
              <a:t>Niches v Silos</a:t>
            </a:r>
          </a:p>
        </p:txBody>
      </p:sp>
      <p:pic>
        <p:nvPicPr>
          <p:cNvPr id="4" name="Graphic 3" descr="Online meeting with solid fill">
            <a:extLst>
              <a:ext uri="{FF2B5EF4-FFF2-40B4-BE49-F238E27FC236}">
                <a16:creationId xmlns:a16="http://schemas.microsoft.com/office/drawing/2014/main" id="{BB235B57-DD7F-38E7-A9FB-60AC0BDFC6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88771" y="2014375"/>
            <a:ext cx="2599097" cy="2614119"/>
          </a:xfrm>
          <a:prstGeom prst="rect">
            <a:avLst/>
          </a:prstGeom>
        </p:spPr>
      </p:pic>
    </p:spTree>
    <p:extLst>
      <p:ext uri="{BB962C8B-B14F-4D97-AF65-F5344CB8AC3E}">
        <p14:creationId xmlns:p14="http://schemas.microsoft.com/office/powerpoint/2010/main" val="189541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3FB7-6EE8-7AA7-81E0-75966DC3721C}"/>
              </a:ext>
            </a:extLst>
          </p:cNvPr>
          <p:cNvSpPr>
            <a:spLocks noGrp="1"/>
          </p:cNvSpPr>
          <p:nvPr>
            <p:ph type="title"/>
          </p:nvPr>
        </p:nvSpPr>
        <p:spPr/>
        <p:txBody>
          <a:bodyPr>
            <a:normAutofit fontScale="90000"/>
          </a:bodyPr>
          <a:lstStyle/>
          <a:p>
            <a:r>
              <a:rPr lang="en-US">
                <a:ea typeface="Calibri"/>
                <a:cs typeface="Calibri"/>
              </a:rPr>
              <a:t>Connecting Community and Learning</a:t>
            </a:r>
            <a:endParaRPr lang="en-US"/>
          </a:p>
        </p:txBody>
      </p:sp>
      <p:sp>
        <p:nvSpPr>
          <p:cNvPr id="3" name="Content Placeholder 2">
            <a:extLst>
              <a:ext uri="{FF2B5EF4-FFF2-40B4-BE49-F238E27FC236}">
                <a16:creationId xmlns:a16="http://schemas.microsoft.com/office/drawing/2014/main" id="{FDF78568-0E0C-AC48-D61A-06E16725C041}"/>
              </a:ext>
            </a:extLst>
          </p:cNvPr>
          <p:cNvSpPr>
            <a:spLocks noGrp="1"/>
          </p:cNvSpPr>
          <p:nvPr>
            <p:ph idx="1"/>
          </p:nvPr>
        </p:nvSpPr>
        <p:spPr>
          <a:xfrm>
            <a:off x="457200" y="1099705"/>
            <a:ext cx="4049724" cy="1085169"/>
          </a:xfrm>
        </p:spPr>
        <p:txBody>
          <a:bodyPr vert="horz" lIns="91440" tIns="45720" rIns="91440" bIns="45720" rtlCol="0" anchor="t">
            <a:noAutofit/>
          </a:bodyPr>
          <a:lstStyle/>
          <a:p>
            <a:r>
              <a:rPr lang="en-US" sz="3000">
                <a:ea typeface="Calibri"/>
                <a:cs typeface="Calibri"/>
              </a:rPr>
              <a:t>From a Participant</a:t>
            </a:r>
          </a:p>
          <a:p>
            <a:r>
              <a:rPr lang="en-US" sz="3000">
                <a:ea typeface="Calibri"/>
                <a:cs typeface="Calibri"/>
              </a:rPr>
              <a:t>To the Leader</a:t>
            </a:r>
          </a:p>
          <a:p>
            <a:endParaRPr lang="en-US" sz="2400">
              <a:ea typeface="Calibri"/>
              <a:cs typeface="Calibri"/>
            </a:endParaRPr>
          </a:p>
        </p:txBody>
      </p:sp>
      <p:pic>
        <p:nvPicPr>
          <p:cNvPr id="4" name="Picture 3" descr="A wall with signs and pictures on it&#10;&#10;Description automatically generated">
            <a:extLst>
              <a:ext uri="{FF2B5EF4-FFF2-40B4-BE49-F238E27FC236}">
                <a16:creationId xmlns:a16="http://schemas.microsoft.com/office/drawing/2014/main" id="{90EF02A1-3C21-58DA-BC36-951621C3AAFF}"/>
              </a:ext>
            </a:extLst>
          </p:cNvPr>
          <p:cNvPicPr>
            <a:picLocks noChangeAspect="1"/>
          </p:cNvPicPr>
          <p:nvPr/>
        </p:nvPicPr>
        <p:blipFill>
          <a:blip r:embed="rId2"/>
          <a:srcRect l="1825" t="11789" b="21545"/>
          <a:stretch/>
        </p:blipFill>
        <p:spPr>
          <a:xfrm>
            <a:off x="298898" y="2196022"/>
            <a:ext cx="8568076" cy="2628117"/>
          </a:xfrm>
          <a:prstGeom prst="rect">
            <a:avLst/>
          </a:prstGeom>
        </p:spPr>
      </p:pic>
      <p:sp>
        <p:nvSpPr>
          <p:cNvPr id="5" name="TextBox 4">
            <a:extLst>
              <a:ext uri="{FF2B5EF4-FFF2-40B4-BE49-F238E27FC236}">
                <a16:creationId xmlns:a16="http://schemas.microsoft.com/office/drawing/2014/main" id="{59DE9BA0-9297-398B-9EA5-6B3FAFA0C6E7}"/>
              </a:ext>
            </a:extLst>
          </p:cNvPr>
          <p:cNvSpPr txBox="1"/>
          <p:nvPr/>
        </p:nvSpPr>
        <p:spPr>
          <a:xfrm>
            <a:off x="3801101" y="1178597"/>
            <a:ext cx="506257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3000">
                <a:cs typeface="Arial"/>
              </a:rPr>
              <a:t>Focusing on Feedback​</a:t>
            </a:r>
            <a:endParaRPr lang="en-US" sz="3000">
              <a:ea typeface="Calibri"/>
              <a:cs typeface="Arial"/>
            </a:endParaRPr>
          </a:p>
          <a:p>
            <a:pPr marL="228600" indent="-228600">
              <a:buFont typeface=""/>
              <a:buChar char="•"/>
            </a:pPr>
            <a:r>
              <a:rPr lang="en-US" sz="3000">
                <a:cs typeface="Arial"/>
              </a:rPr>
              <a:t>Connecting to the Community</a:t>
            </a:r>
            <a:endParaRPr lang="en-US" sz="3000">
              <a:ea typeface="Calibri"/>
              <a:cs typeface="Arial"/>
            </a:endParaRPr>
          </a:p>
        </p:txBody>
      </p:sp>
    </p:spTree>
    <p:extLst>
      <p:ext uri="{BB962C8B-B14F-4D97-AF65-F5344CB8AC3E}">
        <p14:creationId xmlns:p14="http://schemas.microsoft.com/office/powerpoint/2010/main" val="3455179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73E7-4B43-0C57-3BA8-EB148C738502}"/>
              </a:ext>
            </a:extLst>
          </p:cNvPr>
          <p:cNvSpPr>
            <a:spLocks noGrp="1"/>
          </p:cNvSpPr>
          <p:nvPr>
            <p:ph type="title"/>
          </p:nvPr>
        </p:nvSpPr>
        <p:spPr/>
        <p:txBody>
          <a:bodyPr>
            <a:normAutofit/>
          </a:bodyPr>
          <a:lstStyle/>
          <a:p>
            <a:r>
              <a:rPr lang="en-US">
                <a:ea typeface="Calibri"/>
                <a:cs typeface="Calibri"/>
              </a:rPr>
              <a:t>S.M.A.R.T</a:t>
            </a:r>
            <a:r>
              <a:rPr lang="en-US" sz="1000">
                <a:ea typeface="Calibri"/>
                <a:cs typeface="Calibri"/>
              </a:rPr>
              <a:t> </a:t>
            </a:r>
            <a:r>
              <a:rPr lang="en-US" sz="1600">
                <a:ea typeface="Calibri"/>
                <a:cs typeface="Calibri"/>
              </a:rPr>
              <a:t>(Specific Measurable Attainable Relevant and Timely)</a:t>
            </a:r>
            <a:r>
              <a:rPr lang="en-US" sz="1000">
                <a:ea typeface="Calibri"/>
                <a:cs typeface="Calibri"/>
              </a:rPr>
              <a:t> </a:t>
            </a:r>
            <a:r>
              <a:rPr lang="en-US">
                <a:ea typeface="Calibri"/>
                <a:cs typeface="Calibri"/>
              </a:rPr>
              <a:t>Goals</a:t>
            </a:r>
            <a:endParaRPr lang="en-US" sz="1000">
              <a:ea typeface="Calibri"/>
              <a:cs typeface="Calibri"/>
            </a:endParaRPr>
          </a:p>
        </p:txBody>
      </p:sp>
      <p:sp>
        <p:nvSpPr>
          <p:cNvPr id="3" name="Content Placeholder 2">
            <a:extLst>
              <a:ext uri="{FF2B5EF4-FFF2-40B4-BE49-F238E27FC236}">
                <a16:creationId xmlns:a16="http://schemas.microsoft.com/office/drawing/2014/main" id="{85A15B12-329C-9F25-2B9D-10FD4E500194}"/>
              </a:ext>
            </a:extLst>
          </p:cNvPr>
          <p:cNvSpPr>
            <a:spLocks noGrp="1"/>
          </p:cNvSpPr>
          <p:nvPr>
            <p:ph idx="1"/>
          </p:nvPr>
        </p:nvSpPr>
        <p:spPr>
          <a:xfrm>
            <a:off x="219974" y="1086753"/>
            <a:ext cx="2867522" cy="3721054"/>
          </a:xfrm>
        </p:spPr>
        <p:txBody>
          <a:bodyPr vert="horz" lIns="91440" tIns="45720" rIns="91440" bIns="45720" rtlCol="0" anchor="t">
            <a:normAutofit fontScale="85000" lnSpcReduction="10000"/>
          </a:bodyPr>
          <a:lstStyle/>
          <a:p>
            <a:r>
              <a:rPr lang="en-US">
                <a:ea typeface="Calibri"/>
                <a:cs typeface="Calibri"/>
              </a:rPr>
              <a:t>Critical Thinking</a:t>
            </a:r>
          </a:p>
          <a:p>
            <a:r>
              <a:rPr lang="en-US">
                <a:ea typeface="Calibri"/>
                <a:cs typeface="Calibri"/>
              </a:rPr>
              <a:t>Guide not a measuring stick</a:t>
            </a:r>
          </a:p>
          <a:p>
            <a:r>
              <a:rPr lang="en-US">
                <a:ea typeface="Calibri"/>
                <a:cs typeface="Calibri"/>
              </a:rPr>
              <a:t>Building</a:t>
            </a:r>
          </a:p>
          <a:p>
            <a:pPr lvl="1">
              <a:buFont typeface="Courier New"/>
              <a:buChar char="o"/>
            </a:pPr>
            <a:r>
              <a:rPr lang="en-US">
                <a:ea typeface="Calibri"/>
                <a:cs typeface="Calibri"/>
              </a:rPr>
              <a:t>Trust</a:t>
            </a:r>
          </a:p>
          <a:p>
            <a:pPr lvl="1">
              <a:buFont typeface="Courier New"/>
              <a:buChar char="o"/>
            </a:pPr>
            <a:r>
              <a:rPr lang="en-US">
                <a:ea typeface="Calibri"/>
                <a:cs typeface="Calibri"/>
              </a:rPr>
              <a:t>Relationships</a:t>
            </a:r>
          </a:p>
          <a:p>
            <a:pPr lvl="1">
              <a:buFont typeface="Courier New"/>
              <a:buChar char="o"/>
            </a:pPr>
            <a:r>
              <a:rPr lang="en-US">
                <a:ea typeface="Calibri"/>
                <a:cs typeface="Calibri"/>
              </a:rPr>
              <a:t>Professional Skills</a:t>
            </a:r>
          </a:p>
        </p:txBody>
      </p:sp>
      <p:pic>
        <p:nvPicPr>
          <p:cNvPr id="5" name="Picture 4" descr="A bicycle rack with a roof&#10;&#10;Description automatically generated">
            <a:extLst>
              <a:ext uri="{FF2B5EF4-FFF2-40B4-BE49-F238E27FC236}">
                <a16:creationId xmlns:a16="http://schemas.microsoft.com/office/drawing/2014/main" id="{ECEC7EAC-1EF6-F560-3E5B-0103D8C3ACD4}"/>
              </a:ext>
            </a:extLst>
          </p:cNvPr>
          <p:cNvPicPr>
            <a:picLocks noChangeAspect="1"/>
          </p:cNvPicPr>
          <p:nvPr/>
        </p:nvPicPr>
        <p:blipFill>
          <a:blip r:embed="rId2"/>
          <a:stretch>
            <a:fillRect/>
          </a:stretch>
        </p:blipFill>
        <p:spPr>
          <a:xfrm>
            <a:off x="6550184" y="1079234"/>
            <a:ext cx="1961808" cy="1779079"/>
          </a:xfrm>
          <a:prstGeom prst="rect">
            <a:avLst/>
          </a:prstGeom>
        </p:spPr>
      </p:pic>
      <p:pic>
        <p:nvPicPr>
          <p:cNvPr id="7" name="Picture 6" descr="A bee drawn on a sidewalk&#10;&#10;Description automatically generated">
            <a:extLst>
              <a:ext uri="{FF2B5EF4-FFF2-40B4-BE49-F238E27FC236}">
                <a16:creationId xmlns:a16="http://schemas.microsoft.com/office/drawing/2014/main" id="{EE5FCEE8-3387-5748-8DC8-F5C4100F7AF2}"/>
              </a:ext>
            </a:extLst>
          </p:cNvPr>
          <p:cNvPicPr>
            <a:picLocks noChangeAspect="1"/>
          </p:cNvPicPr>
          <p:nvPr/>
        </p:nvPicPr>
        <p:blipFill>
          <a:blip r:embed="rId3"/>
          <a:stretch>
            <a:fillRect/>
          </a:stretch>
        </p:blipFill>
        <p:spPr>
          <a:xfrm>
            <a:off x="6548421" y="2949380"/>
            <a:ext cx="1961808" cy="1962150"/>
          </a:xfrm>
          <a:prstGeom prst="rect">
            <a:avLst/>
          </a:prstGeom>
        </p:spPr>
      </p:pic>
      <p:pic>
        <p:nvPicPr>
          <p:cNvPr id="8" name="Picture 7" descr="A row of recycle bins&#10;&#10;Description automatically generated">
            <a:extLst>
              <a:ext uri="{FF2B5EF4-FFF2-40B4-BE49-F238E27FC236}">
                <a16:creationId xmlns:a16="http://schemas.microsoft.com/office/drawing/2014/main" id="{5483EE59-B1E0-DE29-C852-9693983AA042}"/>
              </a:ext>
            </a:extLst>
          </p:cNvPr>
          <p:cNvPicPr>
            <a:picLocks noChangeAspect="1"/>
          </p:cNvPicPr>
          <p:nvPr/>
        </p:nvPicPr>
        <p:blipFill>
          <a:blip r:embed="rId4"/>
          <a:stretch>
            <a:fillRect/>
          </a:stretch>
        </p:blipFill>
        <p:spPr>
          <a:xfrm>
            <a:off x="3385705" y="3044324"/>
            <a:ext cx="3030682" cy="1755345"/>
          </a:xfrm>
          <a:prstGeom prst="rect">
            <a:avLst/>
          </a:prstGeom>
        </p:spPr>
      </p:pic>
      <p:pic>
        <p:nvPicPr>
          <p:cNvPr id="9" name="Picture 8" descr="A group of recycle bins&#10;&#10;Description automatically generated">
            <a:extLst>
              <a:ext uri="{FF2B5EF4-FFF2-40B4-BE49-F238E27FC236}">
                <a16:creationId xmlns:a16="http://schemas.microsoft.com/office/drawing/2014/main" id="{6C6FB5BD-9C15-B839-B7D2-B714FFD2A208}"/>
              </a:ext>
            </a:extLst>
          </p:cNvPr>
          <p:cNvPicPr>
            <a:picLocks noChangeAspect="1"/>
          </p:cNvPicPr>
          <p:nvPr/>
        </p:nvPicPr>
        <p:blipFill>
          <a:blip r:embed="rId5"/>
          <a:stretch>
            <a:fillRect/>
          </a:stretch>
        </p:blipFill>
        <p:spPr>
          <a:xfrm>
            <a:off x="3547612" y="1091713"/>
            <a:ext cx="2868284" cy="1763160"/>
          </a:xfrm>
          <a:prstGeom prst="rect">
            <a:avLst/>
          </a:prstGeom>
        </p:spPr>
      </p:pic>
    </p:spTree>
    <p:extLst>
      <p:ext uri="{BB962C8B-B14F-4D97-AF65-F5344CB8AC3E}">
        <p14:creationId xmlns:p14="http://schemas.microsoft.com/office/powerpoint/2010/main" val="64382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24D8-9E29-13FB-42BB-FDC7911BE55F}"/>
              </a:ext>
            </a:extLst>
          </p:cNvPr>
          <p:cNvSpPr>
            <a:spLocks noGrp="1"/>
          </p:cNvSpPr>
          <p:nvPr>
            <p:ph type="title"/>
          </p:nvPr>
        </p:nvSpPr>
        <p:spPr/>
        <p:txBody>
          <a:bodyPr>
            <a:normAutofit fontScale="90000"/>
          </a:bodyPr>
          <a:lstStyle/>
          <a:p>
            <a:r>
              <a:rPr lang="en-US">
                <a:ea typeface="Calibri"/>
                <a:cs typeface="Calibri"/>
              </a:rPr>
              <a:t>Personal Autonomy &amp; Growth through SMART Goals</a:t>
            </a:r>
            <a:endParaRPr lang="en-US"/>
          </a:p>
        </p:txBody>
      </p:sp>
      <p:sp>
        <p:nvSpPr>
          <p:cNvPr id="3" name="Content Placeholder 2">
            <a:extLst>
              <a:ext uri="{FF2B5EF4-FFF2-40B4-BE49-F238E27FC236}">
                <a16:creationId xmlns:a16="http://schemas.microsoft.com/office/drawing/2014/main" id="{108AE272-24EA-6AB8-309E-453E27E9ADAB}"/>
              </a:ext>
            </a:extLst>
          </p:cNvPr>
          <p:cNvSpPr>
            <a:spLocks noGrp="1"/>
          </p:cNvSpPr>
          <p:nvPr>
            <p:ph idx="1"/>
          </p:nvPr>
        </p:nvSpPr>
        <p:spPr/>
        <p:txBody>
          <a:bodyPr vert="horz" lIns="91440" tIns="45720" rIns="91440" bIns="45720" rtlCol="0" anchor="t">
            <a:normAutofit/>
          </a:bodyPr>
          <a:lstStyle/>
          <a:p>
            <a:r>
              <a:rPr lang="en-US">
                <a:ea typeface="Calibri"/>
                <a:cs typeface="Calibri"/>
              </a:rPr>
              <a:t>"Thrown into the deep end"</a:t>
            </a:r>
          </a:p>
          <a:p>
            <a:r>
              <a:rPr lang="en-US">
                <a:ea typeface="Calibri"/>
                <a:cs typeface="Calibri"/>
              </a:rPr>
              <a:t>Personal connection, ownership, self-awareness</a:t>
            </a:r>
          </a:p>
          <a:p>
            <a:r>
              <a:rPr lang="en-US">
                <a:ea typeface="Calibri"/>
                <a:cs typeface="Calibri"/>
              </a:rPr>
              <a:t>Stretch goals</a:t>
            </a:r>
          </a:p>
          <a:p>
            <a:r>
              <a:rPr lang="en-US">
                <a:ea typeface="Calibri"/>
                <a:cs typeface="Calibri"/>
              </a:rPr>
              <a:t>My growth in confidence</a:t>
            </a:r>
          </a:p>
          <a:p>
            <a:r>
              <a:rPr lang="en-US">
                <a:ea typeface="Calibri"/>
                <a:cs typeface="Calibri"/>
              </a:rPr>
              <a:t>Efficacy in learning &amp; student growth</a:t>
            </a:r>
          </a:p>
        </p:txBody>
      </p:sp>
    </p:spTree>
    <p:extLst>
      <p:ext uri="{BB962C8B-B14F-4D97-AF65-F5344CB8AC3E}">
        <p14:creationId xmlns:p14="http://schemas.microsoft.com/office/powerpoint/2010/main" val="4293173453"/>
      </p:ext>
    </p:extLst>
  </p:cSld>
  <p:clrMapOvr>
    <a:masterClrMapping/>
  </p:clrMapOvr>
</p:sld>
</file>

<file path=ppt/theme/theme1.xml><?xml version="1.0" encoding="utf-8"?>
<a:theme xmlns:a="http://schemas.openxmlformats.org/drawingml/2006/main" name="template-sixteen10rat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C2BD8D2E863040A4391B36CAD370EA" ma:contentTypeVersion="" ma:contentTypeDescription="Create a new document." ma:contentTypeScope="" ma:versionID="dd31c871ab673bb396925951da8af7bc">
  <xsd:schema xmlns:xsd="http://www.w3.org/2001/XMLSchema" xmlns:xs="http://www.w3.org/2001/XMLSchema" xmlns:p="http://schemas.microsoft.com/office/2006/metadata/properties" xmlns:ns1="http://schemas.microsoft.com/sharepoint/v3" xmlns:ns2="beaf5f31-8cd1-41e4-a47a-7a8ecc96f470" targetNamespace="http://schemas.microsoft.com/office/2006/metadata/properties" ma:root="true" ma:fieldsID="b21af3bb3c8f651575448477e53d6a43" ns1:_="" ns2:_="">
    <xsd:import namespace="http://schemas.microsoft.com/sharepoint/v3"/>
    <xsd:import namespace="beaf5f31-8cd1-41e4-a47a-7a8ecc96f47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af5f31-8cd1-41e4-a47a-7a8ecc96f4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28D398-9367-42DF-8343-A55237D9A0D1}">
  <ds:schemaRefs>
    <ds:schemaRef ds:uri="http://schemas.microsoft.com/sharepoint/v3/contenttype/forms"/>
  </ds:schemaRefs>
</ds:datastoreItem>
</file>

<file path=customXml/itemProps2.xml><?xml version="1.0" encoding="utf-8"?>
<ds:datastoreItem xmlns:ds="http://schemas.openxmlformats.org/officeDocument/2006/customXml" ds:itemID="{D2D5972C-EA63-4633-9955-868B132F4284}">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FBA4CD48-4A8D-4ED5-A61D-0E35753170F9}"/>
</file>

<file path=docProps/app.xml><?xml version="1.0" encoding="utf-8"?>
<Properties xmlns="http://schemas.openxmlformats.org/officeDocument/2006/extended-properties" xmlns:vt="http://schemas.openxmlformats.org/officeDocument/2006/docPropsVTypes">
  <Template>template-sixteen10ratio.potx</Template>
  <Application>Microsoft Office PowerPoint</Application>
  <PresentationFormat>On-screen Show (16:10)</PresentationFormat>
  <Slides>14</Slides>
  <Notes>2</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template-sixteen10ratio</vt:lpstr>
      <vt:lpstr>Learning More Than Content: An Interactive Learning Wall &amp; SMART Goals</vt:lpstr>
      <vt:lpstr>Agenda</vt:lpstr>
      <vt:lpstr>Interactive Learning Wall  Origins &amp; Process </vt:lpstr>
      <vt:lpstr>Interactive Wall Benefits</vt:lpstr>
      <vt:lpstr>Making Connections through our Interactive Wall</vt:lpstr>
      <vt:lpstr>Remote Connection</vt:lpstr>
      <vt:lpstr>Connecting Community and Learning</vt:lpstr>
      <vt:lpstr>S.M.A.R.T (Specific Measurable Attainable Relevant and Timely) Goals</vt:lpstr>
      <vt:lpstr>Personal Autonomy &amp; Growth through SMART Goals</vt:lpstr>
      <vt:lpstr>Virtual Autonomy</vt:lpstr>
      <vt:lpstr>Steps to Success</vt:lpstr>
      <vt:lpstr>Classroom Use</vt:lpstr>
      <vt:lpstr>What Pointer Alums are saying!</vt:lpstr>
      <vt:lpstr>Q&amp;A</vt:lpstr>
    </vt:vector>
  </TitlesOfParts>
  <Company>University of Wisconsin - Stevens 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revision>2</cp:revision>
  <dcterms:created xsi:type="dcterms:W3CDTF">2011-11-30T20:57:58Z</dcterms:created>
  <dcterms:modified xsi:type="dcterms:W3CDTF">2025-01-16T19:58:46Z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0x01010031C2BD8D2E863040A4391B36CAD370EA</vt:lpwstr>
  </property>
</Properties>
</file>