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6"/>
  </p:notesMasterIdLst>
  <p:sldIdLst>
    <p:sldId id="265" r:id="rId5"/>
    <p:sldId id="307" r:id="rId6"/>
    <p:sldId id="274" r:id="rId7"/>
    <p:sldId id="294" r:id="rId8"/>
    <p:sldId id="295" r:id="rId9"/>
    <p:sldId id="296" r:id="rId10"/>
    <p:sldId id="297" r:id="rId11"/>
    <p:sldId id="298" r:id="rId12"/>
    <p:sldId id="299" r:id="rId13"/>
    <p:sldId id="300" r:id="rId14"/>
    <p:sldId id="301" r:id="rId15"/>
    <p:sldId id="302" r:id="rId16"/>
    <p:sldId id="308" r:id="rId17"/>
    <p:sldId id="309" r:id="rId18"/>
    <p:sldId id="306" r:id="rId19"/>
    <p:sldId id="303" r:id="rId20"/>
    <p:sldId id="304" r:id="rId21"/>
    <p:sldId id="305" r:id="rId22"/>
    <p:sldId id="286" r:id="rId23"/>
    <p:sldId id="283" r:id="rId24"/>
    <p:sldId id="284" r:id="rId25"/>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4DBA23A-8D1C-DD33-93D1-ED213A2F82DF}" name="Stock, Gretel" initials="SG" userId="S::gstock@uwsp.edu::db099c65-138e-4ef4-8a3b-8de1dae21364" providerId="AD"/>
  <p188:author id="{376DF27B-0C7A-2FEC-EC9D-927A0FB5C3B1}" name="Hackbarth-Onson, Annette" initials="AH" userId="S::ahackbar@uwsp.edu::16df2560-d128-4762-bfab-b4ee420a2ea1" providerId="AD"/>
  <p188:author id="{FD6F2281-4BB8-75E3-5E13-881663DC7C07}" name="Randall, Lori" initials="LR" userId="S::lorandal@uwsp.edu::004c05bf-8e79-4b33-bc12-f1d1c26a7c60" providerId="AD"/>
  <p188:author id="{5FB339CD-52D0-645C-30BA-0F78E9662826}" name="Lori A. Randall" initials="LR" userId="838d56e23eba4793"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C917"/>
    <a:srgbClr val="532F9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140"/>
    <p:restoredTop sz="85671" autoAdjust="0"/>
  </p:normalViewPr>
  <p:slideViewPr>
    <p:cSldViewPr snapToGrid="0">
      <p:cViewPr varScale="1">
        <p:scale>
          <a:sx n="75" d="100"/>
          <a:sy n="75" d="100"/>
        </p:scale>
        <p:origin x="60" y="930"/>
      </p:cViewPr>
      <p:guideLst>
        <p:guide orient="horz" pos="1800"/>
        <p:guide pos="2880"/>
      </p:guideLst>
    </p:cSldViewPr>
  </p:slideViewPr>
  <p:notesTextViewPr>
    <p:cViewPr>
      <p:scale>
        <a:sx n="1" d="1"/>
        <a:sy n="1" d="1"/>
      </p:scale>
      <p:origin x="0" y="0"/>
    </p:cViewPr>
  </p:notesTextViewPr>
  <p:notesViewPr>
    <p:cSldViewPr snapToGrid="0">
      <p:cViewPr varScale="1">
        <p:scale>
          <a:sx n="79" d="100"/>
          <a:sy n="79" d="100"/>
        </p:scale>
        <p:origin x="4080"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2921D2-EB2E-4A12-874E-87C42B81E00E}" type="datetimeFigureOut">
              <a:rPr lang="en-US" smtClean="0"/>
              <a:t>1/13/2025</a:t>
            </a:fld>
            <a:endParaRPr lang="en-US"/>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50FAB3-3CD8-46E0-84E9-6430A23C4411}" type="slidenum">
              <a:rPr lang="en-US" smtClean="0"/>
              <a:t>‹#›</a:t>
            </a:fld>
            <a:endParaRPr lang="en-US"/>
          </a:p>
        </p:txBody>
      </p:sp>
    </p:spTree>
    <p:extLst>
      <p:ext uri="{BB962C8B-B14F-4D97-AF65-F5344CB8AC3E}">
        <p14:creationId xmlns:p14="http://schemas.microsoft.com/office/powerpoint/2010/main" val="1568348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F9E75DB-20EA-4C3C-95B7-EFBC228992F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121335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884F47-BFDC-2EDA-33C5-3C87FEE20EB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1B9ABA1-150C-C003-5307-01C52ACC5EC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6868F38-6EC8-6384-7CD5-24BFCABF7EC7}"/>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90006FF1-0E1C-749E-9097-00647633CB5F}"/>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F9E75DB-20EA-4C3C-95B7-EFBC228992F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856774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238FA2-DF87-6492-09BD-CF9E968F7C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AFFC5A-B5D3-A4C5-AC59-9C3C0AEF1E3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22EBAA5-4232-34D4-FB10-2D8AC41123B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8A580870-49A8-0683-7007-13045D6E7B14}"/>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F9E75DB-20EA-4C3C-95B7-EFBC228992F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574124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581FD9-FFFF-135C-9679-A45E58F71C7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10DC723-4474-C0FD-57C1-5FA3DD7467E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7E6ABD4-E956-BE17-9AAD-04CCA8A36778}"/>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E56C0B66-21C1-92C1-F260-387B6460555A}"/>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F9E75DB-20EA-4C3C-95B7-EFBC228992F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519013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4CE0DD-0628-C2EA-FE16-6904BAE8288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538A2D0-CFD7-8668-25E0-14DD23D2F82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2505B50-EA14-939A-1A82-0577831E23AE}"/>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008FE71C-13FF-4034-B8FD-00619ED7987F}"/>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F9E75DB-20EA-4C3C-95B7-EFBC228992F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69478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3A08DD-EF3E-8163-EDB9-149AE022BE0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6FA0BB4-345D-4073-14B4-1E989A0DD04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94FC333-1ACC-85E3-4F4E-CADDB011C630}"/>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C8757A9B-874B-0155-DA89-3769A55E3C73}"/>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F9E75DB-20EA-4C3C-95B7-EFBC228992F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182413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2B768C-4E42-992C-7E74-8DED4238027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225C8BE-F067-6E5E-668C-5CA9E9DFC74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C74162E-BBC2-11B5-0823-88D45A0A5684}"/>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3FD68B7-3956-A440-82A1-9C2DF77FDA36}"/>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F9E75DB-20EA-4C3C-95B7-EFBC228992F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06398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6A9BB9-A9FD-35FA-A62F-B5491736E0C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0CFF8D4-4DBA-A3C2-5FA7-0DC7A79C9B3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A5FD024-BB1F-19C5-EEF3-65509C2BBC19}"/>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44439B56-E45A-3F7D-4896-035D8F3E8969}"/>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F9E75DB-20EA-4C3C-95B7-EFBC228992F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186866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19A0EC-5CE1-3C46-BCC6-C70D51F89D7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A0661F4-E792-F379-5DCF-CFDD148FD23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A07BF2E-20EA-A07C-3CFB-C4B9C00A3EF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D4070363-F53D-262B-6627-D31A79BE9664}"/>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F9E75DB-20EA-4C3C-95B7-EFBC228992F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160364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250986-4EE6-E4CF-D341-3121BB60268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5D7C971-3790-FDF9-61C8-518831DD91C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43222F9-891D-AECB-A207-7837083ABDC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28917152-E1C3-5AC8-C466-2FFBCC96A79A}"/>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F9E75DB-20EA-4C3C-95B7-EFBC228992F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90559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F9E75DB-20EA-4C3C-95B7-EFBC228992F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9203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68D08D-9E06-12C7-38FD-7E5CD603F73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9F11D71-C256-861B-2004-939EA0FB60D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021A336-0573-7E6A-5FD5-9328B7577DAE}"/>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F02FE99F-FA56-B0EF-63C0-A856FF61EB35}"/>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F9E75DB-20EA-4C3C-95B7-EFBC228992F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5446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F9E75DB-20EA-4C3C-95B7-EFBC228992F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321203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F9E75DB-20EA-4C3C-95B7-EFBC228992F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50387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F9E75DB-20EA-4C3C-95B7-EFBC228992F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91589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C3FFF0-A3A3-22EF-6860-3E1329A4425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90EFA93-2D6C-5B35-B426-167CA3D9C05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0DA03B6-57F4-EA40-0F4D-0E3E57A9E401}"/>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B43BC1E5-FB1E-C36D-18FB-341E78BE5ABC}"/>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F9E75DB-20EA-4C3C-95B7-EFBC228992F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88353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2FEC1A-7851-2E8D-C647-842405834B4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7BEA95B-3CD7-C239-997D-0199E0933B1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FF30CEF-B729-E964-A479-0F31E8DDE408}"/>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4CF45BB4-FAC2-15E4-6099-4BC1FFEB7ACA}"/>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F9E75DB-20EA-4C3C-95B7-EFBC228992F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649421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57C609-9635-E3F0-2262-0892DAD79FB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5956496-D41E-B94C-C03C-53C862608F2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B8434BB-DDBA-824B-3A70-1E0E841D4189}"/>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EFD1D8FA-F09C-6B87-403C-A5F8871CAAF3}"/>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F9E75DB-20EA-4C3C-95B7-EFBC228992F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37469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33A70A-9457-5B25-DB43-9AAA1F208F7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7A1FAD2-406B-AE99-BC31-B28FE4ADD8D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539D29E-9A95-F6C9-C02E-634B11E49A08}"/>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88938E43-19A8-8695-E7BE-F68126FFC505}"/>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F9E75DB-20EA-4C3C-95B7-EFBC228992F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242727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E18FBC-FC3E-C0DE-E5BB-AC6B6BB9602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C1C9AFE-6491-CFA1-3B65-BED39B51781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F88B0D3-EC73-DAF1-D2D9-93DEA1041FB0}"/>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2E55CC29-B957-7496-E292-C228EA29B6CA}"/>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F9E75DB-20EA-4C3C-95B7-EFBC228992F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622975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053322-F73D-DC0A-9065-C9C191E24EB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1ED011A-659E-E67C-3E7C-EE2A184A474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331B5D4-DC0D-3917-3216-920DBDD6A363}"/>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FB1C16F6-C410-5E46-17A6-074E21A93853}"/>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F9E75DB-20EA-4C3C-95B7-EFBC228992F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0599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380985" indent="0" algn="ctr">
              <a:buNone/>
              <a:defRPr>
                <a:solidFill>
                  <a:schemeClr val="tx1">
                    <a:tint val="75000"/>
                  </a:schemeClr>
                </a:solidFill>
              </a:defRPr>
            </a:lvl2pPr>
            <a:lvl3pPr marL="761970" indent="0" algn="ctr">
              <a:buNone/>
              <a:defRPr>
                <a:solidFill>
                  <a:schemeClr val="tx1">
                    <a:tint val="75000"/>
                  </a:schemeClr>
                </a:solidFill>
              </a:defRPr>
            </a:lvl3pPr>
            <a:lvl4pPr marL="1142954" indent="0" algn="ctr">
              <a:buNone/>
              <a:defRPr>
                <a:solidFill>
                  <a:schemeClr val="tx1">
                    <a:tint val="75000"/>
                  </a:schemeClr>
                </a:solidFill>
              </a:defRPr>
            </a:lvl4pPr>
            <a:lvl5pPr marL="1523939" indent="0" algn="ctr">
              <a:buNone/>
              <a:defRPr>
                <a:solidFill>
                  <a:schemeClr val="tx1">
                    <a:tint val="75000"/>
                  </a:schemeClr>
                </a:solidFill>
              </a:defRPr>
            </a:lvl5pPr>
            <a:lvl6pPr marL="1904924" indent="0" algn="ctr">
              <a:buNone/>
              <a:defRPr>
                <a:solidFill>
                  <a:schemeClr val="tx1">
                    <a:tint val="75000"/>
                  </a:schemeClr>
                </a:solidFill>
              </a:defRPr>
            </a:lvl6pPr>
            <a:lvl7pPr marL="2285909" indent="0" algn="ctr">
              <a:buNone/>
              <a:defRPr>
                <a:solidFill>
                  <a:schemeClr val="tx1">
                    <a:tint val="75000"/>
                  </a:schemeClr>
                </a:solidFill>
              </a:defRPr>
            </a:lvl7pPr>
            <a:lvl8pPr marL="2666893" indent="0" algn="ctr">
              <a:buNone/>
              <a:defRPr>
                <a:solidFill>
                  <a:schemeClr val="tx1">
                    <a:tint val="75000"/>
                  </a:schemeClr>
                </a:solidFill>
              </a:defRPr>
            </a:lvl8pPr>
            <a:lvl9pPr marL="304787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9B57503-60F7-AB45-BC25-B74630B30CB6}" type="datetimeFigureOut">
              <a:rPr lang="en-US" smtClean="0"/>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D6B01C-FCCC-5540-BF2F-2E532C5913EC}" type="slidenum">
              <a:rPr lang="en-US" smtClean="0"/>
              <a:t>‹#›</a:t>
            </a:fld>
            <a:endParaRPr lang="en-US"/>
          </a:p>
        </p:txBody>
      </p:sp>
    </p:spTree>
    <p:extLst>
      <p:ext uri="{BB962C8B-B14F-4D97-AF65-F5344CB8AC3E}">
        <p14:creationId xmlns:p14="http://schemas.microsoft.com/office/powerpoint/2010/main" val="3866775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B57503-60F7-AB45-BC25-B74630B30CB6}" type="datetimeFigureOut">
              <a:rPr lang="en-US" smtClean="0"/>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D6B01C-FCCC-5540-BF2F-2E532C5913EC}" type="slidenum">
              <a:rPr lang="en-US" smtClean="0"/>
              <a:t>‹#›</a:t>
            </a:fld>
            <a:endParaRPr lang="en-US"/>
          </a:p>
        </p:txBody>
      </p:sp>
    </p:spTree>
    <p:extLst>
      <p:ext uri="{BB962C8B-B14F-4D97-AF65-F5344CB8AC3E}">
        <p14:creationId xmlns:p14="http://schemas.microsoft.com/office/powerpoint/2010/main" val="1002625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B57503-60F7-AB45-BC25-B74630B30CB6}" type="datetimeFigureOut">
              <a:rPr lang="en-US" smtClean="0"/>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D6B01C-FCCC-5540-BF2F-2E532C5913EC}" type="slidenum">
              <a:rPr lang="en-US" smtClean="0"/>
              <a:t>‹#›</a:t>
            </a:fld>
            <a:endParaRPr lang="en-US"/>
          </a:p>
        </p:txBody>
      </p:sp>
    </p:spTree>
    <p:extLst>
      <p:ext uri="{BB962C8B-B14F-4D97-AF65-F5344CB8AC3E}">
        <p14:creationId xmlns:p14="http://schemas.microsoft.com/office/powerpoint/2010/main" val="1422670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B57503-60F7-AB45-BC25-B74630B30CB6}" type="datetimeFigureOut">
              <a:rPr lang="en-US" smtClean="0"/>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D6B01C-FCCC-5540-BF2F-2E532C5913EC}" type="slidenum">
              <a:rPr lang="en-US" smtClean="0"/>
              <a:t>‹#›</a:t>
            </a:fld>
            <a:endParaRPr lang="en-US"/>
          </a:p>
        </p:txBody>
      </p:sp>
    </p:spTree>
    <p:extLst>
      <p:ext uri="{BB962C8B-B14F-4D97-AF65-F5344CB8AC3E}">
        <p14:creationId xmlns:p14="http://schemas.microsoft.com/office/powerpoint/2010/main" val="1308264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3333"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1667">
                <a:solidFill>
                  <a:schemeClr val="tx1">
                    <a:tint val="75000"/>
                  </a:schemeClr>
                </a:solidFill>
              </a:defRPr>
            </a:lvl1pPr>
            <a:lvl2pPr marL="380985" indent="0">
              <a:buNone/>
              <a:defRPr sz="1500">
                <a:solidFill>
                  <a:schemeClr val="tx1">
                    <a:tint val="75000"/>
                  </a:schemeClr>
                </a:solidFill>
              </a:defRPr>
            </a:lvl2pPr>
            <a:lvl3pPr marL="761970" indent="0">
              <a:buNone/>
              <a:defRPr sz="1333">
                <a:solidFill>
                  <a:schemeClr val="tx1">
                    <a:tint val="75000"/>
                  </a:schemeClr>
                </a:solidFill>
              </a:defRPr>
            </a:lvl3pPr>
            <a:lvl4pPr marL="1142954" indent="0">
              <a:buNone/>
              <a:defRPr sz="1167">
                <a:solidFill>
                  <a:schemeClr val="tx1">
                    <a:tint val="75000"/>
                  </a:schemeClr>
                </a:solidFill>
              </a:defRPr>
            </a:lvl4pPr>
            <a:lvl5pPr marL="1523939" indent="0">
              <a:buNone/>
              <a:defRPr sz="1167">
                <a:solidFill>
                  <a:schemeClr val="tx1">
                    <a:tint val="75000"/>
                  </a:schemeClr>
                </a:solidFill>
              </a:defRPr>
            </a:lvl5pPr>
            <a:lvl6pPr marL="1904924" indent="0">
              <a:buNone/>
              <a:defRPr sz="1167">
                <a:solidFill>
                  <a:schemeClr val="tx1">
                    <a:tint val="75000"/>
                  </a:schemeClr>
                </a:solidFill>
              </a:defRPr>
            </a:lvl6pPr>
            <a:lvl7pPr marL="2285909" indent="0">
              <a:buNone/>
              <a:defRPr sz="1167">
                <a:solidFill>
                  <a:schemeClr val="tx1">
                    <a:tint val="75000"/>
                  </a:schemeClr>
                </a:solidFill>
              </a:defRPr>
            </a:lvl7pPr>
            <a:lvl8pPr marL="2666893" indent="0">
              <a:buNone/>
              <a:defRPr sz="1167">
                <a:solidFill>
                  <a:schemeClr val="tx1">
                    <a:tint val="75000"/>
                  </a:schemeClr>
                </a:solidFill>
              </a:defRPr>
            </a:lvl8pPr>
            <a:lvl9pPr marL="3047878" indent="0">
              <a:buNone/>
              <a:defRPr sz="116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9B57503-60F7-AB45-BC25-B74630B30CB6}" type="datetimeFigureOut">
              <a:rPr lang="en-US" smtClean="0"/>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D6B01C-FCCC-5540-BF2F-2E532C5913EC}" type="slidenum">
              <a:rPr lang="en-US" smtClean="0"/>
              <a:t>‹#›</a:t>
            </a:fld>
            <a:endParaRPr lang="en-US"/>
          </a:p>
        </p:txBody>
      </p:sp>
    </p:spTree>
    <p:extLst>
      <p:ext uri="{BB962C8B-B14F-4D97-AF65-F5344CB8AC3E}">
        <p14:creationId xmlns:p14="http://schemas.microsoft.com/office/powerpoint/2010/main" val="1750397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333"/>
            </a:lvl1pPr>
            <a:lvl2pPr>
              <a:defRPr sz="2000"/>
            </a:lvl2pPr>
            <a:lvl3pPr>
              <a:defRPr sz="1667"/>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333"/>
            </a:lvl1pPr>
            <a:lvl2pPr>
              <a:defRPr sz="2000"/>
            </a:lvl2pPr>
            <a:lvl3pPr>
              <a:defRPr sz="1667"/>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9B57503-60F7-AB45-BC25-B74630B30CB6}" type="datetimeFigureOut">
              <a:rPr lang="en-US" smtClean="0"/>
              <a:t>1/13/2025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D6B01C-FCCC-5540-BF2F-2E532C5913EC}" type="slidenum">
              <a:rPr lang="en-US" smtClean="0"/>
              <a:t>‹#›</a:t>
            </a:fld>
            <a:endParaRPr lang="en-US"/>
          </a:p>
        </p:txBody>
      </p:sp>
    </p:spTree>
    <p:extLst>
      <p:ext uri="{BB962C8B-B14F-4D97-AF65-F5344CB8AC3E}">
        <p14:creationId xmlns:p14="http://schemas.microsoft.com/office/powerpoint/2010/main" val="1137433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000" b="1"/>
            </a:lvl1pPr>
            <a:lvl2pPr marL="380985" indent="0">
              <a:buNone/>
              <a:defRPr sz="1667" b="1"/>
            </a:lvl2pPr>
            <a:lvl3pPr marL="761970" indent="0">
              <a:buNone/>
              <a:defRPr sz="1500" b="1"/>
            </a:lvl3pPr>
            <a:lvl4pPr marL="1142954" indent="0">
              <a:buNone/>
              <a:defRPr sz="1333" b="1"/>
            </a:lvl4pPr>
            <a:lvl5pPr marL="1523939" indent="0">
              <a:buNone/>
              <a:defRPr sz="1333" b="1"/>
            </a:lvl5pPr>
            <a:lvl6pPr marL="1904924" indent="0">
              <a:buNone/>
              <a:defRPr sz="1333" b="1"/>
            </a:lvl6pPr>
            <a:lvl7pPr marL="2285909" indent="0">
              <a:buNone/>
              <a:defRPr sz="1333" b="1"/>
            </a:lvl7pPr>
            <a:lvl8pPr marL="2666893" indent="0">
              <a:buNone/>
              <a:defRPr sz="1333" b="1"/>
            </a:lvl8pPr>
            <a:lvl9pPr marL="3047878" indent="0">
              <a:buNone/>
              <a:defRPr sz="1333"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000"/>
            </a:lvl1pPr>
            <a:lvl2pPr>
              <a:defRPr sz="1667"/>
            </a:lvl2pPr>
            <a:lvl3pPr>
              <a:defRPr sz="1500"/>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000" b="1"/>
            </a:lvl1pPr>
            <a:lvl2pPr marL="380985" indent="0">
              <a:buNone/>
              <a:defRPr sz="1667" b="1"/>
            </a:lvl2pPr>
            <a:lvl3pPr marL="761970" indent="0">
              <a:buNone/>
              <a:defRPr sz="1500" b="1"/>
            </a:lvl3pPr>
            <a:lvl4pPr marL="1142954" indent="0">
              <a:buNone/>
              <a:defRPr sz="1333" b="1"/>
            </a:lvl4pPr>
            <a:lvl5pPr marL="1523939" indent="0">
              <a:buNone/>
              <a:defRPr sz="1333" b="1"/>
            </a:lvl5pPr>
            <a:lvl6pPr marL="1904924" indent="0">
              <a:buNone/>
              <a:defRPr sz="1333" b="1"/>
            </a:lvl6pPr>
            <a:lvl7pPr marL="2285909" indent="0">
              <a:buNone/>
              <a:defRPr sz="1333" b="1"/>
            </a:lvl7pPr>
            <a:lvl8pPr marL="2666893" indent="0">
              <a:buNone/>
              <a:defRPr sz="1333" b="1"/>
            </a:lvl8pPr>
            <a:lvl9pPr marL="3047878" indent="0">
              <a:buNone/>
              <a:defRPr sz="1333"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000"/>
            </a:lvl1pPr>
            <a:lvl2pPr>
              <a:defRPr sz="1667"/>
            </a:lvl2pPr>
            <a:lvl3pPr>
              <a:defRPr sz="1500"/>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B57503-60F7-AB45-BC25-B74630B30CB6}" type="datetimeFigureOut">
              <a:rPr lang="en-US" smtClean="0"/>
              <a:t>1/13/2025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D6B01C-FCCC-5540-BF2F-2E532C5913EC}" type="slidenum">
              <a:rPr lang="en-US" smtClean="0"/>
              <a:t>‹#›</a:t>
            </a:fld>
            <a:endParaRPr lang="en-US"/>
          </a:p>
        </p:txBody>
      </p:sp>
    </p:spTree>
    <p:extLst>
      <p:ext uri="{BB962C8B-B14F-4D97-AF65-F5344CB8AC3E}">
        <p14:creationId xmlns:p14="http://schemas.microsoft.com/office/powerpoint/2010/main" val="2881459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9B57503-60F7-AB45-BC25-B74630B30CB6}" type="datetimeFigureOut">
              <a:rPr lang="en-US" smtClean="0"/>
              <a:t>1/13/2025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D6B01C-FCCC-5540-BF2F-2E532C5913EC}" type="slidenum">
              <a:rPr lang="en-US" smtClean="0"/>
              <a:t>‹#›</a:t>
            </a:fld>
            <a:endParaRPr lang="en-US"/>
          </a:p>
        </p:txBody>
      </p:sp>
    </p:spTree>
    <p:extLst>
      <p:ext uri="{BB962C8B-B14F-4D97-AF65-F5344CB8AC3E}">
        <p14:creationId xmlns:p14="http://schemas.microsoft.com/office/powerpoint/2010/main" val="435726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B57503-60F7-AB45-BC25-B74630B30CB6}" type="datetimeFigureOut">
              <a:rPr lang="en-US" smtClean="0"/>
              <a:t>1/13/2025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D6B01C-FCCC-5540-BF2F-2E532C5913EC}" type="slidenum">
              <a:rPr lang="en-US" smtClean="0"/>
              <a:t>‹#›</a:t>
            </a:fld>
            <a:endParaRPr lang="en-US"/>
          </a:p>
        </p:txBody>
      </p:sp>
    </p:spTree>
    <p:extLst>
      <p:ext uri="{BB962C8B-B14F-4D97-AF65-F5344CB8AC3E}">
        <p14:creationId xmlns:p14="http://schemas.microsoft.com/office/powerpoint/2010/main" val="566525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1667"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2667"/>
            </a:lvl1pPr>
            <a:lvl2pPr>
              <a:defRPr sz="2333"/>
            </a:lvl2pPr>
            <a:lvl3pPr>
              <a:defRPr sz="2000"/>
            </a:lvl3pPr>
            <a:lvl4pPr>
              <a:defRPr sz="1667"/>
            </a:lvl4pPr>
            <a:lvl5pPr>
              <a:defRPr sz="1667"/>
            </a:lvl5pPr>
            <a:lvl6pPr>
              <a:defRPr sz="1667"/>
            </a:lvl6pPr>
            <a:lvl7pPr>
              <a:defRPr sz="1667"/>
            </a:lvl7pPr>
            <a:lvl8pPr>
              <a:defRPr sz="1667"/>
            </a:lvl8pPr>
            <a:lvl9pPr>
              <a:defRPr sz="1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167"/>
            </a:lvl1pPr>
            <a:lvl2pPr marL="380985" indent="0">
              <a:buNone/>
              <a:defRPr sz="1000"/>
            </a:lvl2pPr>
            <a:lvl3pPr marL="761970" indent="0">
              <a:buNone/>
              <a:defRPr sz="833"/>
            </a:lvl3pPr>
            <a:lvl4pPr marL="1142954" indent="0">
              <a:buNone/>
              <a:defRPr sz="750"/>
            </a:lvl4pPr>
            <a:lvl5pPr marL="1523939" indent="0">
              <a:buNone/>
              <a:defRPr sz="750"/>
            </a:lvl5pPr>
            <a:lvl6pPr marL="1904924" indent="0">
              <a:buNone/>
              <a:defRPr sz="750"/>
            </a:lvl6pPr>
            <a:lvl7pPr marL="2285909" indent="0">
              <a:buNone/>
              <a:defRPr sz="750"/>
            </a:lvl7pPr>
            <a:lvl8pPr marL="2666893" indent="0">
              <a:buNone/>
              <a:defRPr sz="750"/>
            </a:lvl8pPr>
            <a:lvl9pPr marL="3047878"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9B57503-60F7-AB45-BC25-B74630B30CB6}" type="datetimeFigureOut">
              <a:rPr lang="en-US" smtClean="0"/>
              <a:t>1/13/2025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D6B01C-FCCC-5540-BF2F-2E532C5913EC}" type="slidenum">
              <a:rPr lang="en-US" smtClean="0"/>
              <a:t>‹#›</a:t>
            </a:fld>
            <a:endParaRPr lang="en-US"/>
          </a:p>
        </p:txBody>
      </p:sp>
    </p:spTree>
    <p:extLst>
      <p:ext uri="{BB962C8B-B14F-4D97-AF65-F5344CB8AC3E}">
        <p14:creationId xmlns:p14="http://schemas.microsoft.com/office/powerpoint/2010/main" val="1751815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1667"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2667"/>
            </a:lvl1pPr>
            <a:lvl2pPr marL="380985" indent="0">
              <a:buNone/>
              <a:defRPr sz="2333"/>
            </a:lvl2pPr>
            <a:lvl3pPr marL="761970" indent="0">
              <a:buNone/>
              <a:defRPr sz="2000"/>
            </a:lvl3pPr>
            <a:lvl4pPr marL="1142954" indent="0">
              <a:buNone/>
              <a:defRPr sz="1667"/>
            </a:lvl4pPr>
            <a:lvl5pPr marL="1523939" indent="0">
              <a:buNone/>
              <a:defRPr sz="1667"/>
            </a:lvl5pPr>
            <a:lvl6pPr marL="1904924" indent="0">
              <a:buNone/>
              <a:defRPr sz="1667"/>
            </a:lvl6pPr>
            <a:lvl7pPr marL="2285909" indent="0">
              <a:buNone/>
              <a:defRPr sz="1667"/>
            </a:lvl7pPr>
            <a:lvl8pPr marL="2666893" indent="0">
              <a:buNone/>
              <a:defRPr sz="1667"/>
            </a:lvl8pPr>
            <a:lvl9pPr marL="3047878" indent="0">
              <a:buNone/>
              <a:defRPr sz="1667"/>
            </a:lvl9pPr>
          </a:lstStyle>
          <a:p>
            <a:r>
              <a:rPr lang="en-US"/>
              <a:t>Drag picture to placeholder or click icon to add</a:t>
            </a:r>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167"/>
            </a:lvl1pPr>
            <a:lvl2pPr marL="380985" indent="0">
              <a:buNone/>
              <a:defRPr sz="1000"/>
            </a:lvl2pPr>
            <a:lvl3pPr marL="761970" indent="0">
              <a:buNone/>
              <a:defRPr sz="833"/>
            </a:lvl3pPr>
            <a:lvl4pPr marL="1142954" indent="0">
              <a:buNone/>
              <a:defRPr sz="750"/>
            </a:lvl4pPr>
            <a:lvl5pPr marL="1523939" indent="0">
              <a:buNone/>
              <a:defRPr sz="750"/>
            </a:lvl5pPr>
            <a:lvl6pPr marL="1904924" indent="0">
              <a:buNone/>
              <a:defRPr sz="750"/>
            </a:lvl6pPr>
            <a:lvl7pPr marL="2285909" indent="0">
              <a:buNone/>
              <a:defRPr sz="750"/>
            </a:lvl7pPr>
            <a:lvl8pPr marL="2666893" indent="0">
              <a:buNone/>
              <a:defRPr sz="750"/>
            </a:lvl8pPr>
            <a:lvl9pPr marL="3047878"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9B57503-60F7-AB45-BC25-B74630B30CB6}" type="datetimeFigureOut">
              <a:rPr lang="en-US" smtClean="0"/>
              <a:t>1/13/2025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D6B01C-FCCC-5540-BF2F-2E532C5913EC}" type="slidenum">
              <a:rPr lang="en-US" smtClean="0"/>
              <a:t>‹#›</a:t>
            </a:fld>
            <a:endParaRPr lang="en-US"/>
          </a:p>
        </p:txBody>
      </p:sp>
    </p:spTree>
    <p:extLst>
      <p:ext uri="{BB962C8B-B14F-4D97-AF65-F5344CB8AC3E}">
        <p14:creationId xmlns:p14="http://schemas.microsoft.com/office/powerpoint/2010/main" val="3044762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000">
                <a:solidFill>
                  <a:schemeClr val="tx1">
                    <a:tint val="75000"/>
                  </a:schemeClr>
                </a:solidFill>
              </a:defRPr>
            </a:lvl1pPr>
          </a:lstStyle>
          <a:p>
            <a:fld id="{89B57503-60F7-AB45-BC25-B74630B30CB6}" type="datetimeFigureOut">
              <a:rPr lang="en-US" smtClean="0"/>
              <a:t>1/13/2025</a:t>
            </a:fld>
            <a:endParaRPr lang="en-US"/>
          </a:p>
        </p:txBody>
      </p:sp>
      <p:sp>
        <p:nvSpPr>
          <p:cNvPr id="5" name="Footer Placeholder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000">
                <a:solidFill>
                  <a:schemeClr val="tx1">
                    <a:tint val="75000"/>
                  </a:schemeClr>
                </a:solidFill>
              </a:defRPr>
            </a:lvl1pPr>
          </a:lstStyle>
          <a:p>
            <a:fld id="{80D6B01C-FCCC-5540-BF2F-2E532C5913EC}" type="slidenum">
              <a:rPr lang="en-US" smtClean="0"/>
              <a:t>‹#›</a:t>
            </a:fld>
            <a:endParaRPr lang="en-US"/>
          </a:p>
        </p:txBody>
      </p:sp>
      <p:pic>
        <p:nvPicPr>
          <p:cNvPr id="7" name="Picture 6" descr="CNR-4-3ratio.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857"/>
            <a:ext cx="9144000" cy="5714143"/>
          </a:xfrm>
          <a:prstGeom prst="rect">
            <a:avLst/>
          </a:prstGeom>
        </p:spPr>
      </p:pic>
      <p:pic>
        <p:nvPicPr>
          <p:cNvPr id="8" name="Picture 7" descr="UWSP1-4-3ratio.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0"/>
            <a:ext cx="9144000" cy="5714143"/>
          </a:xfrm>
          <a:prstGeom prst="rect">
            <a:avLst/>
          </a:prstGeom>
        </p:spPr>
      </p:pic>
    </p:spTree>
    <p:extLst>
      <p:ext uri="{BB962C8B-B14F-4D97-AF65-F5344CB8AC3E}">
        <p14:creationId xmlns:p14="http://schemas.microsoft.com/office/powerpoint/2010/main" val="17478048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380985" rtl="0" eaLnBrk="1" latinLnBrk="0" hangingPunct="1">
        <a:spcBef>
          <a:spcPct val="0"/>
        </a:spcBef>
        <a:buNone/>
        <a:defRPr sz="3667" kern="1200">
          <a:solidFill>
            <a:schemeClr val="tx1"/>
          </a:solidFill>
          <a:latin typeface="+mj-lt"/>
          <a:ea typeface="+mj-ea"/>
          <a:cs typeface="+mj-cs"/>
        </a:defRPr>
      </a:lvl1pPr>
    </p:titleStyle>
    <p:bodyStyle>
      <a:lvl1pPr marL="285739" indent="-285739" algn="l" defTabSz="380985" rtl="0" eaLnBrk="1" latinLnBrk="0" hangingPunct="1">
        <a:spcBef>
          <a:spcPct val="20000"/>
        </a:spcBef>
        <a:buFont typeface="Arial"/>
        <a:buChar char="•"/>
        <a:defRPr sz="2667" kern="1200">
          <a:solidFill>
            <a:schemeClr val="tx1"/>
          </a:solidFill>
          <a:latin typeface="+mn-lt"/>
          <a:ea typeface="+mn-ea"/>
          <a:cs typeface="+mn-cs"/>
        </a:defRPr>
      </a:lvl1pPr>
      <a:lvl2pPr marL="619100" indent="-238115" algn="l" defTabSz="380985" rtl="0" eaLnBrk="1" latinLnBrk="0" hangingPunct="1">
        <a:spcBef>
          <a:spcPct val="20000"/>
        </a:spcBef>
        <a:buFont typeface="Arial"/>
        <a:buChar char="–"/>
        <a:defRPr sz="2333" kern="1200">
          <a:solidFill>
            <a:schemeClr val="tx1"/>
          </a:solidFill>
          <a:latin typeface="+mn-lt"/>
          <a:ea typeface="+mn-ea"/>
          <a:cs typeface="+mn-cs"/>
        </a:defRPr>
      </a:lvl2pPr>
      <a:lvl3pPr marL="952462" indent="-190492" algn="l" defTabSz="380985" rtl="0" eaLnBrk="1" latinLnBrk="0" hangingPunct="1">
        <a:spcBef>
          <a:spcPct val="20000"/>
        </a:spcBef>
        <a:buFont typeface="Arial"/>
        <a:buChar char="•"/>
        <a:defRPr sz="2000" kern="1200">
          <a:solidFill>
            <a:schemeClr val="tx1"/>
          </a:solidFill>
          <a:latin typeface="+mn-lt"/>
          <a:ea typeface="+mn-ea"/>
          <a:cs typeface="+mn-cs"/>
        </a:defRPr>
      </a:lvl3pPr>
      <a:lvl4pPr marL="1333447" indent="-190492" algn="l" defTabSz="380985" rtl="0" eaLnBrk="1" latinLnBrk="0" hangingPunct="1">
        <a:spcBef>
          <a:spcPct val="20000"/>
        </a:spcBef>
        <a:buFont typeface="Arial"/>
        <a:buChar char="–"/>
        <a:defRPr sz="1667" kern="1200">
          <a:solidFill>
            <a:schemeClr val="tx1"/>
          </a:solidFill>
          <a:latin typeface="+mn-lt"/>
          <a:ea typeface="+mn-ea"/>
          <a:cs typeface="+mn-cs"/>
        </a:defRPr>
      </a:lvl4pPr>
      <a:lvl5pPr marL="1714431" indent="-190492" algn="l" defTabSz="380985" rtl="0" eaLnBrk="1" latinLnBrk="0" hangingPunct="1">
        <a:spcBef>
          <a:spcPct val="20000"/>
        </a:spcBef>
        <a:buFont typeface="Arial"/>
        <a:buChar char="»"/>
        <a:defRPr sz="1667" kern="1200">
          <a:solidFill>
            <a:schemeClr val="tx1"/>
          </a:solidFill>
          <a:latin typeface="+mn-lt"/>
          <a:ea typeface="+mn-ea"/>
          <a:cs typeface="+mn-cs"/>
        </a:defRPr>
      </a:lvl5pPr>
      <a:lvl6pPr marL="2095416" indent="-190492" algn="l" defTabSz="380985" rtl="0" eaLnBrk="1" latinLnBrk="0" hangingPunct="1">
        <a:spcBef>
          <a:spcPct val="20000"/>
        </a:spcBef>
        <a:buFont typeface="Arial"/>
        <a:buChar char="•"/>
        <a:defRPr sz="1667" kern="1200">
          <a:solidFill>
            <a:schemeClr val="tx1"/>
          </a:solidFill>
          <a:latin typeface="+mn-lt"/>
          <a:ea typeface="+mn-ea"/>
          <a:cs typeface="+mn-cs"/>
        </a:defRPr>
      </a:lvl6pPr>
      <a:lvl7pPr marL="2476401" indent="-190492" algn="l" defTabSz="380985" rtl="0" eaLnBrk="1" latinLnBrk="0" hangingPunct="1">
        <a:spcBef>
          <a:spcPct val="20000"/>
        </a:spcBef>
        <a:buFont typeface="Arial"/>
        <a:buChar char="•"/>
        <a:defRPr sz="1667" kern="1200">
          <a:solidFill>
            <a:schemeClr val="tx1"/>
          </a:solidFill>
          <a:latin typeface="+mn-lt"/>
          <a:ea typeface="+mn-ea"/>
          <a:cs typeface="+mn-cs"/>
        </a:defRPr>
      </a:lvl7pPr>
      <a:lvl8pPr marL="2857386" indent="-190492" algn="l" defTabSz="380985" rtl="0" eaLnBrk="1" latinLnBrk="0" hangingPunct="1">
        <a:spcBef>
          <a:spcPct val="20000"/>
        </a:spcBef>
        <a:buFont typeface="Arial"/>
        <a:buChar char="•"/>
        <a:defRPr sz="1667" kern="1200">
          <a:solidFill>
            <a:schemeClr val="tx1"/>
          </a:solidFill>
          <a:latin typeface="+mn-lt"/>
          <a:ea typeface="+mn-ea"/>
          <a:cs typeface="+mn-cs"/>
        </a:defRPr>
      </a:lvl8pPr>
      <a:lvl9pPr marL="3238370" indent="-190492" algn="l" defTabSz="380985" rtl="0" eaLnBrk="1" latinLnBrk="0" hangingPunct="1">
        <a:spcBef>
          <a:spcPct val="20000"/>
        </a:spcBef>
        <a:buFont typeface="Arial"/>
        <a:buChar char="•"/>
        <a:defRPr sz="1667" kern="1200">
          <a:solidFill>
            <a:schemeClr val="tx1"/>
          </a:solidFill>
          <a:latin typeface="+mn-lt"/>
          <a:ea typeface="+mn-ea"/>
          <a:cs typeface="+mn-cs"/>
        </a:defRPr>
      </a:lvl9pPr>
    </p:bodyStyle>
    <p:otherStyle>
      <a:defPPr>
        <a:defRPr lang="en-US"/>
      </a:defPPr>
      <a:lvl1pPr marL="0" algn="l" defTabSz="380985" rtl="0" eaLnBrk="1" latinLnBrk="0" hangingPunct="1">
        <a:defRPr sz="1500" kern="1200">
          <a:solidFill>
            <a:schemeClr val="tx1"/>
          </a:solidFill>
          <a:latin typeface="+mn-lt"/>
          <a:ea typeface="+mn-ea"/>
          <a:cs typeface="+mn-cs"/>
        </a:defRPr>
      </a:lvl1pPr>
      <a:lvl2pPr marL="380985" algn="l" defTabSz="380985" rtl="0" eaLnBrk="1" latinLnBrk="0" hangingPunct="1">
        <a:defRPr sz="1500" kern="1200">
          <a:solidFill>
            <a:schemeClr val="tx1"/>
          </a:solidFill>
          <a:latin typeface="+mn-lt"/>
          <a:ea typeface="+mn-ea"/>
          <a:cs typeface="+mn-cs"/>
        </a:defRPr>
      </a:lvl2pPr>
      <a:lvl3pPr marL="761970" algn="l" defTabSz="380985" rtl="0" eaLnBrk="1" latinLnBrk="0" hangingPunct="1">
        <a:defRPr sz="1500" kern="1200">
          <a:solidFill>
            <a:schemeClr val="tx1"/>
          </a:solidFill>
          <a:latin typeface="+mn-lt"/>
          <a:ea typeface="+mn-ea"/>
          <a:cs typeface="+mn-cs"/>
        </a:defRPr>
      </a:lvl3pPr>
      <a:lvl4pPr marL="1142954" algn="l" defTabSz="380985" rtl="0" eaLnBrk="1" latinLnBrk="0" hangingPunct="1">
        <a:defRPr sz="1500" kern="1200">
          <a:solidFill>
            <a:schemeClr val="tx1"/>
          </a:solidFill>
          <a:latin typeface="+mn-lt"/>
          <a:ea typeface="+mn-ea"/>
          <a:cs typeface="+mn-cs"/>
        </a:defRPr>
      </a:lvl4pPr>
      <a:lvl5pPr marL="1523939" algn="l" defTabSz="380985" rtl="0" eaLnBrk="1" latinLnBrk="0" hangingPunct="1">
        <a:defRPr sz="1500" kern="1200">
          <a:solidFill>
            <a:schemeClr val="tx1"/>
          </a:solidFill>
          <a:latin typeface="+mn-lt"/>
          <a:ea typeface="+mn-ea"/>
          <a:cs typeface="+mn-cs"/>
        </a:defRPr>
      </a:lvl5pPr>
      <a:lvl6pPr marL="1904924" algn="l" defTabSz="380985" rtl="0" eaLnBrk="1" latinLnBrk="0" hangingPunct="1">
        <a:defRPr sz="1500" kern="1200">
          <a:solidFill>
            <a:schemeClr val="tx1"/>
          </a:solidFill>
          <a:latin typeface="+mn-lt"/>
          <a:ea typeface="+mn-ea"/>
          <a:cs typeface="+mn-cs"/>
        </a:defRPr>
      </a:lvl6pPr>
      <a:lvl7pPr marL="2285909" algn="l" defTabSz="380985" rtl="0" eaLnBrk="1" latinLnBrk="0" hangingPunct="1">
        <a:defRPr sz="1500" kern="1200">
          <a:solidFill>
            <a:schemeClr val="tx1"/>
          </a:solidFill>
          <a:latin typeface="+mn-lt"/>
          <a:ea typeface="+mn-ea"/>
          <a:cs typeface="+mn-cs"/>
        </a:defRPr>
      </a:lvl7pPr>
      <a:lvl8pPr marL="2666893" algn="l" defTabSz="380985" rtl="0" eaLnBrk="1" latinLnBrk="0" hangingPunct="1">
        <a:defRPr sz="1500" kern="1200">
          <a:solidFill>
            <a:schemeClr val="tx1"/>
          </a:solidFill>
          <a:latin typeface="+mn-lt"/>
          <a:ea typeface="+mn-ea"/>
          <a:cs typeface="+mn-cs"/>
        </a:defRPr>
      </a:lvl8pPr>
      <a:lvl9pPr marL="3047878" algn="l" defTabSz="380985"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uwspedu-my.sharepoint.com/:b:/g/personal/lorandal_uwsp_edu/Ecc5MTJxFb9KrDo0gIDmlAYBcRMNJfMb5RyePE3BQrnwig?e=pJ6Vrj"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nigelcaplan.com/books/grammarchoice/"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www.routledge.com/The-Language-of-Schooling-A-Functional-Linguistics-Perspective/Schleppegrell/p/book/9780805846775?gad_source=1&amp;gbraid=0AAAAACWuhHVn-yIK4Zd4N2dxBdwuK0rGW&amp;gclid=Cj0KCQiAyoi8BhDvARIsAO_CDsBjVYsaaetduVdY6CTgdcoilZB3cTSG_z4hCWsMBzD0Bi13USaocRcaAm88EALw_wcB" TargetMode="External"/><Relationship Id="rId5" Type="http://schemas.openxmlformats.org/officeDocument/2006/relationships/hyperlink" Target="https://couragerenewal.org/library/to-know-as-we-are-known-education-as-a-spiritual-journey/" TargetMode="External"/><Relationship Id="rId4" Type="http://schemas.openxmlformats.org/officeDocument/2006/relationships/hyperlink" Target="https://jamespaulgee.com/pubs/Big%20D,%20Small%20d.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uwspedu.sharepoint.com/:w:/r/sites/UWSPNavigateHub-NavigateLeadershipTeam/_layouts/15/Doc.aspx?sourcedoc=%7B549AF928-1452-4B2F-856B-95EC9035BEC9%7D&amp;file=First%20Year%20Outreach%20Pilot%20fa2024.docx&amp;action=default&amp;mobileredirect=true" TargetMode="External"/><Relationship Id="rId2" Type="http://schemas.openxmlformats.org/officeDocument/2006/relationships/notesSlide" Target="../notesSlides/notesSlide20.xml"/><Relationship Id="rId1" Type="http://schemas.openxmlformats.org/officeDocument/2006/relationships/slideLayout" Target="../slideLayouts/slideLayout4.xml"/><Relationship Id="rId4" Type="http://schemas.openxmlformats.org/officeDocument/2006/relationships/hyperlink" Target="mailto:lorandal@uwsp.edu"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uwspedu.sharepoint.com/:w:/r/sites/UWSPNavigateHub-NavigateLeadershipTeam/_layouts/15/Doc.aspx?sourcedoc=%7B549AF928-1452-4B2F-856B-95EC9035BEC9%7D&amp;file=First%20Year%20Outreach%20Pilot%20fa2024.docx&amp;action=default&amp;mobileredirect=true" TargetMode="External"/><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2161BDE-8054-5A3D-78E2-02CA01FD6395}"/>
              </a:ext>
            </a:extLst>
          </p:cNvPr>
          <p:cNvSpPr>
            <a:spLocks noGrp="1"/>
          </p:cNvSpPr>
          <p:nvPr>
            <p:ph type="title"/>
          </p:nvPr>
        </p:nvSpPr>
        <p:spPr>
          <a:xfrm>
            <a:off x="457199" y="317354"/>
            <a:ext cx="8229600" cy="1468415"/>
          </a:xfrm>
        </p:spPr>
        <p:txBody>
          <a:bodyPr>
            <a:normAutofit fontScale="90000"/>
          </a:bodyPr>
          <a:lstStyle/>
          <a:p>
            <a:r>
              <a:rPr lang="en-US" sz="3600" dirty="0"/>
              <a:t>Instructor Modeling &amp; Student Noticing as </a:t>
            </a:r>
            <a:r>
              <a:rPr lang="en-US" sz="3600" dirty="0" err="1"/>
              <a:t>HIPs</a:t>
            </a:r>
            <a:r>
              <a:rPr lang="en-US" sz="3600" dirty="0"/>
              <a:t>: When the Little Things are the Big Things</a:t>
            </a:r>
          </a:p>
        </p:txBody>
      </p:sp>
      <p:sp>
        <p:nvSpPr>
          <p:cNvPr id="2" name="TextBox 1">
            <a:extLst>
              <a:ext uri="{FF2B5EF4-FFF2-40B4-BE49-F238E27FC236}">
                <a16:creationId xmlns:a16="http://schemas.microsoft.com/office/drawing/2014/main" id="{4A695278-8EE3-6110-370A-7D671A421F16}"/>
              </a:ext>
            </a:extLst>
          </p:cNvPr>
          <p:cNvSpPr txBox="1"/>
          <p:nvPr/>
        </p:nvSpPr>
        <p:spPr>
          <a:xfrm>
            <a:off x="720762" y="2011680"/>
            <a:ext cx="7594899" cy="1477328"/>
          </a:xfrm>
          <a:prstGeom prst="rect">
            <a:avLst/>
          </a:prstGeom>
          <a:noFill/>
        </p:spPr>
        <p:txBody>
          <a:bodyPr wrap="square" rtlCol="0">
            <a:spAutoFit/>
          </a:bodyPr>
          <a:lstStyle/>
          <a:p>
            <a:pPr algn="ctr"/>
            <a:r>
              <a:rPr lang="en-US" dirty="0"/>
              <a:t>Lori Randall</a:t>
            </a:r>
          </a:p>
          <a:p>
            <a:pPr algn="ctr"/>
            <a:r>
              <a:rPr lang="en-US" dirty="0"/>
              <a:t>UW-Stevens Point Center for Inclusive Teaching and Learning (</a:t>
            </a:r>
            <a:r>
              <a:rPr lang="en-US" dirty="0" err="1"/>
              <a:t>CITL</a:t>
            </a:r>
            <a:r>
              <a:rPr lang="en-US" dirty="0"/>
              <a:t>) Teaching Conference</a:t>
            </a:r>
          </a:p>
          <a:p>
            <a:pPr algn="ctr"/>
            <a:r>
              <a:rPr lang="en-US" dirty="0"/>
              <a:t>15 January, 2025</a:t>
            </a:r>
          </a:p>
          <a:p>
            <a:pPr algn="ctr"/>
            <a:r>
              <a:rPr lang="en-US" dirty="0"/>
              <a:t>3:20 – 4:00 pm, Dreyfus University Center’s Laird Room </a:t>
            </a:r>
            <a:r>
              <a:rPr lang="en-US" dirty="0" err="1"/>
              <a:t>230A</a:t>
            </a:r>
            <a:r>
              <a:rPr lang="en-US" dirty="0"/>
              <a:t> </a:t>
            </a:r>
          </a:p>
        </p:txBody>
      </p:sp>
    </p:spTree>
    <p:extLst>
      <p:ext uri="{BB962C8B-B14F-4D97-AF65-F5344CB8AC3E}">
        <p14:creationId xmlns:p14="http://schemas.microsoft.com/office/powerpoint/2010/main" val="612360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9D2BD4-7C60-D67B-83BC-55CCD46C32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A53B40-B895-A753-C76F-297D8E8972FC}"/>
              </a:ext>
            </a:extLst>
          </p:cNvPr>
          <p:cNvSpPr>
            <a:spLocks noGrp="1"/>
          </p:cNvSpPr>
          <p:nvPr>
            <p:ph type="title"/>
          </p:nvPr>
        </p:nvSpPr>
        <p:spPr>
          <a:xfrm>
            <a:off x="628498" y="1905000"/>
            <a:ext cx="8229600" cy="952500"/>
          </a:xfrm>
        </p:spPr>
        <p:txBody>
          <a:bodyPr anchor="ctr">
            <a:normAutofit fontScale="90000"/>
          </a:bodyPr>
          <a:lstStyle/>
          <a:p>
            <a:pPr algn="l"/>
            <a:br>
              <a:rPr lang="en-US" sz="3600" dirty="0"/>
            </a:br>
            <a:br>
              <a:rPr lang="en-US" sz="3600" dirty="0"/>
            </a:br>
            <a:r>
              <a:rPr lang="en-US" sz="3600" dirty="0"/>
              <a:t>The Long-Term Solution, Part One:			</a:t>
            </a:r>
            <a:br>
              <a:rPr lang="en-US" sz="3600" dirty="0"/>
            </a:br>
            <a:br>
              <a:rPr lang="en-US" sz="3600" dirty="0"/>
            </a:br>
            <a:r>
              <a:rPr lang="en-US" sz="2200" dirty="0"/>
              <a:t>During the first week of class in the Fall 2014 semester, engage students in conversation not just about the university’s academic integrity policy but also about the concepts of intellectual property rights and academic integrity. Revisit/refer to this conversation frequently throughout the semester. </a:t>
            </a:r>
          </a:p>
        </p:txBody>
      </p:sp>
    </p:spTree>
    <p:extLst>
      <p:ext uri="{BB962C8B-B14F-4D97-AF65-F5344CB8AC3E}">
        <p14:creationId xmlns:p14="http://schemas.microsoft.com/office/powerpoint/2010/main" val="2728621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1EFB85-2653-14E3-C1ED-9285428F21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B37696-0007-38F4-9DD8-9C9A536279F9}"/>
              </a:ext>
            </a:extLst>
          </p:cNvPr>
          <p:cNvSpPr>
            <a:spLocks noGrp="1"/>
          </p:cNvSpPr>
          <p:nvPr>
            <p:ph type="title"/>
          </p:nvPr>
        </p:nvSpPr>
        <p:spPr>
          <a:xfrm>
            <a:off x="595841" y="1709058"/>
            <a:ext cx="8229600" cy="952500"/>
          </a:xfrm>
        </p:spPr>
        <p:txBody>
          <a:bodyPr anchor="ctr">
            <a:normAutofit fontScale="90000"/>
          </a:bodyPr>
          <a:lstStyle/>
          <a:p>
            <a:pPr algn="l"/>
            <a:br>
              <a:rPr lang="en-US" sz="3600" dirty="0"/>
            </a:br>
            <a:br>
              <a:rPr lang="en-US" sz="3600" dirty="0"/>
            </a:br>
            <a:r>
              <a:rPr lang="en-US" sz="3600" dirty="0"/>
              <a:t>The Long-Term Solution, Part Two:			</a:t>
            </a:r>
            <a:br>
              <a:rPr lang="en-US" sz="3600" dirty="0"/>
            </a:br>
            <a:br>
              <a:rPr lang="en-US" sz="2100" dirty="0"/>
            </a:br>
            <a:r>
              <a:rPr lang="en-US" sz="2100" dirty="0"/>
              <a:t>Throughout the semester, provide reading guides that require students to notice when, how, and why the authors of the texts they read for our course incorporate others’ ideas into their own work. (Note that I was already in the habit of creating reading guides. Creating new reading guides or revising existing reading guides helped me review course readings, held students accountable for completing the readings, and helped students collect their thoughts before discussing the readings in class.) Supplement reading guides with a table of commonly used verbs that signal agreement, disagreement, partial agreement, etc. (Note that I did not need to create such a table, as our textbook provided one. Students and I added to or modified this table throughout the semester as we encountered new verbs or nuanced meanings of verbs that were already listed in the table.)</a:t>
            </a:r>
          </a:p>
        </p:txBody>
      </p:sp>
    </p:spTree>
    <p:extLst>
      <p:ext uri="{BB962C8B-B14F-4D97-AF65-F5344CB8AC3E}">
        <p14:creationId xmlns:p14="http://schemas.microsoft.com/office/powerpoint/2010/main" val="1074064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609698-5900-6D3A-9ADE-00309B6DB8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678F85-092B-C4C5-27F5-1C56B0E36E62}"/>
              </a:ext>
            </a:extLst>
          </p:cNvPr>
          <p:cNvSpPr>
            <a:spLocks noGrp="1"/>
          </p:cNvSpPr>
          <p:nvPr>
            <p:ph type="title"/>
          </p:nvPr>
        </p:nvSpPr>
        <p:spPr>
          <a:xfrm>
            <a:off x="628498" y="1905000"/>
            <a:ext cx="8229600" cy="952500"/>
          </a:xfrm>
        </p:spPr>
        <p:txBody>
          <a:bodyPr anchor="ctr">
            <a:normAutofit fontScale="90000"/>
          </a:bodyPr>
          <a:lstStyle/>
          <a:p>
            <a:pPr algn="l"/>
            <a:br>
              <a:rPr lang="en-US" sz="3600" dirty="0"/>
            </a:br>
            <a:br>
              <a:rPr lang="en-US" sz="3600" dirty="0"/>
            </a:br>
            <a:r>
              <a:rPr lang="en-US" sz="3600" dirty="0"/>
              <a:t>The Long-Term Solution, Part Three:			</a:t>
            </a:r>
            <a:br>
              <a:rPr lang="en-US" sz="3600" dirty="0"/>
            </a:br>
            <a:br>
              <a:rPr lang="en-US" sz="2700" dirty="0"/>
            </a:br>
            <a:r>
              <a:rPr lang="en-US" sz="2200" dirty="0"/>
              <a:t>Dedicate between 2 and 3 class sessions to an interactive lecture and </a:t>
            </a:r>
            <a:br>
              <a:rPr lang="en-US" sz="2200" dirty="0"/>
            </a:br>
            <a:r>
              <a:rPr lang="en-US" sz="2200" dirty="0"/>
              <a:t>whole-class discussion of (a) the way in-text citations and bibliographic entries work in western, English-language scholarly publications; and (b) differences between western, English-language scholarly citations/bibliographic entries and the citations/bibliographic entries found in scholarly works in students’ home countries. Revisit/refer to this lecture and conversation frequently throughout the semester. </a:t>
            </a:r>
          </a:p>
        </p:txBody>
      </p:sp>
    </p:spTree>
    <p:extLst>
      <p:ext uri="{BB962C8B-B14F-4D97-AF65-F5344CB8AC3E}">
        <p14:creationId xmlns:p14="http://schemas.microsoft.com/office/powerpoint/2010/main" val="1306506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0F70DC-E793-181F-8D9C-92227AECB3A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9455E6-7ABE-EB43-F642-BDD079D6947B}"/>
              </a:ext>
            </a:extLst>
          </p:cNvPr>
          <p:cNvSpPr>
            <a:spLocks noGrp="1"/>
          </p:cNvSpPr>
          <p:nvPr>
            <p:ph type="title"/>
          </p:nvPr>
        </p:nvSpPr>
        <p:spPr>
          <a:xfrm>
            <a:off x="628498" y="1905000"/>
            <a:ext cx="8229600" cy="952500"/>
          </a:xfrm>
        </p:spPr>
        <p:txBody>
          <a:bodyPr anchor="ctr">
            <a:normAutofit fontScale="90000"/>
          </a:bodyPr>
          <a:lstStyle/>
          <a:p>
            <a:pPr algn="l"/>
            <a:br>
              <a:rPr lang="en-US" sz="3600" dirty="0"/>
            </a:br>
            <a:br>
              <a:rPr lang="en-US" sz="3600" dirty="0"/>
            </a:br>
            <a:r>
              <a:rPr lang="en-US" sz="3600" dirty="0"/>
              <a:t>The Long-Term Solution, Part Four:			</a:t>
            </a:r>
            <a:br>
              <a:rPr lang="en-US" sz="3600" dirty="0"/>
            </a:br>
            <a:br>
              <a:rPr lang="en-US" sz="2700" dirty="0"/>
            </a:br>
            <a:r>
              <a:rPr lang="en-US" sz="2200" dirty="0"/>
              <a:t>Spend one class period modeling my reading and note-taking strategy for students and providing opportunities for them to practice taking notes in a way that supports the acceptable use of others’ ideas. Refer to/revisit this conversation and activity as needed throughout the semester.  </a:t>
            </a:r>
          </a:p>
        </p:txBody>
      </p:sp>
    </p:spTree>
    <p:extLst>
      <p:ext uri="{BB962C8B-B14F-4D97-AF65-F5344CB8AC3E}">
        <p14:creationId xmlns:p14="http://schemas.microsoft.com/office/powerpoint/2010/main" val="42026781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4A64F2-A1EC-99B9-33CA-49581665EA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81134C-8466-244A-E603-D1AAB58FEA44}"/>
              </a:ext>
            </a:extLst>
          </p:cNvPr>
          <p:cNvSpPr>
            <a:spLocks noGrp="1"/>
          </p:cNvSpPr>
          <p:nvPr>
            <p:ph type="title"/>
          </p:nvPr>
        </p:nvSpPr>
        <p:spPr>
          <a:xfrm>
            <a:off x="628498" y="1905000"/>
            <a:ext cx="8229600" cy="952500"/>
          </a:xfrm>
        </p:spPr>
        <p:txBody>
          <a:bodyPr anchor="ctr">
            <a:normAutofit fontScale="90000"/>
          </a:bodyPr>
          <a:lstStyle/>
          <a:p>
            <a:pPr algn="l"/>
            <a:br>
              <a:rPr lang="en-US" sz="3600" dirty="0"/>
            </a:br>
            <a:br>
              <a:rPr lang="en-US" sz="3600" dirty="0"/>
            </a:br>
            <a:r>
              <a:rPr lang="en-US" sz="3600" dirty="0"/>
              <a:t>The Long-Term Solution, Part Five:			</a:t>
            </a:r>
            <a:br>
              <a:rPr lang="en-US" sz="3600" dirty="0"/>
            </a:br>
            <a:br>
              <a:rPr lang="en-US" sz="2700" dirty="0"/>
            </a:br>
            <a:r>
              <a:rPr lang="en-US" sz="2200" dirty="0"/>
              <a:t>Revise existing assignment criteria and prompts in ways that require or encourage students to explicitly apply the concepts they have learned/are learning about intellectual property rights; academic integrity; and western, English-language citation conventions. </a:t>
            </a:r>
          </a:p>
        </p:txBody>
      </p:sp>
    </p:spTree>
    <p:extLst>
      <p:ext uri="{BB962C8B-B14F-4D97-AF65-F5344CB8AC3E}">
        <p14:creationId xmlns:p14="http://schemas.microsoft.com/office/powerpoint/2010/main" val="813601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F5BDF3-4CC7-8C37-94C7-2FDA5DB023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4AD3DD-C8A7-569F-A250-C447C0BEC261}"/>
              </a:ext>
            </a:extLst>
          </p:cNvPr>
          <p:cNvSpPr>
            <a:spLocks noGrp="1"/>
          </p:cNvSpPr>
          <p:nvPr>
            <p:ph type="title"/>
          </p:nvPr>
        </p:nvSpPr>
        <p:spPr>
          <a:xfrm>
            <a:off x="628498" y="1905000"/>
            <a:ext cx="8229600" cy="952500"/>
          </a:xfrm>
        </p:spPr>
        <p:txBody>
          <a:bodyPr anchor="ctr">
            <a:normAutofit fontScale="90000"/>
          </a:bodyPr>
          <a:lstStyle/>
          <a:p>
            <a:pPr algn="l"/>
            <a:br>
              <a:rPr lang="en-US" sz="3600" dirty="0"/>
            </a:br>
            <a:r>
              <a:rPr lang="en-US" sz="3600" dirty="0"/>
              <a:t>How does this long-term solution meet the criteria of a HIP (high-impact practice)?</a:t>
            </a:r>
            <a:br>
              <a:rPr lang="en-US" sz="3600" dirty="0"/>
            </a:br>
            <a:br>
              <a:rPr lang="en-US" sz="3600" dirty="0"/>
            </a:br>
            <a:r>
              <a:rPr lang="en-US" sz="1800" dirty="0"/>
              <a:t>1) Performance levels are set appropriately high</a:t>
            </a:r>
            <a:br>
              <a:rPr lang="en-US" sz="1800" dirty="0"/>
            </a:br>
            <a:r>
              <a:rPr lang="en-US" sz="1800" dirty="0"/>
              <a:t>2) Interactions with faculty and peers about substantive matters</a:t>
            </a:r>
            <a:br>
              <a:rPr lang="en-US" sz="1800" dirty="0"/>
            </a:br>
            <a:r>
              <a:rPr lang="en-US" sz="1800" dirty="0"/>
              <a:t>3) Experiences with diversity (I sort of got a “freebie” on this one: diversity was inherently built into this class. These international students needed and expected to learn about the new cultural and linguistic norms of their host country and school.)</a:t>
            </a:r>
            <a:br>
              <a:rPr lang="en-US" sz="1800" dirty="0"/>
            </a:br>
            <a:r>
              <a:rPr lang="en-US" sz="1800" dirty="0"/>
              <a:t>4) Frequent, timely, and constructive feedback</a:t>
            </a:r>
            <a:br>
              <a:rPr lang="en-US" sz="1800" dirty="0"/>
            </a:br>
            <a:r>
              <a:rPr lang="en-US" sz="1800" dirty="0"/>
              <a:t>5) Periodic, structured opportunities to reflect and integrate learning</a:t>
            </a:r>
            <a:br>
              <a:rPr lang="en-US" sz="1800" dirty="0"/>
            </a:br>
            <a:r>
              <a:rPr lang="en-US" sz="1800" dirty="0"/>
              <a:t>6) Opportunities to discover the relevance of learning through real-world applications</a:t>
            </a:r>
            <a:endParaRPr lang="en-US" sz="2700" dirty="0"/>
          </a:p>
        </p:txBody>
      </p:sp>
    </p:spTree>
    <p:extLst>
      <p:ext uri="{BB962C8B-B14F-4D97-AF65-F5344CB8AC3E}">
        <p14:creationId xmlns:p14="http://schemas.microsoft.com/office/powerpoint/2010/main" val="2479974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748703-2298-F574-0C40-DC148083AE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DA3488-61DE-3514-F3C9-735661E82370}"/>
              </a:ext>
            </a:extLst>
          </p:cNvPr>
          <p:cNvSpPr>
            <a:spLocks noGrp="1"/>
          </p:cNvSpPr>
          <p:nvPr>
            <p:ph type="title"/>
          </p:nvPr>
        </p:nvSpPr>
        <p:spPr>
          <a:xfrm>
            <a:off x="457200" y="802341"/>
            <a:ext cx="8229600" cy="952500"/>
          </a:xfrm>
        </p:spPr>
        <p:txBody>
          <a:bodyPr anchor="ctr">
            <a:normAutofit fontScale="90000"/>
          </a:bodyPr>
          <a:lstStyle/>
          <a:p>
            <a:pPr algn="l"/>
            <a:br>
              <a:rPr lang="en-US" sz="3600" dirty="0"/>
            </a:br>
            <a:r>
              <a:rPr lang="en-US" sz="3600" dirty="0"/>
              <a:t>Why did it take me so long to devise a good solution to the problem?		</a:t>
            </a:r>
            <a:br>
              <a:rPr lang="en-US" sz="3600" dirty="0"/>
            </a:br>
            <a:endParaRPr lang="en-US" sz="2700" dirty="0"/>
          </a:p>
        </p:txBody>
      </p:sp>
      <p:sp>
        <p:nvSpPr>
          <p:cNvPr id="3" name="TextBox 2">
            <a:extLst>
              <a:ext uri="{FF2B5EF4-FFF2-40B4-BE49-F238E27FC236}">
                <a16:creationId xmlns:a16="http://schemas.microsoft.com/office/drawing/2014/main" id="{8A86EF5B-F80F-9AC1-8343-FA5BF9BBADE0}"/>
              </a:ext>
            </a:extLst>
          </p:cNvPr>
          <p:cNvSpPr txBox="1"/>
          <p:nvPr/>
        </p:nvSpPr>
        <p:spPr>
          <a:xfrm>
            <a:off x="457200" y="1870635"/>
            <a:ext cx="7637929" cy="3416320"/>
          </a:xfrm>
          <a:prstGeom prst="rect">
            <a:avLst/>
          </a:prstGeom>
          <a:noFill/>
        </p:spPr>
        <p:txBody>
          <a:bodyPr wrap="square" rtlCol="0">
            <a:spAutoFit/>
          </a:bodyPr>
          <a:lstStyle/>
          <a:p>
            <a:r>
              <a:rPr lang="en-US" dirty="0"/>
              <a:t>First, I was so focused on the challenges that I </a:t>
            </a:r>
            <a:r>
              <a:rPr lang="en-US" i="1" dirty="0"/>
              <a:t>knew</a:t>
            </a:r>
            <a:r>
              <a:rPr lang="en-US" dirty="0"/>
              <a:t> students faced—using their second language 24/7 for both conversational and academic purposes—that I failed to look for or notice other challenges that they might face.</a:t>
            </a:r>
          </a:p>
          <a:p>
            <a:endParaRPr lang="en-US" dirty="0"/>
          </a:p>
          <a:p>
            <a:r>
              <a:rPr lang="en-US" dirty="0"/>
              <a:t>Second, the citation conventions of Western scholarly language and the concepts of academic integrity and intellectual property rights were so deeply ingrained in my own understanding of how and why to do academic writing that I failed to recognize how strange and unfamiliar these concepts were to my students.  It never occurred to me that my students were trying to navigate American academic writing using a completely different philosophical and cultural “map” than the “map” I use. </a:t>
            </a:r>
          </a:p>
          <a:p>
            <a:endParaRPr lang="en-US" dirty="0"/>
          </a:p>
        </p:txBody>
      </p:sp>
    </p:spTree>
    <p:extLst>
      <p:ext uri="{BB962C8B-B14F-4D97-AF65-F5344CB8AC3E}">
        <p14:creationId xmlns:p14="http://schemas.microsoft.com/office/powerpoint/2010/main" val="10883034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E6AC03-FE63-A1E6-1F24-02DC8F4641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771DC1-F46D-7673-53A8-9BC458E78AFF}"/>
              </a:ext>
            </a:extLst>
          </p:cNvPr>
          <p:cNvSpPr>
            <a:spLocks noGrp="1"/>
          </p:cNvSpPr>
          <p:nvPr>
            <p:ph type="title"/>
          </p:nvPr>
        </p:nvSpPr>
        <p:spPr>
          <a:xfrm>
            <a:off x="457200" y="802341"/>
            <a:ext cx="8229600" cy="952500"/>
          </a:xfrm>
        </p:spPr>
        <p:txBody>
          <a:bodyPr anchor="ctr">
            <a:normAutofit fontScale="90000"/>
          </a:bodyPr>
          <a:lstStyle/>
          <a:p>
            <a:pPr algn="l"/>
            <a:br>
              <a:rPr lang="en-US" sz="3600" dirty="0"/>
            </a:br>
            <a:br>
              <a:rPr lang="en-US" sz="3600" dirty="0"/>
            </a:br>
            <a:br>
              <a:rPr lang="en-US" sz="3600" dirty="0"/>
            </a:br>
            <a:br>
              <a:rPr lang="en-US" sz="3600" dirty="0"/>
            </a:br>
            <a:br>
              <a:rPr lang="en-US" sz="3600" dirty="0"/>
            </a:br>
            <a:br>
              <a:rPr lang="en-US" sz="3600" dirty="0"/>
            </a:br>
            <a:r>
              <a:rPr lang="en-US" sz="3600" dirty="0"/>
              <a:t>What conventions, concepts, and knowledge are so deeply ingrained in your understanding of your discipline or your work as a scholar that you might not think about the need to actively teach them?</a:t>
            </a:r>
            <a:br>
              <a:rPr lang="en-US" sz="3600" dirty="0"/>
            </a:br>
            <a:br>
              <a:rPr lang="en-US" sz="3600" dirty="0"/>
            </a:br>
            <a:r>
              <a:rPr lang="en-US" sz="3600" dirty="0">
                <a:hlinkClick r:id="rId3"/>
              </a:rPr>
              <a:t>Follow this link for a list of questions and observations to help you reflect on this question</a:t>
            </a:r>
            <a:r>
              <a:rPr lang="en-US" sz="3600" dirty="0"/>
              <a:t>. </a:t>
            </a:r>
            <a:br>
              <a:rPr lang="en-US" sz="3600" dirty="0"/>
            </a:br>
            <a:endParaRPr lang="en-US" sz="2700" dirty="0"/>
          </a:p>
        </p:txBody>
      </p:sp>
    </p:spTree>
    <p:extLst>
      <p:ext uri="{BB962C8B-B14F-4D97-AF65-F5344CB8AC3E}">
        <p14:creationId xmlns:p14="http://schemas.microsoft.com/office/powerpoint/2010/main" val="9268906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4ACE44-22F9-74A0-4FEA-EEDE08831F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D5A224-8B79-C051-2D36-189CCE979923}"/>
              </a:ext>
            </a:extLst>
          </p:cNvPr>
          <p:cNvSpPr>
            <a:spLocks noGrp="1"/>
          </p:cNvSpPr>
          <p:nvPr>
            <p:ph type="title"/>
          </p:nvPr>
        </p:nvSpPr>
        <p:spPr>
          <a:xfrm>
            <a:off x="457200" y="802341"/>
            <a:ext cx="8229600" cy="952500"/>
          </a:xfrm>
        </p:spPr>
        <p:txBody>
          <a:bodyPr anchor="ctr">
            <a:normAutofit fontScale="90000"/>
          </a:bodyPr>
          <a:lstStyle/>
          <a:p>
            <a:pPr algn="l"/>
            <a:br>
              <a:rPr lang="en-US" sz="3600" dirty="0"/>
            </a:br>
            <a:br>
              <a:rPr lang="en-US" sz="3600" dirty="0"/>
            </a:br>
            <a:br>
              <a:rPr lang="en-US" sz="3600" dirty="0"/>
            </a:br>
            <a:br>
              <a:rPr lang="en-US" sz="3600" dirty="0"/>
            </a:br>
            <a:br>
              <a:rPr lang="en-US" sz="3600" dirty="0"/>
            </a:br>
            <a:br>
              <a:rPr lang="en-US" sz="3600" dirty="0"/>
            </a:br>
            <a:r>
              <a:rPr lang="en-US" sz="3600" dirty="0"/>
              <a:t>Time to reflect/write alone or with a partner or group.</a:t>
            </a:r>
            <a:br>
              <a:rPr lang="en-US" sz="3600" dirty="0"/>
            </a:br>
            <a:br>
              <a:rPr lang="en-US" sz="3600" dirty="0"/>
            </a:br>
            <a:r>
              <a:rPr lang="en-US" sz="3600" dirty="0"/>
              <a:t>Time to share observations/ideas, if you are comfortable doing so. </a:t>
            </a:r>
            <a:endParaRPr lang="en-US" sz="2700" dirty="0"/>
          </a:p>
        </p:txBody>
      </p:sp>
    </p:spTree>
    <p:extLst>
      <p:ext uri="{BB962C8B-B14F-4D97-AF65-F5344CB8AC3E}">
        <p14:creationId xmlns:p14="http://schemas.microsoft.com/office/powerpoint/2010/main" val="42246131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3F092-1443-4C82-A1DE-1E09016D17F7}"/>
              </a:ext>
            </a:extLst>
          </p:cNvPr>
          <p:cNvSpPr>
            <a:spLocks noGrp="1"/>
          </p:cNvSpPr>
          <p:nvPr>
            <p:ph type="title"/>
          </p:nvPr>
        </p:nvSpPr>
        <p:spPr>
          <a:xfrm>
            <a:off x="457200" y="125311"/>
            <a:ext cx="8229600" cy="952500"/>
          </a:xfrm>
        </p:spPr>
        <p:txBody>
          <a:bodyPr anchor="ctr">
            <a:normAutofit/>
          </a:bodyPr>
          <a:lstStyle/>
          <a:p>
            <a:r>
              <a:rPr lang="en-US" sz="3600" dirty="0"/>
              <a:t>Recommended Reading</a:t>
            </a:r>
          </a:p>
        </p:txBody>
      </p:sp>
      <p:sp>
        <p:nvSpPr>
          <p:cNvPr id="3" name="TextBox 2">
            <a:extLst>
              <a:ext uri="{FF2B5EF4-FFF2-40B4-BE49-F238E27FC236}">
                <a16:creationId xmlns:a16="http://schemas.microsoft.com/office/drawing/2014/main" id="{03D15F8A-59E6-28AF-9D21-6C1EE29F5834}"/>
              </a:ext>
            </a:extLst>
          </p:cNvPr>
          <p:cNvSpPr txBox="1"/>
          <p:nvPr/>
        </p:nvSpPr>
        <p:spPr>
          <a:xfrm>
            <a:off x="324464" y="949400"/>
            <a:ext cx="8495071" cy="3816429"/>
          </a:xfrm>
          <a:prstGeom prst="rect">
            <a:avLst/>
          </a:prstGeom>
          <a:noFill/>
        </p:spPr>
        <p:txBody>
          <a:bodyPr wrap="square" rtlCol="0">
            <a:spAutoFit/>
          </a:bodyPr>
          <a:lstStyle/>
          <a:p>
            <a:br>
              <a:rPr lang="en-US" dirty="0"/>
            </a:br>
            <a:r>
              <a:rPr lang="en-US" sz="1400" dirty="0"/>
              <a:t>Caplan, N. A. (2019). </a:t>
            </a:r>
            <a:r>
              <a:rPr lang="en-US" sz="1400" i="1" dirty="0">
                <a:hlinkClick r:id="rId3"/>
              </a:rPr>
              <a:t>Grammar Choices for Graduate and Professional Writers</a:t>
            </a:r>
            <a:r>
              <a:rPr lang="en-US" sz="1400" i="1" dirty="0"/>
              <a:t>. </a:t>
            </a:r>
            <a:r>
              <a:rPr lang="en-US" sz="1400" dirty="0"/>
              <a:t>University of Michigan Press. </a:t>
            </a:r>
            <a:endParaRPr lang="en-US" sz="1400" i="1" dirty="0"/>
          </a:p>
          <a:p>
            <a:r>
              <a:rPr lang="en-US" sz="1400" dirty="0"/>
              <a:t>A practical handbook that supports writers in choosing the best language for their purposes by illustrating and explaining the relationships between language form and language function in published academic writing.</a:t>
            </a:r>
          </a:p>
          <a:p>
            <a:endParaRPr lang="en-US" sz="1400" dirty="0">
              <a:hlinkClick r:id="rId4"/>
            </a:endParaRPr>
          </a:p>
          <a:p>
            <a:r>
              <a:rPr lang="en-US" sz="1400" dirty="0">
                <a:hlinkClick r:id="rId4"/>
              </a:rPr>
              <a:t>Gee, J. P. (n.d.) </a:t>
            </a:r>
            <a:r>
              <a:rPr lang="en-US" sz="1400" i="1" dirty="0">
                <a:hlinkClick r:id="rId4"/>
              </a:rPr>
              <a:t>Discourse, small-d, Big D</a:t>
            </a:r>
            <a:r>
              <a:rPr lang="en-US" sz="1400" dirty="0">
                <a:hlinkClick r:id="rId4"/>
              </a:rPr>
              <a:t>.</a:t>
            </a:r>
            <a:endParaRPr lang="en-US" sz="1400" dirty="0"/>
          </a:p>
          <a:p>
            <a:r>
              <a:rPr lang="en-US" sz="1400" dirty="0"/>
              <a:t>An introduction to the concept of Discourses (i.e., different language choices, behaviors, beliefs, and assumptions that must be learned when individuals join a new community of practice or add a new set of identity characteristics to the existing range of characteristics that signal their belonging in intersecting communities)</a:t>
            </a:r>
          </a:p>
          <a:p>
            <a:endParaRPr lang="en-US" sz="1400" dirty="0"/>
          </a:p>
          <a:p>
            <a:r>
              <a:rPr lang="en-US" sz="1400" dirty="0"/>
              <a:t>Palmer, P. J. (1983). </a:t>
            </a:r>
            <a:r>
              <a:rPr lang="en-US" sz="1400" i="1" dirty="0">
                <a:hlinkClick r:id="rId5"/>
              </a:rPr>
              <a:t>To Know as we are Known: Education as a Spiritual Journey</a:t>
            </a:r>
            <a:r>
              <a:rPr lang="en-US" sz="1400" i="1" dirty="0"/>
              <a:t>.</a:t>
            </a:r>
          </a:p>
          <a:p>
            <a:r>
              <a:rPr lang="en-US" sz="1400" dirty="0"/>
              <a:t>An unconventional, but thought-provoking, perspective on the relationship between the knower, the known, and the learning process. </a:t>
            </a:r>
          </a:p>
          <a:p>
            <a:endParaRPr lang="en-US" sz="1400" dirty="0"/>
          </a:p>
          <a:p>
            <a:r>
              <a:rPr lang="en-US" sz="1400" dirty="0" err="1"/>
              <a:t>Schleppegrell</a:t>
            </a:r>
            <a:r>
              <a:rPr lang="en-US" sz="1400" dirty="0"/>
              <a:t>, M. J. (2004). </a:t>
            </a:r>
            <a:r>
              <a:rPr lang="en-US" sz="1400" i="1" dirty="0">
                <a:hlinkClick r:id="rId6"/>
              </a:rPr>
              <a:t>The Language of Schooling: A Functional Linguistics Perspective</a:t>
            </a:r>
            <a:r>
              <a:rPr lang="en-US" sz="1400" i="1" dirty="0"/>
              <a:t>. </a:t>
            </a:r>
            <a:r>
              <a:rPr lang="en-US" sz="1400" dirty="0"/>
              <a:t>Routledge.</a:t>
            </a:r>
            <a:endParaRPr lang="en-US" sz="1400" i="1" dirty="0"/>
          </a:p>
          <a:p>
            <a:r>
              <a:rPr lang="en-US" sz="1400" dirty="0"/>
              <a:t>An overview of distinctive grammatical features—and the epistemological and social beliefs they embody—across the academic disciplines commonly taught in K-12 and post-secondary U.S. schools. </a:t>
            </a:r>
          </a:p>
        </p:txBody>
      </p:sp>
    </p:spTree>
    <p:extLst>
      <p:ext uri="{BB962C8B-B14F-4D97-AF65-F5344CB8AC3E}">
        <p14:creationId xmlns:p14="http://schemas.microsoft.com/office/powerpoint/2010/main" val="3263811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F8854B-5322-9B73-F560-984437AAF6E5}"/>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FC78FFD3-DB06-555C-A0AA-64CC7FD86061}"/>
              </a:ext>
            </a:extLst>
          </p:cNvPr>
          <p:cNvSpPr>
            <a:spLocks noGrp="1"/>
          </p:cNvSpPr>
          <p:nvPr>
            <p:ph type="title"/>
          </p:nvPr>
        </p:nvSpPr>
        <p:spPr>
          <a:xfrm>
            <a:off x="457199" y="317354"/>
            <a:ext cx="8229600" cy="1468415"/>
          </a:xfrm>
        </p:spPr>
        <p:txBody>
          <a:bodyPr>
            <a:normAutofit/>
          </a:bodyPr>
          <a:lstStyle/>
          <a:p>
            <a:r>
              <a:rPr lang="en-US" sz="3600" dirty="0"/>
              <a:t>Are you worried about finding time to incorporate HIPs into your teaching?</a:t>
            </a:r>
          </a:p>
        </p:txBody>
      </p:sp>
      <p:sp>
        <p:nvSpPr>
          <p:cNvPr id="2" name="TextBox 1">
            <a:extLst>
              <a:ext uri="{FF2B5EF4-FFF2-40B4-BE49-F238E27FC236}">
                <a16:creationId xmlns:a16="http://schemas.microsoft.com/office/drawing/2014/main" id="{5091FEE3-3971-104B-ABA2-488A21080F27}"/>
              </a:ext>
            </a:extLst>
          </p:cNvPr>
          <p:cNvSpPr txBox="1"/>
          <p:nvPr/>
        </p:nvSpPr>
        <p:spPr>
          <a:xfrm>
            <a:off x="720762" y="2011680"/>
            <a:ext cx="7594899" cy="923330"/>
          </a:xfrm>
          <a:prstGeom prst="rect">
            <a:avLst/>
          </a:prstGeom>
          <a:noFill/>
        </p:spPr>
        <p:txBody>
          <a:bodyPr wrap="square" rtlCol="0">
            <a:spAutoFit/>
          </a:bodyPr>
          <a:lstStyle/>
          <a:p>
            <a:pPr algn="ctr"/>
            <a:r>
              <a:rPr lang="en-US" dirty="0"/>
              <a:t>Today, you’ll discover how small, relatively simple strategies—some of which may already feature in your teaching—can meet the criteria of </a:t>
            </a:r>
            <a:br>
              <a:rPr lang="en-US" dirty="0"/>
            </a:br>
            <a:r>
              <a:rPr lang="en-US" dirty="0"/>
              <a:t>High-Impact Practices (HIPs).</a:t>
            </a:r>
          </a:p>
        </p:txBody>
      </p:sp>
    </p:spTree>
    <p:extLst>
      <p:ext uri="{BB962C8B-B14F-4D97-AF65-F5344CB8AC3E}">
        <p14:creationId xmlns:p14="http://schemas.microsoft.com/office/powerpoint/2010/main" val="21860145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3F092-1443-4C82-A1DE-1E09016D17F7}"/>
              </a:ext>
            </a:extLst>
          </p:cNvPr>
          <p:cNvSpPr>
            <a:spLocks noGrp="1"/>
          </p:cNvSpPr>
          <p:nvPr>
            <p:ph type="title"/>
          </p:nvPr>
        </p:nvSpPr>
        <p:spPr/>
        <p:txBody>
          <a:bodyPr anchor="ctr">
            <a:normAutofit fontScale="90000"/>
          </a:bodyPr>
          <a:lstStyle/>
          <a:p>
            <a:br>
              <a:rPr lang="en-US" dirty="0">
                <a:hlinkClick r:id="rId3"/>
              </a:rPr>
            </a:br>
            <a:br>
              <a:rPr lang="en-US" dirty="0">
                <a:hlinkClick r:id="rId3"/>
              </a:rPr>
            </a:br>
            <a:br>
              <a:rPr lang="en-US" dirty="0">
                <a:hlinkClick r:id="rId3"/>
              </a:rPr>
            </a:br>
            <a:br>
              <a:rPr lang="en-US" dirty="0">
                <a:hlinkClick r:id="rId3"/>
              </a:rPr>
            </a:br>
            <a:br>
              <a:rPr lang="en-US" dirty="0"/>
            </a:br>
            <a:br>
              <a:rPr lang="en-US" dirty="0"/>
            </a:br>
            <a:br>
              <a:rPr lang="en-US" dirty="0"/>
            </a:br>
            <a:r>
              <a:rPr lang="en-US" sz="3700" dirty="0"/>
              <a:t>Lori’s contact info</a:t>
            </a:r>
            <a:br>
              <a:rPr lang="en-US" sz="3700" dirty="0"/>
            </a:br>
            <a:br>
              <a:rPr lang="en-US" sz="3700" dirty="0"/>
            </a:br>
            <a:r>
              <a:rPr lang="en-US" sz="3700" dirty="0"/>
              <a:t>Lori Randall, Ph.D., Director of Student Retention and study skills course instructor, Wausau campus</a:t>
            </a:r>
            <a:br>
              <a:rPr lang="en-US" sz="3700" dirty="0"/>
            </a:br>
            <a:r>
              <a:rPr lang="en-US" sz="3700" dirty="0"/>
              <a:t>323 CCC (Collins Classroom Center)</a:t>
            </a:r>
            <a:br>
              <a:rPr lang="en-US" sz="3700" dirty="0"/>
            </a:br>
            <a:r>
              <a:rPr lang="en-US" sz="3700" dirty="0"/>
              <a:t>715-346-2484</a:t>
            </a:r>
            <a:br>
              <a:rPr lang="en-US" sz="3700" dirty="0"/>
            </a:br>
            <a:r>
              <a:rPr lang="en-US" sz="3700" dirty="0">
                <a:hlinkClick r:id="rId4"/>
              </a:rPr>
              <a:t>lorandal@uwsp.edu</a:t>
            </a:r>
            <a:br>
              <a:rPr lang="en-US" sz="3700" dirty="0"/>
            </a:br>
            <a:endParaRPr lang="en-US" sz="3600" dirty="0"/>
          </a:p>
        </p:txBody>
      </p:sp>
    </p:spTree>
    <p:extLst>
      <p:ext uri="{BB962C8B-B14F-4D97-AF65-F5344CB8AC3E}">
        <p14:creationId xmlns:p14="http://schemas.microsoft.com/office/powerpoint/2010/main" val="2312694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3F092-1443-4C82-A1DE-1E09016D17F7}"/>
              </a:ext>
            </a:extLst>
          </p:cNvPr>
          <p:cNvSpPr>
            <a:spLocks noGrp="1"/>
          </p:cNvSpPr>
          <p:nvPr>
            <p:ph type="title"/>
          </p:nvPr>
        </p:nvSpPr>
        <p:spPr/>
        <p:txBody>
          <a:bodyPr anchor="ctr">
            <a:normAutofit fontScale="90000"/>
          </a:bodyPr>
          <a:lstStyle/>
          <a:p>
            <a:br>
              <a:rPr lang="en-US" dirty="0">
                <a:hlinkClick r:id="rId3"/>
              </a:rPr>
            </a:br>
            <a:br>
              <a:rPr lang="en-US" dirty="0">
                <a:hlinkClick r:id="rId3"/>
              </a:rPr>
            </a:br>
            <a:br>
              <a:rPr lang="en-US" dirty="0">
                <a:hlinkClick r:id="rId3"/>
              </a:rPr>
            </a:br>
            <a:br>
              <a:rPr lang="en-US" dirty="0">
                <a:hlinkClick r:id="rId3"/>
              </a:rPr>
            </a:br>
            <a:br>
              <a:rPr lang="en-US" dirty="0"/>
            </a:br>
            <a:br>
              <a:rPr lang="en-US" dirty="0"/>
            </a:br>
            <a:r>
              <a:rPr lang="en-US" sz="3700" dirty="0"/>
              <a:t>Have a great semester!!</a:t>
            </a:r>
            <a:br>
              <a:rPr lang="en-US" sz="3700" dirty="0"/>
            </a:br>
            <a:endParaRPr lang="en-US" sz="3600" dirty="0"/>
          </a:p>
        </p:txBody>
      </p:sp>
    </p:spTree>
    <p:extLst>
      <p:ext uri="{BB962C8B-B14F-4D97-AF65-F5344CB8AC3E}">
        <p14:creationId xmlns:p14="http://schemas.microsoft.com/office/powerpoint/2010/main" val="1565129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3F092-1443-4C82-A1DE-1E09016D17F7}"/>
              </a:ext>
            </a:extLst>
          </p:cNvPr>
          <p:cNvSpPr>
            <a:spLocks noGrp="1"/>
          </p:cNvSpPr>
          <p:nvPr>
            <p:ph type="title"/>
          </p:nvPr>
        </p:nvSpPr>
        <p:spPr>
          <a:xfrm>
            <a:off x="615798" y="1905000"/>
            <a:ext cx="8229600" cy="952500"/>
          </a:xfrm>
        </p:spPr>
        <p:txBody>
          <a:bodyPr anchor="ctr">
            <a:normAutofit fontScale="90000"/>
          </a:bodyPr>
          <a:lstStyle/>
          <a:p>
            <a:pPr algn="l"/>
            <a:br>
              <a:rPr lang="en-US" sz="3600" dirty="0"/>
            </a:br>
            <a:br>
              <a:rPr lang="en-US" sz="3600" dirty="0"/>
            </a:br>
            <a:r>
              <a:rPr lang="en-US" sz="3600" dirty="0"/>
              <a:t>The Time:			Fall 2013 Semester</a:t>
            </a:r>
            <a:br>
              <a:rPr lang="en-US" sz="3600" dirty="0"/>
            </a:br>
            <a:r>
              <a:rPr lang="en-US" sz="3600" dirty="0"/>
              <a:t>The Place: 			The University of MI, Ann Arbor</a:t>
            </a:r>
            <a:br>
              <a:rPr lang="en-US" sz="3600" dirty="0"/>
            </a:br>
            <a:r>
              <a:rPr lang="en-US" sz="3600" dirty="0"/>
              <a:t>The Course:		Writing 120 - Transition to 										College Writing for Multilingual 								Writers (2 sections)</a:t>
            </a:r>
            <a:br>
              <a:rPr lang="en-US" sz="3600" dirty="0"/>
            </a:br>
            <a:r>
              <a:rPr lang="en-US" sz="3600" dirty="0"/>
              <a:t>The Students:		38 from mainland China, 2 from 							France</a:t>
            </a:r>
            <a:br>
              <a:rPr lang="en-US" sz="3600" dirty="0"/>
            </a:br>
            <a:endParaRPr lang="en-US" sz="3600" dirty="0"/>
          </a:p>
        </p:txBody>
      </p:sp>
    </p:spTree>
    <p:extLst>
      <p:ext uri="{BB962C8B-B14F-4D97-AF65-F5344CB8AC3E}">
        <p14:creationId xmlns:p14="http://schemas.microsoft.com/office/powerpoint/2010/main" val="1153820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AE347C-8615-79C9-4584-8412C35986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446937-3CE9-0D5B-AE0A-5191FB088975}"/>
              </a:ext>
            </a:extLst>
          </p:cNvPr>
          <p:cNvSpPr>
            <a:spLocks noGrp="1"/>
          </p:cNvSpPr>
          <p:nvPr>
            <p:ph type="title"/>
          </p:nvPr>
        </p:nvSpPr>
        <p:spPr>
          <a:xfrm>
            <a:off x="615798" y="1905000"/>
            <a:ext cx="8229600" cy="952500"/>
          </a:xfrm>
        </p:spPr>
        <p:txBody>
          <a:bodyPr anchor="ctr">
            <a:normAutofit fontScale="90000"/>
          </a:bodyPr>
          <a:lstStyle/>
          <a:p>
            <a:pPr algn="l"/>
            <a:br>
              <a:rPr lang="en-US" sz="3600" dirty="0"/>
            </a:br>
            <a:br>
              <a:rPr lang="en-US" sz="3600" dirty="0"/>
            </a:br>
            <a:r>
              <a:rPr lang="en-US" sz="3600" dirty="0"/>
              <a:t>The Problem:			All but two students 													committed plagiarism on the 									first draft of their first 												assignment.</a:t>
            </a:r>
          </a:p>
        </p:txBody>
      </p:sp>
    </p:spTree>
    <p:extLst>
      <p:ext uri="{BB962C8B-B14F-4D97-AF65-F5344CB8AC3E}">
        <p14:creationId xmlns:p14="http://schemas.microsoft.com/office/powerpoint/2010/main" val="1774702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6E689D-93C0-816E-8276-6203B5272E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7CB6CB-FDE9-F0F5-0536-FAE4129B9C94}"/>
              </a:ext>
            </a:extLst>
          </p:cNvPr>
          <p:cNvSpPr>
            <a:spLocks noGrp="1"/>
          </p:cNvSpPr>
          <p:nvPr>
            <p:ph type="title"/>
          </p:nvPr>
        </p:nvSpPr>
        <p:spPr>
          <a:xfrm>
            <a:off x="628498" y="1905000"/>
            <a:ext cx="8229600" cy="952500"/>
          </a:xfrm>
        </p:spPr>
        <p:txBody>
          <a:bodyPr anchor="ctr">
            <a:normAutofit fontScale="90000"/>
          </a:bodyPr>
          <a:lstStyle/>
          <a:p>
            <a:pPr algn="l"/>
            <a:br>
              <a:rPr lang="en-US" sz="3600" dirty="0"/>
            </a:br>
            <a:br>
              <a:rPr lang="en-US" sz="3600" dirty="0"/>
            </a:br>
            <a:r>
              <a:rPr lang="en-US" sz="3600" dirty="0"/>
              <a:t>The Short-Term Solution:			</a:t>
            </a:r>
            <a:br>
              <a:rPr lang="en-US" sz="3600" dirty="0"/>
            </a:br>
            <a:br>
              <a:rPr lang="en-US" sz="3600" dirty="0"/>
            </a:br>
            <a:r>
              <a:rPr lang="en-US" sz="3600" dirty="0"/>
              <a:t>Sort things out one-by-one at students’ individual conferences with me.</a:t>
            </a:r>
            <a:br>
              <a:rPr lang="en-US" sz="3600" dirty="0"/>
            </a:br>
            <a:endParaRPr lang="en-US" sz="3600" dirty="0"/>
          </a:p>
        </p:txBody>
      </p:sp>
    </p:spTree>
    <p:extLst>
      <p:ext uri="{BB962C8B-B14F-4D97-AF65-F5344CB8AC3E}">
        <p14:creationId xmlns:p14="http://schemas.microsoft.com/office/powerpoint/2010/main" val="840929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0E743-4C1C-4460-7626-33370C331E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629D83-5E91-F707-0949-F6F8F74915E5}"/>
              </a:ext>
            </a:extLst>
          </p:cNvPr>
          <p:cNvSpPr>
            <a:spLocks noGrp="1"/>
          </p:cNvSpPr>
          <p:nvPr>
            <p:ph type="title"/>
          </p:nvPr>
        </p:nvSpPr>
        <p:spPr>
          <a:xfrm>
            <a:off x="628498" y="1905000"/>
            <a:ext cx="8229600" cy="952500"/>
          </a:xfrm>
        </p:spPr>
        <p:txBody>
          <a:bodyPr anchor="ctr">
            <a:normAutofit fontScale="90000"/>
          </a:bodyPr>
          <a:lstStyle/>
          <a:p>
            <a:pPr algn="l"/>
            <a:br>
              <a:rPr lang="en-US" sz="3600" dirty="0"/>
            </a:br>
            <a:br>
              <a:rPr lang="en-US" sz="3600" dirty="0"/>
            </a:br>
            <a:r>
              <a:rPr lang="en-US" sz="3600" dirty="0"/>
              <a:t>The Long-Term Solution:			</a:t>
            </a:r>
            <a:br>
              <a:rPr lang="en-US" sz="3600" dirty="0"/>
            </a:br>
            <a:br>
              <a:rPr lang="en-US" sz="3600" dirty="0"/>
            </a:br>
            <a:r>
              <a:rPr lang="en-US" sz="3600" dirty="0"/>
              <a:t>On the first day of class in the Winter 2014 semester, review the university’s academic integrity policy. Require students to complete a short Canvas quiz on the academic integrity policy. </a:t>
            </a:r>
          </a:p>
        </p:txBody>
      </p:sp>
    </p:spTree>
    <p:extLst>
      <p:ext uri="{BB962C8B-B14F-4D97-AF65-F5344CB8AC3E}">
        <p14:creationId xmlns:p14="http://schemas.microsoft.com/office/powerpoint/2010/main" val="1956824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8266FB-A4AE-0CD1-3A96-D65BEA1E31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11841D-E04F-17B8-55D5-CC898D73F19A}"/>
              </a:ext>
            </a:extLst>
          </p:cNvPr>
          <p:cNvSpPr>
            <a:spLocks noGrp="1"/>
          </p:cNvSpPr>
          <p:nvPr>
            <p:ph type="title"/>
          </p:nvPr>
        </p:nvSpPr>
        <p:spPr>
          <a:xfrm>
            <a:off x="615798" y="1905000"/>
            <a:ext cx="8229600" cy="952500"/>
          </a:xfrm>
        </p:spPr>
        <p:txBody>
          <a:bodyPr anchor="ctr">
            <a:normAutofit fontScale="90000"/>
          </a:bodyPr>
          <a:lstStyle/>
          <a:p>
            <a:pPr algn="l"/>
            <a:br>
              <a:rPr lang="en-US" sz="3600" dirty="0"/>
            </a:br>
            <a:br>
              <a:rPr lang="en-US" sz="3600" dirty="0"/>
            </a:br>
            <a:r>
              <a:rPr lang="en-US" sz="3600" dirty="0"/>
              <a:t>The Time:			Winter 2014 Semester</a:t>
            </a:r>
            <a:br>
              <a:rPr lang="en-US" sz="3600" dirty="0"/>
            </a:br>
            <a:r>
              <a:rPr lang="en-US" sz="3600" dirty="0"/>
              <a:t>The Place: 			The University of MI, Ann Arbor</a:t>
            </a:r>
            <a:br>
              <a:rPr lang="en-US" sz="3600" dirty="0"/>
            </a:br>
            <a:r>
              <a:rPr lang="en-US" sz="3600" dirty="0"/>
              <a:t>The Course:		Writing 120 - Transition to 										College Writing for Multilingual 								Writers (1 section)</a:t>
            </a:r>
            <a:br>
              <a:rPr lang="en-US" sz="3600" dirty="0"/>
            </a:br>
            <a:r>
              <a:rPr lang="en-US" sz="3600" dirty="0"/>
              <a:t>The Students:		18 students from mainland 										China, 1 from Taiwan, 1 from 									Korea</a:t>
            </a:r>
            <a:br>
              <a:rPr lang="en-US" sz="3600" dirty="0"/>
            </a:br>
            <a:endParaRPr lang="en-US" sz="3600" dirty="0"/>
          </a:p>
        </p:txBody>
      </p:sp>
    </p:spTree>
    <p:extLst>
      <p:ext uri="{BB962C8B-B14F-4D97-AF65-F5344CB8AC3E}">
        <p14:creationId xmlns:p14="http://schemas.microsoft.com/office/powerpoint/2010/main" val="223171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8D99FC-6BBB-F358-3754-00AD22ACB6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77BCAA-DAFD-35D0-26A4-B7C6258CAC41}"/>
              </a:ext>
            </a:extLst>
          </p:cNvPr>
          <p:cNvSpPr>
            <a:spLocks noGrp="1"/>
          </p:cNvSpPr>
          <p:nvPr>
            <p:ph type="title"/>
          </p:nvPr>
        </p:nvSpPr>
        <p:spPr>
          <a:xfrm>
            <a:off x="615798" y="1905000"/>
            <a:ext cx="8229600" cy="952500"/>
          </a:xfrm>
        </p:spPr>
        <p:txBody>
          <a:bodyPr anchor="ctr">
            <a:normAutofit fontScale="90000"/>
          </a:bodyPr>
          <a:lstStyle/>
          <a:p>
            <a:pPr algn="l"/>
            <a:br>
              <a:rPr lang="en-US" sz="3600" dirty="0"/>
            </a:br>
            <a:br>
              <a:rPr lang="en-US" sz="3600" dirty="0"/>
            </a:br>
            <a:r>
              <a:rPr lang="en-US" sz="3600" dirty="0"/>
              <a:t>The Problem:			All students committed 											plagiarism on the first draft of 								their first assignment.</a:t>
            </a:r>
          </a:p>
        </p:txBody>
      </p:sp>
    </p:spTree>
    <p:extLst>
      <p:ext uri="{BB962C8B-B14F-4D97-AF65-F5344CB8AC3E}">
        <p14:creationId xmlns:p14="http://schemas.microsoft.com/office/powerpoint/2010/main" val="186828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CEBB53-FECA-5A3E-FBEF-FF71460AF6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650BF87-E8AC-FE06-6C89-2575B11C6248}"/>
              </a:ext>
            </a:extLst>
          </p:cNvPr>
          <p:cNvSpPr>
            <a:spLocks noGrp="1"/>
          </p:cNvSpPr>
          <p:nvPr>
            <p:ph type="title"/>
          </p:nvPr>
        </p:nvSpPr>
        <p:spPr>
          <a:xfrm>
            <a:off x="628498" y="1905000"/>
            <a:ext cx="8229600" cy="952500"/>
          </a:xfrm>
        </p:spPr>
        <p:txBody>
          <a:bodyPr anchor="ctr">
            <a:normAutofit fontScale="90000"/>
          </a:bodyPr>
          <a:lstStyle/>
          <a:p>
            <a:pPr algn="l"/>
            <a:br>
              <a:rPr lang="en-US" sz="3600" dirty="0"/>
            </a:br>
            <a:br>
              <a:rPr lang="en-US" sz="3600" dirty="0"/>
            </a:br>
            <a:r>
              <a:rPr lang="en-US" sz="3600" dirty="0"/>
              <a:t>The Short-Term Solution:			</a:t>
            </a:r>
            <a:br>
              <a:rPr lang="en-US" sz="3600" dirty="0"/>
            </a:br>
            <a:br>
              <a:rPr lang="en-US" sz="3600" dirty="0"/>
            </a:br>
            <a:r>
              <a:rPr lang="en-US" sz="3600" dirty="0"/>
              <a:t>Sort things out one-by-one at students’ individual conferences with me.</a:t>
            </a:r>
            <a:br>
              <a:rPr lang="en-US" sz="3600" dirty="0"/>
            </a:br>
            <a:endParaRPr lang="en-US" sz="3600" dirty="0"/>
          </a:p>
        </p:txBody>
      </p:sp>
    </p:spTree>
    <p:extLst>
      <p:ext uri="{BB962C8B-B14F-4D97-AF65-F5344CB8AC3E}">
        <p14:creationId xmlns:p14="http://schemas.microsoft.com/office/powerpoint/2010/main" val="265093427"/>
      </p:ext>
    </p:extLst>
  </p:cSld>
  <p:clrMapOvr>
    <a:masterClrMapping/>
  </p:clrMapOvr>
</p:sld>
</file>

<file path=ppt/theme/theme1.xml><?xml version="1.0" encoding="utf-8"?>
<a:theme xmlns:a="http://schemas.openxmlformats.org/drawingml/2006/main" name="template-four3rati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1C2BD8D2E863040A4391B36CAD370EA" ma:contentTypeVersion="" ma:contentTypeDescription="Create a new document." ma:contentTypeScope="" ma:versionID="dd31c871ab673bb396925951da8af7bc">
  <xsd:schema xmlns:xsd="http://www.w3.org/2001/XMLSchema" xmlns:xs="http://www.w3.org/2001/XMLSchema" xmlns:p="http://schemas.microsoft.com/office/2006/metadata/properties" xmlns:ns1="http://schemas.microsoft.com/sharepoint/v3" xmlns:ns2="beaf5f31-8cd1-41e4-a47a-7a8ecc96f470" targetNamespace="http://schemas.microsoft.com/office/2006/metadata/properties" ma:root="true" ma:fieldsID="b21af3bb3c8f651575448477e53d6a43" ns1:_="" ns2:_="">
    <xsd:import namespace="http://schemas.microsoft.com/sharepoint/v3"/>
    <xsd:import namespace="beaf5f31-8cd1-41e4-a47a-7a8ecc96f470"/>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eaf5f31-8cd1-41e4-a47a-7a8ecc96f47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3BB22E9-D2A8-43EB-88EA-BC5222CFE49C}">
  <ds:schemaRefs>
    <ds:schemaRef ds:uri="http://schemas.openxmlformats.org/package/2006/metadata/core-properties"/>
    <ds:schemaRef ds:uri="http://schemas.microsoft.com/office/2006/documentManagement/types"/>
    <ds:schemaRef ds:uri="http://purl.org/dc/terms/"/>
    <ds:schemaRef ds:uri="http://schemas.microsoft.com/office/infopath/2007/PartnerControls"/>
    <ds:schemaRef ds:uri="http://purl.org/dc/dcmitype/"/>
    <ds:schemaRef ds:uri="04f5a739-f182-43e1-b60e-6e50db952b6d"/>
    <ds:schemaRef ds:uri="9d3f1985-ac97-4139-aed9-ad4221df656c"/>
    <ds:schemaRef ds:uri="http://schemas.microsoft.com/office/2006/metadata/properties"/>
    <ds:schemaRef ds:uri="http://www.w3.org/XML/1998/namespace"/>
    <ds:schemaRef ds:uri="http://purl.org/dc/elements/1.1/"/>
  </ds:schemaRefs>
</ds:datastoreItem>
</file>

<file path=customXml/itemProps2.xml><?xml version="1.0" encoding="utf-8"?>
<ds:datastoreItem xmlns:ds="http://schemas.openxmlformats.org/officeDocument/2006/customXml" ds:itemID="{1FC54A5B-CF3F-402F-AD6D-E2803D51F4BD}">
  <ds:schemaRefs>
    <ds:schemaRef ds:uri="http://schemas.microsoft.com/sharepoint/v3/contenttype/forms"/>
  </ds:schemaRefs>
</ds:datastoreItem>
</file>

<file path=customXml/itemProps3.xml><?xml version="1.0" encoding="utf-8"?>
<ds:datastoreItem xmlns:ds="http://schemas.openxmlformats.org/officeDocument/2006/customXml" ds:itemID="{88B42D56-B3BB-4D18-824A-7180FDF4B0BE}"/>
</file>

<file path=docProps/app.xml><?xml version="1.0" encoding="utf-8"?>
<Properties xmlns="http://schemas.openxmlformats.org/officeDocument/2006/extended-properties" xmlns:vt="http://schemas.openxmlformats.org/officeDocument/2006/docPropsVTypes">
  <Template>DYP Slide for Workshops DRAFT</Template>
  <TotalTime>1693</TotalTime>
  <Words>1579</Words>
  <Application>Microsoft Office PowerPoint</Application>
  <PresentationFormat>On-screen Show (16:10)</PresentationFormat>
  <Paragraphs>61</Paragraphs>
  <Slides>21</Slides>
  <Notes>21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template-four3ratio</vt:lpstr>
      <vt:lpstr>Instructor Modeling &amp; Student Noticing as HIPs: When the Little Things are the Big Things</vt:lpstr>
      <vt:lpstr>Are you worried about finding time to incorporate HIPs into your teaching?</vt:lpstr>
      <vt:lpstr>  The Time:   Fall 2013 Semester The Place:    The University of MI, Ann Arbor The Course:  Writing 120 - Transition to           College Writing for Multilingual         Writers (2 sections) The Students:  38 from mainland China, 2 from        France </vt:lpstr>
      <vt:lpstr>  The Problem:   All but two students              committed plagiarism on the          first draft of their first             assignment.</vt:lpstr>
      <vt:lpstr>  The Short-Term Solution:     Sort things out one-by-one at students’ individual conferences with me. </vt:lpstr>
      <vt:lpstr>  The Long-Term Solution:     On the first day of class in the Winter 2014 semester, review the university’s academic integrity policy. Require students to complete a short Canvas quiz on the academic integrity policy. </vt:lpstr>
      <vt:lpstr>  The Time:   Winter 2014 Semester The Place:    The University of MI, Ann Arbor The Course:  Writing 120 - Transition to           College Writing for Multilingual         Writers (1 section) The Students:  18 students from mainland           China, 1 from Taiwan, 1 from          Korea </vt:lpstr>
      <vt:lpstr>  The Problem:   All students committed            plagiarism on the first draft of         their first assignment.</vt:lpstr>
      <vt:lpstr>  The Short-Term Solution:     Sort things out one-by-one at students’ individual conferences with me. </vt:lpstr>
      <vt:lpstr>  The Long-Term Solution, Part One:     During the first week of class in the Fall 2014 semester, engage students in conversation not just about the university’s academic integrity policy but also about the concepts of intellectual property rights and academic integrity. Revisit/refer to this conversation frequently throughout the semester. </vt:lpstr>
      <vt:lpstr>  The Long-Term Solution, Part Two:     Throughout the semester, provide reading guides that require students to notice when, how, and why the authors of the texts they read for our course incorporate others’ ideas into their own work. (Note that I was already in the habit of creating reading guides. Creating new reading guides or revising existing reading guides helped me review course readings, held students accountable for completing the readings, and helped students collect their thoughts before discussing the readings in class.) Supplement reading guides with a table of commonly used verbs that signal agreement, disagreement, partial agreement, etc. (Note that I did not need to create such a table, as our textbook provided one. Students and I added to or modified this table throughout the semester as we encountered new verbs or nuanced meanings of verbs that were already listed in the table.)</vt:lpstr>
      <vt:lpstr>  The Long-Term Solution, Part Three:     Dedicate between 2 and 3 class sessions to an interactive lecture and  whole-class discussion of (a) the way in-text citations and bibliographic entries work in western, English-language scholarly publications; and (b) differences between western, English-language scholarly citations/bibliographic entries and the citations/bibliographic entries found in scholarly works in students’ home countries. Revisit/refer to this lecture and conversation frequently throughout the semester. </vt:lpstr>
      <vt:lpstr>  The Long-Term Solution, Part Four:     Spend one class period modeling my reading and note-taking strategy for students and providing opportunities for them to practice taking notes in a way that supports the acceptable use of others’ ideas. Refer to/revisit this conversation and activity as needed throughout the semester.  </vt:lpstr>
      <vt:lpstr>  The Long-Term Solution, Part Five:     Revise existing assignment criteria and prompts in ways that require or encourage students to explicitly apply the concepts they have learned/are learning about intellectual property rights; academic integrity; and western, English-language citation conventions. </vt:lpstr>
      <vt:lpstr> How does this long-term solution meet the criteria of a HIP (high-impact practice)?  1) Performance levels are set appropriately high 2) Interactions with faculty and peers about substantive matters 3) Experiences with diversity (I sort of got a “freebie” on this one: diversity was inherently built into this class. These international students needed and expected to learn about the new cultural and linguistic norms of their host country and school.) 4) Frequent, timely, and constructive feedback 5) Periodic, structured opportunities to reflect and integrate learning 6) Opportunities to discover the relevance of learning through real-world applications</vt:lpstr>
      <vt:lpstr> Why did it take me so long to devise a good solution to the problem?   </vt:lpstr>
      <vt:lpstr>      What conventions, concepts, and knowledge are so deeply ingrained in your understanding of your discipline or your work as a scholar that you might not think about the need to actively teach them?  Follow this link for a list of questions and observations to help you reflect on this question.  </vt:lpstr>
      <vt:lpstr>      Time to reflect/write alone or with a partner or group.  Time to share observations/ideas, if you are comfortable doing so. </vt:lpstr>
      <vt:lpstr>Recommended Reading</vt:lpstr>
      <vt:lpstr>       Lori’s contact info  Lori Randall, Ph.D., Director of Student Retention and study skills course instructor, Wausau campus 323 CCC (Collins Classroom Center) 715-346-2484 lorandal@uwsp.edu </vt:lpstr>
      <vt:lpstr>      Have a great semester!!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Willis, Justin</dc:creator>
  <cp:lastModifiedBy>Randall, Lori</cp:lastModifiedBy>
  <cp:revision>79</cp:revision>
  <dcterms:created xsi:type="dcterms:W3CDTF">2022-07-19T16:48:47Z</dcterms:created>
  <dcterms:modified xsi:type="dcterms:W3CDTF">2025-01-13T14:52:22Z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0x01010031C2BD8D2E863040A4391B36CAD370EA</vt:lpwstr>
  </property>
</Properties>
</file>