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C846F3D0.xml" ContentType="application/vnd.ms-powerpoint.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33_6C27544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3D_A661E256.xml" ContentType="application/vnd.ms-powerpoint.comments+xml"/>
  <Override PartName="/ppt/comments/modernComment_140_F9701653.xml" ContentType="application/vnd.ms-powerpoint.comment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7"/>
  </p:notesMasterIdLst>
  <p:sldIdLst>
    <p:sldId id="256" r:id="rId5"/>
    <p:sldId id="302" r:id="rId6"/>
    <p:sldId id="307" r:id="rId7"/>
    <p:sldId id="308" r:id="rId8"/>
    <p:sldId id="309" r:id="rId9"/>
    <p:sldId id="310" r:id="rId10"/>
    <p:sldId id="311" r:id="rId11"/>
    <p:sldId id="312" r:id="rId12"/>
    <p:sldId id="303" r:id="rId13"/>
    <p:sldId id="257" r:id="rId14"/>
    <p:sldId id="258" r:id="rId15"/>
    <p:sldId id="316" r:id="rId16"/>
    <p:sldId id="317" r:id="rId17"/>
    <p:sldId id="319" r:id="rId18"/>
    <p:sldId id="318" r:id="rId19"/>
    <p:sldId id="320" r:id="rId20"/>
    <p:sldId id="305" r:id="rId21"/>
    <p:sldId id="306" r:id="rId22"/>
    <p:sldId id="313" r:id="rId23"/>
    <p:sldId id="314" r:id="rId24"/>
    <p:sldId id="315" r:id="rId25"/>
    <p:sldId id="32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B25899-CB99-411A-9C7C-43BD824DFB18}">
          <p14:sldIdLst>
            <p14:sldId id="256"/>
            <p14:sldId id="302"/>
          </p14:sldIdLst>
        </p14:section>
        <p14:section name="Background" id="{8462BE24-B442-4863-9A13-EAD9C26A7768}">
          <p14:sldIdLst>
            <p14:sldId id="307"/>
            <p14:sldId id="308"/>
            <p14:sldId id="309"/>
            <p14:sldId id="310"/>
            <p14:sldId id="311"/>
            <p14:sldId id="312"/>
            <p14:sldId id="303"/>
          </p14:sldIdLst>
        </p14:section>
        <p14:section name="Collaboration" id="{5E0B69FF-825D-4E6B-A41F-3B1BAFBB6347}">
          <p14:sldIdLst>
            <p14:sldId id="257"/>
            <p14:sldId id="258"/>
          </p14:sldIdLst>
        </p14:section>
        <p14:section name="Delivering Support" id="{016E48F0-0F17-474C-ACA7-4DCA48086DA5}">
          <p14:sldIdLst>
            <p14:sldId id="316"/>
            <p14:sldId id="317"/>
            <p14:sldId id="319"/>
            <p14:sldId id="318"/>
            <p14:sldId id="320"/>
          </p14:sldIdLst>
        </p14:section>
        <p14:section name="Instructor Toolkit" id="{AA4BBE73-EC06-47C0-B974-D7599BF65E60}">
          <p14:sldIdLst>
            <p14:sldId id="305"/>
            <p14:sldId id="306"/>
            <p14:sldId id="313"/>
            <p14:sldId id="314"/>
            <p14:sldId id="315"/>
            <p14:sldId id="32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6DF27B-0C7A-2FEC-EC9D-927A0FB5C3B1}" name="Hackbarth-Onson, Annette" initials="" userId="S::ahackbar@uwsp.edu::16df2560-d128-4762-bfab-b4ee420a2ea1" providerId="AD"/>
  <p188:author id="{E915DFE1-0CC9-4308-1710-2A692640436E}" name="White, Jennifer [TLC]" initials="JW" userId="S::jwhite@uwsp.edu::0d83eaef-6855-46b7-97b2-042cf10df1e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C9BBE9-1AD1-4012-B1CF-6E1938BE464E}" v="319" dt="2025-01-03T20:22:28.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omments/modernComment_100_C846F3D0.xml><?xml version="1.0" encoding="utf-8"?>
<p188:cmLst xmlns:a="http://schemas.openxmlformats.org/drawingml/2006/main" xmlns:r="http://schemas.openxmlformats.org/officeDocument/2006/relationships" xmlns:p188="http://schemas.microsoft.com/office/powerpoint/2018/8/main">
  <p188:cm id="{4437C4FE-4B14-468D-970C-2AA036993659}" authorId="{E915DFE1-0CC9-4308-1710-2A692640436E}" created="2024-12-31T01:10:03.292" startDate="2024-12-31T01:10:03.294" dueDate="2024-12-31T01:10:03.294" assignedTo="{376DF27B-0C7A-2FEC-EC9D-927A0FB5C3B1}" title="@Hackbarth-Onson, Annette Mental note of handouts: Workshop schedule, Focal Point letter, Data? (if it is even useful), TLC postcard, and teaching tools.">
    <ac:txMkLst xmlns:ac="http://schemas.microsoft.com/office/drawing/2013/main/command">
      <pc:docMk xmlns:pc="http://schemas.microsoft.com/office/powerpoint/2013/main/command"/>
      <pc:sldMk xmlns:pc="http://schemas.microsoft.com/office/powerpoint/2013/main/command" cId="3360093136" sldId="256"/>
      <ac:spMk id="2" creationId="{70607074-9602-4CBD-E1B4-EEA792EF6E03}"/>
      <ac:txMk cp="0" len="19">
        <ac:context len="20" hash="167097038"/>
      </ac:txMk>
    </ac:txMkLst>
    <p188:pos x="5976557" y="1833170"/>
    <p188:txBody>
      <a:bodyPr/>
      <a:lstStyle/>
      <a:p>
        <a:r>
          <a:rPr lang="en-US"/>
          <a:t>[@Hackbarth-Onson, Annette] 
Mental note of handouts:
Workshop schedule, Focal Point letter, Data? (if it is even useful), TLC postcard, and teaching tools.</a:t>
        </a:r>
      </a:p>
    </p188:txBody>
    <p188:extLst>
      <p:ext xmlns:p="http://schemas.openxmlformats.org/presentationml/2006/main" uri="{5BB2D875-25FF-4072-B9AC-8F64D62656EB}">
        <p228:taskDetails xmlns:p228="http://schemas.microsoft.com/office/powerpoint/2022/08/main">
          <p228:history>
            <p228:event time="2024-12-31T01:10:03.292" id="{A65FDB41-A1F2-4D92-BE66-A797391483CC}">
              <p228:atrbtn authorId="{E915DFE1-0CC9-4308-1710-2A692640436E}"/>
              <p228:anchr>
                <p228:comment id="{4437C4FE-4B14-468D-970C-2AA036993659}"/>
              </p228:anchr>
              <p228:add/>
            </p228:event>
            <p228:event time="2024-12-31T01:10:03.292" id="{1F638F90-6778-464D-A236-3905AE4B6F0E}">
              <p228:atrbtn authorId="{E915DFE1-0CC9-4308-1710-2A692640436E}"/>
              <p228:anchr>
                <p228:comment id="{4437C4FE-4B14-468D-970C-2AA036993659}"/>
              </p228:anchr>
              <p228:asgn authorId="{376DF27B-0C7A-2FEC-EC9D-927A0FB5C3B1}"/>
            </p228:event>
            <p228:event time="2024-12-31T01:10:03.292" id="{DDC4925E-BE27-458C-85CF-E95225CBF686}">
              <p228:atrbtn authorId="{E915DFE1-0CC9-4308-1710-2A692640436E}"/>
              <p228:anchr>
                <p228:comment id="{4437C4FE-4B14-468D-970C-2AA036993659}"/>
              </p228:anchr>
              <p228:title val="@Hackbarth-Onson, Annette Mental note of handouts: Workshop schedule, Focal Point letter, Data? (if it is even useful), TLC postcard, and teaching tools."/>
            </p228:event>
            <p228:event time="2024-12-31T01:10:03.292" id="{F0572CD7-EF5A-4B9F-A199-056C6C92E7C5}">
              <p228:atrbtn authorId="{E915DFE1-0CC9-4308-1710-2A692640436E}"/>
              <p228:anchr>
                <p228:comment id="{4437C4FE-4B14-468D-970C-2AA036993659}"/>
              </p228:anchr>
              <p228:date stDt="2024-12-31T01:10:03.294" endDt="2024-12-31T01:10:03.294"/>
            </p228:event>
          </p228:history>
        </p228:taskDetails>
      </p:ext>
    </p188:extLst>
  </p188:cm>
</p188:cmLst>
</file>

<file path=ppt/comments/modernComment_133_6C275440.xml><?xml version="1.0" encoding="utf-8"?>
<p188:cmLst xmlns:a="http://schemas.openxmlformats.org/drawingml/2006/main" xmlns:r="http://schemas.openxmlformats.org/officeDocument/2006/relationships" xmlns:p188="http://schemas.microsoft.com/office/powerpoint/2018/8/main">
  <p188:cm id="{32AA7947-231B-4F68-BD3C-59AA03AD6226}" authorId="{E915DFE1-0CC9-4308-1710-2A692640436E}" created="2024-12-19T16:57:00.824">
    <pc:sldMkLst xmlns:pc="http://schemas.microsoft.com/office/powerpoint/2013/main/command">
      <pc:docMk/>
      <pc:sldMk cId="1814516800" sldId="307"/>
    </pc:sldMkLst>
    <p188:txBody>
      <a:bodyPr/>
      <a:lstStyle/>
      <a:p>
        <a:r>
          <a:rPr lang="en-US"/>
          <a:t>Annette, (this is messy and not the format I would use) BUT I wondered if you think any of this data is telling. I don’t actually notice a larger percentage of students with low GPAs, not by much… I wasn’t sure if you think this is significant and worth including.</a:t>
        </a:r>
      </a:p>
    </p188:txBody>
  </p188:cm>
  <p188:cm id="{B167FE40-E787-4599-842A-A1F7E5FA77B5}" authorId="{E915DFE1-0CC9-4308-1710-2A692640436E}" created="2024-12-19T17:00:34.514">
    <pc:sldMkLst xmlns:pc="http://schemas.microsoft.com/office/powerpoint/2013/main/command">
      <pc:docMk/>
      <pc:sldMk cId="1814516800" sldId="307"/>
    </pc:sldMkLst>
    <p188:replyLst>
      <p188:reply id="{43736537-B56F-418A-A283-B37A9F7B6843}" authorId="{376DF27B-0C7A-2FEC-EC9D-927A0FB5C3B1}" created="2025-01-02T21:51:25.811">
        <p188:txBody>
          <a:bodyPr/>
          <a:lstStyle/>
          <a:p>
            <a:r>
              <a:rPr lang="en-US"/>
              <a:t>[@White, Jennifer [TLC]] Do you remember where you got these screen shots? Also, has Lori shared findings from the incoming student survey anywhere that we can use? </a:t>
            </a:r>
          </a:p>
        </p188:txBody>
      </p188:reply>
    </p188:replyLst>
    <p188:txBody>
      <a:bodyPr/>
      <a:lstStyle/>
      <a:p>
        <a:r>
          <a:rPr lang="en-US"/>
          <a:t>I.	Demographics of Study Body - Annette
a.	Entering student GPA over time
b.	Consider using Lori’s entering student survey
c.	The need for an academic safety net</a:t>
        </a:r>
      </a:p>
    </p188:txBody>
  </p188:cm>
</p188:cmLst>
</file>

<file path=ppt/comments/modernComment_13D_A661E256.xml><?xml version="1.0" encoding="utf-8"?>
<p188:cmLst xmlns:a="http://schemas.openxmlformats.org/drawingml/2006/main" xmlns:r="http://schemas.openxmlformats.org/officeDocument/2006/relationships" xmlns:p188="http://schemas.microsoft.com/office/powerpoint/2018/8/main">
  <p188:cm id="{BB85658C-5D39-47B9-9FE3-331CCF1547A5}" authorId="{E915DFE1-0CC9-4308-1710-2A692640436E}" created="2024-12-19T17:07:17.846">
    <ac:deMkLst xmlns:ac="http://schemas.microsoft.com/office/drawing/2013/main/command">
      <pc:docMk xmlns:pc="http://schemas.microsoft.com/office/powerpoint/2013/main/command"/>
      <pc:sldMk xmlns:pc="http://schemas.microsoft.com/office/powerpoint/2013/main/command" cId="2791432790" sldId="317"/>
      <ac:spMk id="4" creationId="{2A669B66-09E1-BC44-23AA-074F9F7C7FE4}"/>
    </ac:deMkLst>
    <p188:txBody>
      <a:bodyPr/>
      <a:lstStyle/>
      <a:p>
        <a:r>
          <a:rPr lang="en-US"/>
          <a:t>Insert workshop schedule</a:t>
        </a:r>
      </a:p>
    </p188:txBody>
  </p188:cm>
</p188:cmLst>
</file>

<file path=ppt/comments/modernComment_140_F9701653.xml><?xml version="1.0" encoding="utf-8"?>
<p188:cmLst xmlns:a="http://schemas.openxmlformats.org/drawingml/2006/main" xmlns:r="http://schemas.openxmlformats.org/officeDocument/2006/relationships" xmlns:p188="http://schemas.microsoft.com/office/powerpoint/2018/8/main">
  <p188:cm id="{25ABCAA0-0C7E-44E2-A13B-8AAB81BD5283}" authorId="{E915DFE1-0CC9-4308-1710-2A692640436E}" created="2024-12-19T17:14:35.483">
    <pc:sldMkLst xmlns:pc="http://schemas.microsoft.com/office/powerpoint/2013/main/command">
      <pc:docMk/>
      <pc:sldMk cId="4184872531" sldId="320"/>
    </pc:sldMkLst>
    <p188:txBody>
      <a:bodyPr/>
      <a:lstStyle/>
      <a:p>
        <a:r>
          <a:rPr lang="en-US"/>
          <a:t>Annette</a:t>
        </a:r>
      </a:p>
    </p188:txBody>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EA401-7BE2-46E0-988D-D66166CD46A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187B653-92F7-4B40-92AF-59FC1FFD0707}">
      <dgm:prSet/>
      <dgm:spPr/>
      <dgm:t>
        <a:bodyPr/>
        <a:lstStyle/>
        <a:p>
          <a:r>
            <a:rPr lang="en-US" b="1"/>
            <a:t>Entering Students</a:t>
          </a:r>
          <a:endParaRPr lang="en-US"/>
        </a:p>
      </dgm:t>
    </dgm:pt>
    <dgm:pt modelId="{95E5DCDE-0607-4F5B-A5BB-FEA022E2E15B}" type="parTrans" cxnId="{B5E718A7-FA55-48C5-A8A3-5BCD9B20B6C1}">
      <dgm:prSet/>
      <dgm:spPr/>
      <dgm:t>
        <a:bodyPr/>
        <a:lstStyle/>
        <a:p>
          <a:endParaRPr lang="en-US"/>
        </a:p>
      </dgm:t>
    </dgm:pt>
    <dgm:pt modelId="{26FED782-B45F-4B6A-810B-88B66C3165F4}" type="sibTrans" cxnId="{B5E718A7-FA55-48C5-A8A3-5BCD9B20B6C1}">
      <dgm:prSet/>
      <dgm:spPr/>
      <dgm:t>
        <a:bodyPr/>
        <a:lstStyle/>
        <a:p>
          <a:endParaRPr lang="en-US"/>
        </a:p>
      </dgm:t>
    </dgm:pt>
    <dgm:pt modelId="{70E05C9C-7B4E-4443-8275-414B58C5A787}">
      <dgm:prSet/>
      <dgm:spPr/>
      <dgm:t>
        <a:bodyPr/>
        <a:lstStyle/>
        <a:p>
          <a:r>
            <a:rPr lang="en-US" b="1"/>
            <a:t>Collaboration</a:t>
          </a:r>
          <a:endParaRPr lang="en-US"/>
        </a:p>
      </dgm:t>
    </dgm:pt>
    <dgm:pt modelId="{4AB703EE-0BB7-43AB-9A15-A6F6B0F4F798}" type="parTrans" cxnId="{F6AD9D4F-FC1E-4418-9A1A-4A798BACBBCF}">
      <dgm:prSet/>
      <dgm:spPr/>
      <dgm:t>
        <a:bodyPr/>
        <a:lstStyle/>
        <a:p>
          <a:endParaRPr lang="en-US"/>
        </a:p>
      </dgm:t>
    </dgm:pt>
    <dgm:pt modelId="{536DDEAE-3F60-48DB-BDAC-06CD5E47B2F3}" type="sibTrans" cxnId="{F6AD9D4F-FC1E-4418-9A1A-4A798BACBBCF}">
      <dgm:prSet/>
      <dgm:spPr/>
      <dgm:t>
        <a:bodyPr/>
        <a:lstStyle/>
        <a:p>
          <a:endParaRPr lang="en-US"/>
        </a:p>
      </dgm:t>
    </dgm:pt>
    <dgm:pt modelId="{78C6875C-F369-461F-9EA0-B64D682A41E2}">
      <dgm:prSet/>
      <dgm:spPr/>
      <dgm:t>
        <a:bodyPr/>
        <a:lstStyle/>
        <a:p>
          <a:r>
            <a:rPr lang="en-US" b="1"/>
            <a:t>Vehicles for Delivering Support</a:t>
          </a:r>
          <a:endParaRPr lang="en-US"/>
        </a:p>
      </dgm:t>
    </dgm:pt>
    <dgm:pt modelId="{0AAC7970-B01D-4329-A2D1-AC45C3BA6FDB}" type="parTrans" cxnId="{05DB5120-8B32-434F-9859-8FA5713EDE6F}">
      <dgm:prSet/>
      <dgm:spPr/>
      <dgm:t>
        <a:bodyPr/>
        <a:lstStyle/>
        <a:p>
          <a:endParaRPr lang="en-US"/>
        </a:p>
      </dgm:t>
    </dgm:pt>
    <dgm:pt modelId="{7C1D7F9B-6624-444E-B8A5-54BD92B93471}" type="sibTrans" cxnId="{05DB5120-8B32-434F-9859-8FA5713EDE6F}">
      <dgm:prSet/>
      <dgm:spPr/>
      <dgm:t>
        <a:bodyPr/>
        <a:lstStyle/>
        <a:p>
          <a:endParaRPr lang="en-US"/>
        </a:p>
      </dgm:t>
    </dgm:pt>
    <dgm:pt modelId="{5BBFBEB2-08B2-482A-AFF3-03696B6D7E74}">
      <dgm:prSet/>
      <dgm:spPr/>
      <dgm:t>
        <a:bodyPr/>
        <a:lstStyle/>
        <a:p>
          <a:r>
            <a:rPr lang="en-US" b="1"/>
            <a:t>Instructor Toolkit</a:t>
          </a:r>
          <a:endParaRPr lang="en-US"/>
        </a:p>
      </dgm:t>
    </dgm:pt>
    <dgm:pt modelId="{BA803AF8-DDB5-4494-B4A0-4CCC6BE9C4D6}" type="parTrans" cxnId="{1B5BB366-E6AB-47C7-8DDD-D9791C9AC937}">
      <dgm:prSet/>
      <dgm:spPr/>
      <dgm:t>
        <a:bodyPr/>
        <a:lstStyle/>
        <a:p>
          <a:endParaRPr lang="en-US"/>
        </a:p>
      </dgm:t>
    </dgm:pt>
    <dgm:pt modelId="{C4A96071-1613-4173-A03F-571B7F9B40EC}" type="sibTrans" cxnId="{1B5BB366-E6AB-47C7-8DDD-D9791C9AC937}">
      <dgm:prSet/>
      <dgm:spPr/>
      <dgm:t>
        <a:bodyPr/>
        <a:lstStyle/>
        <a:p>
          <a:endParaRPr lang="en-US"/>
        </a:p>
      </dgm:t>
    </dgm:pt>
    <dgm:pt modelId="{986D312A-3E76-4CBC-BFA8-488004739290}">
      <dgm:prSet/>
      <dgm:spPr/>
      <dgm:t>
        <a:bodyPr/>
        <a:lstStyle/>
        <a:p>
          <a:r>
            <a:rPr lang="en-US" b="1"/>
            <a:t>Campus-Wide Initiatives</a:t>
          </a:r>
          <a:endParaRPr lang="en-US"/>
        </a:p>
      </dgm:t>
    </dgm:pt>
    <dgm:pt modelId="{AD783786-3053-40DE-9C6E-8C644381A3E0}" type="parTrans" cxnId="{1533A52A-2DBC-4651-86D7-0CF173514B52}">
      <dgm:prSet/>
      <dgm:spPr/>
      <dgm:t>
        <a:bodyPr/>
        <a:lstStyle/>
        <a:p>
          <a:endParaRPr lang="en-US"/>
        </a:p>
      </dgm:t>
    </dgm:pt>
    <dgm:pt modelId="{5EBDE61B-1E45-4B2F-BBC1-9569C9B493A0}" type="sibTrans" cxnId="{1533A52A-2DBC-4651-86D7-0CF173514B52}">
      <dgm:prSet/>
      <dgm:spPr/>
      <dgm:t>
        <a:bodyPr/>
        <a:lstStyle/>
        <a:p>
          <a:endParaRPr lang="en-US"/>
        </a:p>
      </dgm:t>
    </dgm:pt>
    <dgm:pt modelId="{17D554A1-CB45-484E-ADB5-6C903D4BC05B}" type="pres">
      <dgm:prSet presAssocID="{7C9EA401-7BE2-46E0-988D-D66166CD46A5}" presName="linear" presStyleCnt="0">
        <dgm:presLayoutVars>
          <dgm:dir/>
          <dgm:animLvl val="lvl"/>
          <dgm:resizeHandles val="exact"/>
        </dgm:presLayoutVars>
      </dgm:prSet>
      <dgm:spPr/>
    </dgm:pt>
    <dgm:pt modelId="{82E52930-0A3D-4D1F-99D3-7052867104B2}" type="pres">
      <dgm:prSet presAssocID="{6187B653-92F7-4B40-92AF-59FC1FFD0707}" presName="parentLin" presStyleCnt="0"/>
      <dgm:spPr/>
    </dgm:pt>
    <dgm:pt modelId="{FF352412-E34B-4EB6-8590-EF9F85564785}" type="pres">
      <dgm:prSet presAssocID="{6187B653-92F7-4B40-92AF-59FC1FFD0707}" presName="parentLeftMargin" presStyleLbl="node1" presStyleIdx="0" presStyleCnt="5"/>
      <dgm:spPr/>
    </dgm:pt>
    <dgm:pt modelId="{EA9F23BB-AD90-46D6-B7B4-16835F60357A}" type="pres">
      <dgm:prSet presAssocID="{6187B653-92F7-4B40-92AF-59FC1FFD0707}" presName="parentText" presStyleLbl="node1" presStyleIdx="0" presStyleCnt="5">
        <dgm:presLayoutVars>
          <dgm:chMax val="0"/>
          <dgm:bulletEnabled val="1"/>
        </dgm:presLayoutVars>
      </dgm:prSet>
      <dgm:spPr/>
    </dgm:pt>
    <dgm:pt modelId="{803364FC-FD7A-41FD-B485-A38E212BF0FE}" type="pres">
      <dgm:prSet presAssocID="{6187B653-92F7-4B40-92AF-59FC1FFD0707}" presName="negativeSpace" presStyleCnt="0"/>
      <dgm:spPr/>
    </dgm:pt>
    <dgm:pt modelId="{9B6B0D7C-CFAB-4538-B0EE-B65FD89E3609}" type="pres">
      <dgm:prSet presAssocID="{6187B653-92F7-4B40-92AF-59FC1FFD0707}" presName="childText" presStyleLbl="conFgAcc1" presStyleIdx="0" presStyleCnt="5">
        <dgm:presLayoutVars>
          <dgm:bulletEnabled val="1"/>
        </dgm:presLayoutVars>
      </dgm:prSet>
      <dgm:spPr/>
    </dgm:pt>
    <dgm:pt modelId="{29059213-EE4C-44EB-805D-3ABACF4C0B25}" type="pres">
      <dgm:prSet presAssocID="{26FED782-B45F-4B6A-810B-88B66C3165F4}" presName="spaceBetweenRectangles" presStyleCnt="0"/>
      <dgm:spPr/>
    </dgm:pt>
    <dgm:pt modelId="{1E375F55-1F07-4FCD-BB52-8C5E84482B84}" type="pres">
      <dgm:prSet presAssocID="{70E05C9C-7B4E-4443-8275-414B58C5A787}" presName="parentLin" presStyleCnt="0"/>
      <dgm:spPr/>
    </dgm:pt>
    <dgm:pt modelId="{121BBFBB-13F2-4917-8E7D-50F4B516AB6F}" type="pres">
      <dgm:prSet presAssocID="{70E05C9C-7B4E-4443-8275-414B58C5A787}" presName="parentLeftMargin" presStyleLbl="node1" presStyleIdx="0" presStyleCnt="5"/>
      <dgm:spPr/>
    </dgm:pt>
    <dgm:pt modelId="{580E4E12-5DAF-49F4-95ED-C1C78BA82BD7}" type="pres">
      <dgm:prSet presAssocID="{70E05C9C-7B4E-4443-8275-414B58C5A787}" presName="parentText" presStyleLbl="node1" presStyleIdx="1" presStyleCnt="5">
        <dgm:presLayoutVars>
          <dgm:chMax val="0"/>
          <dgm:bulletEnabled val="1"/>
        </dgm:presLayoutVars>
      </dgm:prSet>
      <dgm:spPr/>
    </dgm:pt>
    <dgm:pt modelId="{98C00F4D-0097-4468-85FA-C7A3C3D0DC7C}" type="pres">
      <dgm:prSet presAssocID="{70E05C9C-7B4E-4443-8275-414B58C5A787}" presName="negativeSpace" presStyleCnt="0"/>
      <dgm:spPr/>
    </dgm:pt>
    <dgm:pt modelId="{3A2CB7D2-6F11-4694-B5F9-9C17B56C526C}" type="pres">
      <dgm:prSet presAssocID="{70E05C9C-7B4E-4443-8275-414B58C5A787}" presName="childText" presStyleLbl="conFgAcc1" presStyleIdx="1" presStyleCnt="5">
        <dgm:presLayoutVars>
          <dgm:bulletEnabled val="1"/>
        </dgm:presLayoutVars>
      </dgm:prSet>
      <dgm:spPr/>
    </dgm:pt>
    <dgm:pt modelId="{93A3E8CA-7085-4E74-A94D-62DA957D7C39}" type="pres">
      <dgm:prSet presAssocID="{536DDEAE-3F60-48DB-BDAC-06CD5E47B2F3}" presName="spaceBetweenRectangles" presStyleCnt="0"/>
      <dgm:spPr/>
    </dgm:pt>
    <dgm:pt modelId="{02FA52B9-87DC-47E9-9581-22AAF2D3749D}" type="pres">
      <dgm:prSet presAssocID="{78C6875C-F369-461F-9EA0-B64D682A41E2}" presName="parentLin" presStyleCnt="0"/>
      <dgm:spPr/>
    </dgm:pt>
    <dgm:pt modelId="{AD371412-5DE3-45B6-B42E-9FE54AC3A7DD}" type="pres">
      <dgm:prSet presAssocID="{78C6875C-F369-461F-9EA0-B64D682A41E2}" presName="parentLeftMargin" presStyleLbl="node1" presStyleIdx="1" presStyleCnt="5"/>
      <dgm:spPr/>
    </dgm:pt>
    <dgm:pt modelId="{10AF174C-6642-4AC6-B64E-4D32528993B5}" type="pres">
      <dgm:prSet presAssocID="{78C6875C-F369-461F-9EA0-B64D682A41E2}" presName="parentText" presStyleLbl="node1" presStyleIdx="2" presStyleCnt="5">
        <dgm:presLayoutVars>
          <dgm:chMax val="0"/>
          <dgm:bulletEnabled val="1"/>
        </dgm:presLayoutVars>
      </dgm:prSet>
      <dgm:spPr/>
    </dgm:pt>
    <dgm:pt modelId="{A7E78267-D478-4DE1-AEFF-22C44A39DEBB}" type="pres">
      <dgm:prSet presAssocID="{78C6875C-F369-461F-9EA0-B64D682A41E2}" presName="negativeSpace" presStyleCnt="0"/>
      <dgm:spPr/>
    </dgm:pt>
    <dgm:pt modelId="{6811CC8E-138E-4276-B407-DB7C4CE1E9E5}" type="pres">
      <dgm:prSet presAssocID="{78C6875C-F369-461F-9EA0-B64D682A41E2}" presName="childText" presStyleLbl="conFgAcc1" presStyleIdx="2" presStyleCnt="5">
        <dgm:presLayoutVars>
          <dgm:bulletEnabled val="1"/>
        </dgm:presLayoutVars>
      </dgm:prSet>
      <dgm:spPr/>
    </dgm:pt>
    <dgm:pt modelId="{8ACEECF0-3486-48C7-8533-2C52525BE6A2}" type="pres">
      <dgm:prSet presAssocID="{7C1D7F9B-6624-444E-B8A5-54BD92B93471}" presName="spaceBetweenRectangles" presStyleCnt="0"/>
      <dgm:spPr/>
    </dgm:pt>
    <dgm:pt modelId="{79099EAB-EFC8-406B-B56D-8B0713435BE1}" type="pres">
      <dgm:prSet presAssocID="{5BBFBEB2-08B2-482A-AFF3-03696B6D7E74}" presName="parentLin" presStyleCnt="0"/>
      <dgm:spPr/>
    </dgm:pt>
    <dgm:pt modelId="{2D3C43CF-927E-400A-B115-EE304F557321}" type="pres">
      <dgm:prSet presAssocID="{5BBFBEB2-08B2-482A-AFF3-03696B6D7E74}" presName="parentLeftMargin" presStyleLbl="node1" presStyleIdx="2" presStyleCnt="5"/>
      <dgm:spPr/>
    </dgm:pt>
    <dgm:pt modelId="{9034CCB1-2436-417D-9E7D-B0B6BCDD06E3}" type="pres">
      <dgm:prSet presAssocID="{5BBFBEB2-08B2-482A-AFF3-03696B6D7E74}" presName="parentText" presStyleLbl="node1" presStyleIdx="3" presStyleCnt="5">
        <dgm:presLayoutVars>
          <dgm:chMax val="0"/>
          <dgm:bulletEnabled val="1"/>
        </dgm:presLayoutVars>
      </dgm:prSet>
      <dgm:spPr/>
    </dgm:pt>
    <dgm:pt modelId="{19D18A44-89C2-4DF1-B77D-868420290BD4}" type="pres">
      <dgm:prSet presAssocID="{5BBFBEB2-08B2-482A-AFF3-03696B6D7E74}" presName="negativeSpace" presStyleCnt="0"/>
      <dgm:spPr/>
    </dgm:pt>
    <dgm:pt modelId="{17A91755-50F9-4F24-9B84-7C2FC1824F1C}" type="pres">
      <dgm:prSet presAssocID="{5BBFBEB2-08B2-482A-AFF3-03696B6D7E74}" presName="childText" presStyleLbl="conFgAcc1" presStyleIdx="3" presStyleCnt="5">
        <dgm:presLayoutVars>
          <dgm:bulletEnabled val="1"/>
        </dgm:presLayoutVars>
      </dgm:prSet>
      <dgm:spPr/>
    </dgm:pt>
    <dgm:pt modelId="{B8C56EE1-F2B2-4287-96EF-3FE2B9184DFB}" type="pres">
      <dgm:prSet presAssocID="{C4A96071-1613-4173-A03F-571B7F9B40EC}" presName="spaceBetweenRectangles" presStyleCnt="0"/>
      <dgm:spPr/>
    </dgm:pt>
    <dgm:pt modelId="{8AE00498-EA41-4B25-B407-2AADE571B049}" type="pres">
      <dgm:prSet presAssocID="{986D312A-3E76-4CBC-BFA8-488004739290}" presName="parentLin" presStyleCnt="0"/>
      <dgm:spPr/>
    </dgm:pt>
    <dgm:pt modelId="{E5CA354E-BDF2-48B6-9A8E-00889D8413F3}" type="pres">
      <dgm:prSet presAssocID="{986D312A-3E76-4CBC-BFA8-488004739290}" presName="parentLeftMargin" presStyleLbl="node1" presStyleIdx="3" presStyleCnt="5"/>
      <dgm:spPr/>
    </dgm:pt>
    <dgm:pt modelId="{193B5F5F-825A-4473-8600-D53B5A06D7B0}" type="pres">
      <dgm:prSet presAssocID="{986D312A-3E76-4CBC-BFA8-488004739290}" presName="parentText" presStyleLbl="node1" presStyleIdx="4" presStyleCnt="5">
        <dgm:presLayoutVars>
          <dgm:chMax val="0"/>
          <dgm:bulletEnabled val="1"/>
        </dgm:presLayoutVars>
      </dgm:prSet>
      <dgm:spPr/>
    </dgm:pt>
    <dgm:pt modelId="{DC00D63B-2181-4F4B-8356-849FF112D8DD}" type="pres">
      <dgm:prSet presAssocID="{986D312A-3E76-4CBC-BFA8-488004739290}" presName="negativeSpace" presStyleCnt="0"/>
      <dgm:spPr/>
    </dgm:pt>
    <dgm:pt modelId="{7E5D6A51-AF38-42F2-8F24-E98389B0CC72}" type="pres">
      <dgm:prSet presAssocID="{986D312A-3E76-4CBC-BFA8-488004739290}" presName="childText" presStyleLbl="conFgAcc1" presStyleIdx="4" presStyleCnt="5">
        <dgm:presLayoutVars>
          <dgm:bulletEnabled val="1"/>
        </dgm:presLayoutVars>
      </dgm:prSet>
      <dgm:spPr/>
    </dgm:pt>
  </dgm:ptLst>
  <dgm:cxnLst>
    <dgm:cxn modelId="{938AFA00-B4E8-4093-B45F-18540D2D52D2}" type="presOf" srcId="{986D312A-3E76-4CBC-BFA8-488004739290}" destId="{193B5F5F-825A-4473-8600-D53B5A06D7B0}" srcOrd="1" destOrd="0" presId="urn:microsoft.com/office/officeart/2005/8/layout/list1"/>
    <dgm:cxn modelId="{E8495213-A22F-4F10-97FE-4D47D1F23D8F}" type="presOf" srcId="{5BBFBEB2-08B2-482A-AFF3-03696B6D7E74}" destId="{9034CCB1-2436-417D-9E7D-B0B6BCDD06E3}" srcOrd="1" destOrd="0" presId="urn:microsoft.com/office/officeart/2005/8/layout/list1"/>
    <dgm:cxn modelId="{05DB5120-8B32-434F-9859-8FA5713EDE6F}" srcId="{7C9EA401-7BE2-46E0-988D-D66166CD46A5}" destId="{78C6875C-F369-461F-9EA0-B64D682A41E2}" srcOrd="2" destOrd="0" parTransId="{0AAC7970-B01D-4329-A2D1-AC45C3BA6FDB}" sibTransId="{7C1D7F9B-6624-444E-B8A5-54BD92B93471}"/>
    <dgm:cxn modelId="{1533A52A-2DBC-4651-86D7-0CF173514B52}" srcId="{7C9EA401-7BE2-46E0-988D-D66166CD46A5}" destId="{986D312A-3E76-4CBC-BFA8-488004739290}" srcOrd="4" destOrd="0" parTransId="{AD783786-3053-40DE-9C6E-8C644381A3E0}" sibTransId="{5EBDE61B-1E45-4B2F-BBC1-9569C9B493A0}"/>
    <dgm:cxn modelId="{1B5BB366-E6AB-47C7-8DDD-D9791C9AC937}" srcId="{7C9EA401-7BE2-46E0-988D-D66166CD46A5}" destId="{5BBFBEB2-08B2-482A-AFF3-03696B6D7E74}" srcOrd="3" destOrd="0" parTransId="{BA803AF8-DDB5-4494-B4A0-4CCC6BE9C4D6}" sibTransId="{C4A96071-1613-4173-A03F-571B7F9B40EC}"/>
    <dgm:cxn modelId="{7F39166D-6A16-44FE-B2DF-408D245D5439}" type="presOf" srcId="{5BBFBEB2-08B2-482A-AFF3-03696B6D7E74}" destId="{2D3C43CF-927E-400A-B115-EE304F557321}" srcOrd="0" destOrd="0" presId="urn:microsoft.com/office/officeart/2005/8/layout/list1"/>
    <dgm:cxn modelId="{F6AD9D4F-FC1E-4418-9A1A-4A798BACBBCF}" srcId="{7C9EA401-7BE2-46E0-988D-D66166CD46A5}" destId="{70E05C9C-7B4E-4443-8275-414B58C5A787}" srcOrd="1" destOrd="0" parTransId="{4AB703EE-0BB7-43AB-9A15-A6F6B0F4F798}" sibTransId="{536DDEAE-3F60-48DB-BDAC-06CD5E47B2F3}"/>
    <dgm:cxn modelId="{779D7C78-02BD-402C-B612-C42A7C3E9951}" type="presOf" srcId="{986D312A-3E76-4CBC-BFA8-488004739290}" destId="{E5CA354E-BDF2-48B6-9A8E-00889D8413F3}" srcOrd="0" destOrd="0" presId="urn:microsoft.com/office/officeart/2005/8/layout/list1"/>
    <dgm:cxn modelId="{45E14A79-A5E4-4D46-AB76-F67658E1D3BA}" type="presOf" srcId="{78C6875C-F369-461F-9EA0-B64D682A41E2}" destId="{10AF174C-6642-4AC6-B64E-4D32528993B5}" srcOrd="1" destOrd="0" presId="urn:microsoft.com/office/officeart/2005/8/layout/list1"/>
    <dgm:cxn modelId="{06F8C67E-30BF-449A-81E3-9E46DE37B0A6}" type="presOf" srcId="{7C9EA401-7BE2-46E0-988D-D66166CD46A5}" destId="{17D554A1-CB45-484E-ADB5-6C903D4BC05B}" srcOrd="0" destOrd="0" presId="urn:microsoft.com/office/officeart/2005/8/layout/list1"/>
    <dgm:cxn modelId="{B0004F82-6AFD-40FF-81F4-CF071F21B4AD}" type="presOf" srcId="{70E05C9C-7B4E-4443-8275-414B58C5A787}" destId="{580E4E12-5DAF-49F4-95ED-C1C78BA82BD7}" srcOrd="1" destOrd="0" presId="urn:microsoft.com/office/officeart/2005/8/layout/list1"/>
    <dgm:cxn modelId="{B5E718A7-FA55-48C5-A8A3-5BCD9B20B6C1}" srcId="{7C9EA401-7BE2-46E0-988D-D66166CD46A5}" destId="{6187B653-92F7-4B40-92AF-59FC1FFD0707}" srcOrd="0" destOrd="0" parTransId="{95E5DCDE-0607-4F5B-A5BB-FEA022E2E15B}" sibTransId="{26FED782-B45F-4B6A-810B-88B66C3165F4}"/>
    <dgm:cxn modelId="{5934B5DA-1CAA-4630-802C-AA15EF39F249}" type="presOf" srcId="{6187B653-92F7-4B40-92AF-59FC1FFD0707}" destId="{EA9F23BB-AD90-46D6-B7B4-16835F60357A}" srcOrd="1" destOrd="0" presId="urn:microsoft.com/office/officeart/2005/8/layout/list1"/>
    <dgm:cxn modelId="{26CEE9DE-C23C-421B-A26F-F5247440D989}" type="presOf" srcId="{6187B653-92F7-4B40-92AF-59FC1FFD0707}" destId="{FF352412-E34B-4EB6-8590-EF9F85564785}" srcOrd="0" destOrd="0" presId="urn:microsoft.com/office/officeart/2005/8/layout/list1"/>
    <dgm:cxn modelId="{5F12A0E9-7A50-46B3-B52D-9208C5D79869}" type="presOf" srcId="{78C6875C-F369-461F-9EA0-B64D682A41E2}" destId="{AD371412-5DE3-45B6-B42E-9FE54AC3A7DD}" srcOrd="0" destOrd="0" presId="urn:microsoft.com/office/officeart/2005/8/layout/list1"/>
    <dgm:cxn modelId="{504DB8FF-536B-4638-A72C-D2BB98B34511}" type="presOf" srcId="{70E05C9C-7B4E-4443-8275-414B58C5A787}" destId="{121BBFBB-13F2-4917-8E7D-50F4B516AB6F}" srcOrd="0" destOrd="0" presId="urn:microsoft.com/office/officeart/2005/8/layout/list1"/>
    <dgm:cxn modelId="{5E4AB7BA-793C-4991-887B-C6D14D3B9FF1}" type="presParOf" srcId="{17D554A1-CB45-484E-ADB5-6C903D4BC05B}" destId="{82E52930-0A3D-4D1F-99D3-7052867104B2}" srcOrd="0" destOrd="0" presId="urn:microsoft.com/office/officeart/2005/8/layout/list1"/>
    <dgm:cxn modelId="{4BC7D0AB-1E53-4B6C-8815-11D2410D5190}" type="presParOf" srcId="{82E52930-0A3D-4D1F-99D3-7052867104B2}" destId="{FF352412-E34B-4EB6-8590-EF9F85564785}" srcOrd="0" destOrd="0" presId="urn:microsoft.com/office/officeart/2005/8/layout/list1"/>
    <dgm:cxn modelId="{C9BBC9C1-5773-4BF9-91C1-0A87C69FBA76}" type="presParOf" srcId="{82E52930-0A3D-4D1F-99D3-7052867104B2}" destId="{EA9F23BB-AD90-46D6-B7B4-16835F60357A}" srcOrd="1" destOrd="0" presId="urn:microsoft.com/office/officeart/2005/8/layout/list1"/>
    <dgm:cxn modelId="{4939E4DB-DB24-4274-BBFE-4E9223ED46B0}" type="presParOf" srcId="{17D554A1-CB45-484E-ADB5-6C903D4BC05B}" destId="{803364FC-FD7A-41FD-B485-A38E212BF0FE}" srcOrd="1" destOrd="0" presId="urn:microsoft.com/office/officeart/2005/8/layout/list1"/>
    <dgm:cxn modelId="{3FB7323D-CF0A-45CB-AC7B-D58E26DDA6A2}" type="presParOf" srcId="{17D554A1-CB45-484E-ADB5-6C903D4BC05B}" destId="{9B6B0D7C-CFAB-4538-B0EE-B65FD89E3609}" srcOrd="2" destOrd="0" presId="urn:microsoft.com/office/officeart/2005/8/layout/list1"/>
    <dgm:cxn modelId="{F0C97F57-B76D-4326-BD0A-EC9B91ADFAB2}" type="presParOf" srcId="{17D554A1-CB45-484E-ADB5-6C903D4BC05B}" destId="{29059213-EE4C-44EB-805D-3ABACF4C0B25}" srcOrd="3" destOrd="0" presId="urn:microsoft.com/office/officeart/2005/8/layout/list1"/>
    <dgm:cxn modelId="{015057FA-0C04-42CC-BA35-D13C699E7C94}" type="presParOf" srcId="{17D554A1-CB45-484E-ADB5-6C903D4BC05B}" destId="{1E375F55-1F07-4FCD-BB52-8C5E84482B84}" srcOrd="4" destOrd="0" presId="urn:microsoft.com/office/officeart/2005/8/layout/list1"/>
    <dgm:cxn modelId="{5B41D1D9-A76D-46C8-B80A-75CA47C83C28}" type="presParOf" srcId="{1E375F55-1F07-4FCD-BB52-8C5E84482B84}" destId="{121BBFBB-13F2-4917-8E7D-50F4B516AB6F}" srcOrd="0" destOrd="0" presId="urn:microsoft.com/office/officeart/2005/8/layout/list1"/>
    <dgm:cxn modelId="{DA15311A-A772-4E07-BFA3-AF1000AFA0B4}" type="presParOf" srcId="{1E375F55-1F07-4FCD-BB52-8C5E84482B84}" destId="{580E4E12-5DAF-49F4-95ED-C1C78BA82BD7}" srcOrd="1" destOrd="0" presId="urn:microsoft.com/office/officeart/2005/8/layout/list1"/>
    <dgm:cxn modelId="{65F34D7C-3CA0-4613-A880-1C29E0A66EE0}" type="presParOf" srcId="{17D554A1-CB45-484E-ADB5-6C903D4BC05B}" destId="{98C00F4D-0097-4468-85FA-C7A3C3D0DC7C}" srcOrd="5" destOrd="0" presId="urn:microsoft.com/office/officeart/2005/8/layout/list1"/>
    <dgm:cxn modelId="{3ECC48A4-3947-42C7-9A7F-CACC256D3359}" type="presParOf" srcId="{17D554A1-CB45-484E-ADB5-6C903D4BC05B}" destId="{3A2CB7D2-6F11-4694-B5F9-9C17B56C526C}" srcOrd="6" destOrd="0" presId="urn:microsoft.com/office/officeart/2005/8/layout/list1"/>
    <dgm:cxn modelId="{4AD446A8-A580-4710-8EF0-1F3DAF59822D}" type="presParOf" srcId="{17D554A1-CB45-484E-ADB5-6C903D4BC05B}" destId="{93A3E8CA-7085-4E74-A94D-62DA957D7C39}" srcOrd="7" destOrd="0" presId="urn:microsoft.com/office/officeart/2005/8/layout/list1"/>
    <dgm:cxn modelId="{00472A6D-BD6E-49E1-94B9-3FE3BC8326E6}" type="presParOf" srcId="{17D554A1-CB45-484E-ADB5-6C903D4BC05B}" destId="{02FA52B9-87DC-47E9-9581-22AAF2D3749D}" srcOrd="8" destOrd="0" presId="urn:microsoft.com/office/officeart/2005/8/layout/list1"/>
    <dgm:cxn modelId="{D9E450CD-AA0F-4E2F-B2CE-E3838D56DA34}" type="presParOf" srcId="{02FA52B9-87DC-47E9-9581-22AAF2D3749D}" destId="{AD371412-5DE3-45B6-B42E-9FE54AC3A7DD}" srcOrd="0" destOrd="0" presId="urn:microsoft.com/office/officeart/2005/8/layout/list1"/>
    <dgm:cxn modelId="{9AA72DB0-0B81-4D91-B280-6EBABD364D0F}" type="presParOf" srcId="{02FA52B9-87DC-47E9-9581-22AAF2D3749D}" destId="{10AF174C-6642-4AC6-B64E-4D32528993B5}" srcOrd="1" destOrd="0" presId="urn:microsoft.com/office/officeart/2005/8/layout/list1"/>
    <dgm:cxn modelId="{8E047DC4-BE67-4DFE-90D8-301F9AB5A5E7}" type="presParOf" srcId="{17D554A1-CB45-484E-ADB5-6C903D4BC05B}" destId="{A7E78267-D478-4DE1-AEFF-22C44A39DEBB}" srcOrd="9" destOrd="0" presId="urn:microsoft.com/office/officeart/2005/8/layout/list1"/>
    <dgm:cxn modelId="{43BB472F-1B75-4F00-B6AD-9EAE6EF44F56}" type="presParOf" srcId="{17D554A1-CB45-484E-ADB5-6C903D4BC05B}" destId="{6811CC8E-138E-4276-B407-DB7C4CE1E9E5}" srcOrd="10" destOrd="0" presId="urn:microsoft.com/office/officeart/2005/8/layout/list1"/>
    <dgm:cxn modelId="{0EF38CB4-1507-424F-968C-1B26851E3533}" type="presParOf" srcId="{17D554A1-CB45-484E-ADB5-6C903D4BC05B}" destId="{8ACEECF0-3486-48C7-8533-2C52525BE6A2}" srcOrd="11" destOrd="0" presId="urn:microsoft.com/office/officeart/2005/8/layout/list1"/>
    <dgm:cxn modelId="{53F18532-349D-4A46-B83C-9818E1AD4D81}" type="presParOf" srcId="{17D554A1-CB45-484E-ADB5-6C903D4BC05B}" destId="{79099EAB-EFC8-406B-B56D-8B0713435BE1}" srcOrd="12" destOrd="0" presId="urn:microsoft.com/office/officeart/2005/8/layout/list1"/>
    <dgm:cxn modelId="{390E0577-2617-44E4-AECE-CAEEFBDAD811}" type="presParOf" srcId="{79099EAB-EFC8-406B-B56D-8B0713435BE1}" destId="{2D3C43CF-927E-400A-B115-EE304F557321}" srcOrd="0" destOrd="0" presId="urn:microsoft.com/office/officeart/2005/8/layout/list1"/>
    <dgm:cxn modelId="{D2E43190-652A-4766-BE46-33F2520FC805}" type="presParOf" srcId="{79099EAB-EFC8-406B-B56D-8B0713435BE1}" destId="{9034CCB1-2436-417D-9E7D-B0B6BCDD06E3}" srcOrd="1" destOrd="0" presId="urn:microsoft.com/office/officeart/2005/8/layout/list1"/>
    <dgm:cxn modelId="{DE5FA8FC-F1D4-4701-A5A5-93E4D35FAD96}" type="presParOf" srcId="{17D554A1-CB45-484E-ADB5-6C903D4BC05B}" destId="{19D18A44-89C2-4DF1-B77D-868420290BD4}" srcOrd="13" destOrd="0" presId="urn:microsoft.com/office/officeart/2005/8/layout/list1"/>
    <dgm:cxn modelId="{32550996-CF89-4D00-A953-0C297F6D8B43}" type="presParOf" srcId="{17D554A1-CB45-484E-ADB5-6C903D4BC05B}" destId="{17A91755-50F9-4F24-9B84-7C2FC1824F1C}" srcOrd="14" destOrd="0" presId="urn:microsoft.com/office/officeart/2005/8/layout/list1"/>
    <dgm:cxn modelId="{A0FBF326-F997-42C1-A49B-717FCBCCA597}" type="presParOf" srcId="{17D554A1-CB45-484E-ADB5-6C903D4BC05B}" destId="{B8C56EE1-F2B2-4287-96EF-3FE2B9184DFB}" srcOrd="15" destOrd="0" presId="urn:microsoft.com/office/officeart/2005/8/layout/list1"/>
    <dgm:cxn modelId="{A0836398-4818-4746-9FA8-2435CD157A01}" type="presParOf" srcId="{17D554A1-CB45-484E-ADB5-6C903D4BC05B}" destId="{8AE00498-EA41-4B25-B407-2AADE571B049}" srcOrd="16" destOrd="0" presId="urn:microsoft.com/office/officeart/2005/8/layout/list1"/>
    <dgm:cxn modelId="{3FCBFCD4-2657-4C9D-BC30-75FB738B032A}" type="presParOf" srcId="{8AE00498-EA41-4B25-B407-2AADE571B049}" destId="{E5CA354E-BDF2-48B6-9A8E-00889D8413F3}" srcOrd="0" destOrd="0" presId="urn:microsoft.com/office/officeart/2005/8/layout/list1"/>
    <dgm:cxn modelId="{7CDB9766-758C-4797-B576-A57A4720B5D9}" type="presParOf" srcId="{8AE00498-EA41-4B25-B407-2AADE571B049}" destId="{193B5F5F-825A-4473-8600-D53B5A06D7B0}" srcOrd="1" destOrd="0" presId="urn:microsoft.com/office/officeart/2005/8/layout/list1"/>
    <dgm:cxn modelId="{9591AAFD-E2F7-4085-BEDA-33276C0B3C2A}" type="presParOf" srcId="{17D554A1-CB45-484E-ADB5-6C903D4BC05B}" destId="{DC00D63B-2181-4F4B-8356-849FF112D8DD}" srcOrd="17" destOrd="0" presId="urn:microsoft.com/office/officeart/2005/8/layout/list1"/>
    <dgm:cxn modelId="{A744B36B-ECD4-41C8-B53F-F6D01DEA98F9}" type="presParOf" srcId="{17D554A1-CB45-484E-ADB5-6C903D4BC05B}" destId="{7E5D6A51-AF38-42F2-8F24-E98389B0CC72}"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439D88-A76A-4315-A561-5CD4462715A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E7B81A-C5B7-4711-B336-BA387F1DD0B6}">
      <dgm:prSet/>
      <dgm:spPr/>
      <dgm:t>
        <a:bodyPr/>
        <a:lstStyle/>
        <a:p>
          <a:pPr>
            <a:lnSpc>
              <a:spcPct val="100000"/>
            </a:lnSpc>
          </a:pPr>
          <a:r>
            <a:rPr lang="en-US"/>
            <a:t>How might students interact with a text in a meaningful way where they are retaining information?</a:t>
          </a:r>
        </a:p>
      </dgm:t>
    </dgm:pt>
    <dgm:pt modelId="{CC4B89D3-1514-4564-9148-3CC9CB7CAFBB}" type="parTrans" cxnId="{B072661B-F749-44BB-8C78-3A4389BF8445}">
      <dgm:prSet/>
      <dgm:spPr/>
      <dgm:t>
        <a:bodyPr/>
        <a:lstStyle/>
        <a:p>
          <a:endParaRPr lang="en-US"/>
        </a:p>
      </dgm:t>
    </dgm:pt>
    <dgm:pt modelId="{64F8A385-6A89-431D-8777-E81C5E222CA4}" type="sibTrans" cxnId="{B072661B-F749-44BB-8C78-3A4389BF8445}">
      <dgm:prSet/>
      <dgm:spPr/>
      <dgm:t>
        <a:bodyPr/>
        <a:lstStyle/>
        <a:p>
          <a:endParaRPr lang="en-US"/>
        </a:p>
      </dgm:t>
    </dgm:pt>
    <dgm:pt modelId="{4AE96A5E-3CB2-4D7C-802B-0881113F06C4}">
      <dgm:prSet/>
      <dgm:spPr/>
      <dgm:t>
        <a:bodyPr/>
        <a:lstStyle/>
        <a:p>
          <a:pPr>
            <a:lnSpc>
              <a:spcPct val="100000"/>
            </a:lnSpc>
          </a:pPr>
          <a:r>
            <a:rPr lang="en-US"/>
            <a:t>3 Connections</a:t>
          </a:r>
        </a:p>
      </dgm:t>
    </dgm:pt>
    <dgm:pt modelId="{13AC1521-82C3-4DCB-BF37-05FEB0BD8042}" type="parTrans" cxnId="{7020F407-F8C1-4C3B-AAE5-23FD2DE0AAE7}">
      <dgm:prSet/>
      <dgm:spPr/>
      <dgm:t>
        <a:bodyPr/>
        <a:lstStyle/>
        <a:p>
          <a:endParaRPr lang="en-US"/>
        </a:p>
      </dgm:t>
    </dgm:pt>
    <dgm:pt modelId="{27BA528A-75E7-47E8-9615-A8335D0A3288}" type="sibTrans" cxnId="{7020F407-F8C1-4C3B-AAE5-23FD2DE0AAE7}">
      <dgm:prSet/>
      <dgm:spPr/>
      <dgm:t>
        <a:bodyPr/>
        <a:lstStyle/>
        <a:p>
          <a:endParaRPr lang="en-US"/>
        </a:p>
      </dgm:t>
    </dgm:pt>
    <dgm:pt modelId="{645E4460-B3D0-4FD4-9EE3-7318E26C1D72}">
      <dgm:prSet/>
      <dgm:spPr/>
      <dgm:t>
        <a:bodyPr/>
        <a:lstStyle/>
        <a:p>
          <a:pPr>
            <a:lnSpc>
              <a:spcPct val="100000"/>
            </a:lnSpc>
          </a:pPr>
          <a:r>
            <a:rPr lang="en-US"/>
            <a:t>2 Questions</a:t>
          </a:r>
        </a:p>
      </dgm:t>
    </dgm:pt>
    <dgm:pt modelId="{E5522EF8-DE8F-4CC2-BDEC-C725D7BB744E}" type="parTrans" cxnId="{F9E57EF1-DB22-4432-B728-DD689465A09B}">
      <dgm:prSet/>
      <dgm:spPr/>
      <dgm:t>
        <a:bodyPr/>
        <a:lstStyle/>
        <a:p>
          <a:endParaRPr lang="en-US"/>
        </a:p>
      </dgm:t>
    </dgm:pt>
    <dgm:pt modelId="{91AB7037-832E-4CD5-828E-6BD4A0A2E0D7}" type="sibTrans" cxnId="{F9E57EF1-DB22-4432-B728-DD689465A09B}">
      <dgm:prSet/>
      <dgm:spPr/>
      <dgm:t>
        <a:bodyPr/>
        <a:lstStyle/>
        <a:p>
          <a:endParaRPr lang="en-US"/>
        </a:p>
      </dgm:t>
    </dgm:pt>
    <dgm:pt modelId="{9D7BB92D-7DC7-463D-B6C9-1E25248FEC4D}">
      <dgm:prSet/>
      <dgm:spPr/>
      <dgm:t>
        <a:bodyPr/>
        <a:lstStyle/>
        <a:p>
          <a:pPr>
            <a:lnSpc>
              <a:spcPct val="100000"/>
            </a:lnSpc>
          </a:pPr>
          <a:r>
            <a:rPr lang="en-US"/>
            <a:t>1 Main Idea</a:t>
          </a:r>
        </a:p>
      </dgm:t>
    </dgm:pt>
    <dgm:pt modelId="{DBC60F9B-0E8E-412F-9389-4F207348144E}" type="parTrans" cxnId="{3875CB65-B202-4275-9ABD-BB89E6AD320B}">
      <dgm:prSet/>
      <dgm:spPr/>
      <dgm:t>
        <a:bodyPr/>
        <a:lstStyle/>
        <a:p>
          <a:endParaRPr lang="en-US"/>
        </a:p>
      </dgm:t>
    </dgm:pt>
    <dgm:pt modelId="{26801A6F-5A23-432D-AC3B-98805B1582B6}" type="sibTrans" cxnId="{3875CB65-B202-4275-9ABD-BB89E6AD320B}">
      <dgm:prSet/>
      <dgm:spPr/>
      <dgm:t>
        <a:bodyPr/>
        <a:lstStyle/>
        <a:p>
          <a:endParaRPr lang="en-US"/>
        </a:p>
      </dgm:t>
    </dgm:pt>
    <dgm:pt modelId="{910D26BF-6C8B-4B90-8897-A41E48911DF4}" type="pres">
      <dgm:prSet presAssocID="{92439D88-A76A-4315-A561-5CD4462715A4}" presName="root" presStyleCnt="0">
        <dgm:presLayoutVars>
          <dgm:dir/>
          <dgm:resizeHandles val="exact"/>
        </dgm:presLayoutVars>
      </dgm:prSet>
      <dgm:spPr/>
    </dgm:pt>
    <dgm:pt modelId="{4DFD7F44-8BCF-48FA-9879-DBA0C07462B7}" type="pres">
      <dgm:prSet presAssocID="{FAE7B81A-C5B7-4711-B336-BA387F1DD0B6}" presName="compNode" presStyleCnt="0"/>
      <dgm:spPr/>
    </dgm:pt>
    <dgm:pt modelId="{0E471D76-9ABE-491E-BF2C-15E5917D254F}" type="pres">
      <dgm:prSet presAssocID="{FAE7B81A-C5B7-4711-B336-BA387F1DD0B6}" presName="bgRect" presStyleLbl="bgShp" presStyleIdx="0" presStyleCnt="4"/>
      <dgm:spPr/>
    </dgm:pt>
    <dgm:pt modelId="{F68A06D3-B175-422E-9EEC-0C79448F6E8E}" type="pres">
      <dgm:prSet presAssocID="{FAE7B81A-C5B7-4711-B336-BA387F1DD0B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1B9459B4-DABB-4C00-B760-EB696FB63883}" type="pres">
      <dgm:prSet presAssocID="{FAE7B81A-C5B7-4711-B336-BA387F1DD0B6}" presName="spaceRect" presStyleCnt="0"/>
      <dgm:spPr/>
    </dgm:pt>
    <dgm:pt modelId="{808F7148-F852-4727-B505-60C3676CDCBF}" type="pres">
      <dgm:prSet presAssocID="{FAE7B81A-C5B7-4711-B336-BA387F1DD0B6}" presName="parTx" presStyleLbl="revTx" presStyleIdx="0" presStyleCnt="4">
        <dgm:presLayoutVars>
          <dgm:chMax val="0"/>
          <dgm:chPref val="0"/>
        </dgm:presLayoutVars>
      </dgm:prSet>
      <dgm:spPr/>
    </dgm:pt>
    <dgm:pt modelId="{9005FC61-DB6D-49B5-9539-2EAFFEAF9FE5}" type="pres">
      <dgm:prSet presAssocID="{64F8A385-6A89-431D-8777-E81C5E222CA4}" presName="sibTrans" presStyleCnt="0"/>
      <dgm:spPr/>
    </dgm:pt>
    <dgm:pt modelId="{B6C0EB58-8BD1-4000-9302-7E64AD25F616}" type="pres">
      <dgm:prSet presAssocID="{4AE96A5E-3CB2-4D7C-802B-0881113F06C4}" presName="compNode" presStyleCnt="0"/>
      <dgm:spPr/>
    </dgm:pt>
    <dgm:pt modelId="{A38831BC-1D9B-48A0-B12B-BDC295655F59}" type="pres">
      <dgm:prSet presAssocID="{4AE96A5E-3CB2-4D7C-802B-0881113F06C4}" presName="bgRect" presStyleLbl="bgShp" presStyleIdx="1" presStyleCnt="4"/>
      <dgm:spPr/>
    </dgm:pt>
    <dgm:pt modelId="{49EEFBEB-C29A-456A-BCA6-86761DA27627}" type="pres">
      <dgm:prSet presAssocID="{4AE96A5E-3CB2-4D7C-802B-0881113F06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etwork"/>
        </a:ext>
      </dgm:extLst>
    </dgm:pt>
    <dgm:pt modelId="{F8EC23B7-0135-4270-96CF-DB7CFAE08ADF}" type="pres">
      <dgm:prSet presAssocID="{4AE96A5E-3CB2-4D7C-802B-0881113F06C4}" presName="spaceRect" presStyleCnt="0"/>
      <dgm:spPr/>
    </dgm:pt>
    <dgm:pt modelId="{5448848E-72C8-4EB7-8D76-ADC40D9F413C}" type="pres">
      <dgm:prSet presAssocID="{4AE96A5E-3CB2-4D7C-802B-0881113F06C4}" presName="parTx" presStyleLbl="revTx" presStyleIdx="1" presStyleCnt="4">
        <dgm:presLayoutVars>
          <dgm:chMax val="0"/>
          <dgm:chPref val="0"/>
        </dgm:presLayoutVars>
      </dgm:prSet>
      <dgm:spPr/>
    </dgm:pt>
    <dgm:pt modelId="{980662C0-2F1E-4206-85B1-F59A2208540C}" type="pres">
      <dgm:prSet presAssocID="{27BA528A-75E7-47E8-9615-A8335D0A3288}" presName="sibTrans" presStyleCnt="0"/>
      <dgm:spPr/>
    </dgm:pt>
    <dgm:pt modelId="{592FDF3D-0D9D-47FC-90C6-562B18DE29ED}" type="pres">
      <dgm:prSet presAssocID="{645E4460-B3D0-4FD4-9EE3-7318E26C1D72}" presName="compNode" presStyleCnt="0"/>
      <dgm:spPr/>
    </dgm:pt>
    <dgm:pt modelId="{79D45505-723C-4147-93BC-D8FE827E0723}" type="pres">
      <dgm:prSet presAssocID="{645E4460-B3D0-4FD4-9EE3-7318E26C1D72}" presName="bgRect" presStyleLbl="bgShp" presStyleIdx="2" presStyleCnt="4"/>
      <dgm:spPr/>
    </dgm:pt>
    <dgm:pt modelId="{CDDAE539-ADF1-4EB1-93C7-7F5823407627}" type="pres">
      <dgm:prSet presAssocID="{645E4460-B3D0-4FD4-9EE3-7318E26C1D7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lp"/>
        </a:ext>
      </dgm:extLst>
    </dgm:pt>
    <dgm:pt modelId="{01245CBC-6910-43EA-B59E-ACB0FA462EF7}" type="pres">
      <dgm:prSet presAssocID="{645E4460-B3D0-4FD4-9EE3-7318E26C1D72}" presName="spaceRect" presStyleCnt="0"/>
      <dgm:spPr/>
    </dgm:pt>
    <dgm:pt modelId="{68113E51-FF36-4C62-BA99-EF09A6FAA20B}" type="pres">
      <dgm:prSet presAssocID="{645E4460-B3D0-4FD4-9EE3-7318E26C1D72}" presName="parTx" presStyleLbl="revTx" presStyleIdx="2" presStyleCnt="4">
        <dgm:presLayoutVars>
          <dgm:chMax val="0"/>
          <dgm:chPref val="0"/>
        </dgm:presLayoutVars>
      </dgm:prSet>
      <dgm:spPr/>
    </dgm:pt>
    <dgm:pt modelId="{B326B95B-CFB4-4B1C-B485-78DC77C7E989}" type="pres">
      <dgm:prSet presAssocID="{91AB7037-832E-4CD5-828E-6BD4A0A2E0D7}" presName="sibTrans" presStyleCnt="0"/>
      <dgm:spPr/>
    </dgm:pt>
    <dgm:pt modelId="{B64A1519-4ED7-49BE-9B47-330D02685255}" type="pres">
      <dgm:prSet presAssocID="{9D7BB92D-7DC7-463D-B6C9-1E25248FEC4D}" presName="compNode" presStyleCnt="0"/>
      <dgm:spPr/>
    </dgm:pt>
    <dgm:pt modelId="{E1416E45-E9DA-48F9-B438-42DAB7A12F85}" type="pres">
      <dgm:prSet presAssocID="{9D7BB92D-7DC7-463D-B6C9-1E25248FEC4D}" presName="bgRect" presStyleLbl="bgShp" presStyleIdx="3" presStyleCnt="4"/>
      <dgm:spPr/>
    </dgm:pt>
    <dgm:pt modelId="{5FFC7116-09B8-4D85-9C71-42DDA6FB49C3}" type="pres">
      <dgm:prSet presAssocID="{9D7BB92D-7DC7-463D-B6C9-1E25248FEC4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bulb"/>
        </a:ext>
      </dgm:extLst>
    </dgm:pt>
    <dgm:pt modelId="{7C0560F9-E85D-4369-B176-FB8C7711BB19}" type="pres">
      <dgm:prSet presAssocID="{9D7BB92D-7DC7-463D-B6C9-1E25248FEC4D}" presName="spaceRect" presStyleCnt="0"/>
      <dgm:spPr/>
    </dgm:pt>
    <dgm:pt modelId="{940E7CED-ABFA-4972-8E1D-A1935B99ECAE}" type="pres">
      <dgm:prSet presAssocID="{9D7BB92D-7DC7-463D-B6C9-1E25248FEC4D}" presName="parTx" presStyleLbl="revTx" presStyleIdx="3" presStyleCnt="4">
        <dgm:presLayoutVars>
          <dgm:chMax val="0"/>
          <dgm:chPref val="0"/>
        </dgm:presLayoutVars>
      </dgm:prSet>
      <dgm:spPr/>
    </dgm:pt>
  </dgm:ptLst>
  <dgm:cxnLst>
    <dgm:cxn modelId="{7020F407-F8C1-4C3B-AAE5-23FD2DE0AAE7}" srcId="{92439D88-A76A-4315-A561-5CD4462715A4}" destId="{4AE96A5E-3CB2-4D7C-802B-0881113F06C4}" srcOrd="1" destOrd="0" parTransId="{13AC1521-82C3-4DCB-BF37-05FEB0BD8042}" sibTransId="{27BA528A-75E7-47E8-9615-A8335D0A3288}"/>
    <dgm:cxn modelId="{9D178B12-3686-4BB5-836C-0BF28B32572D}" type="presOf" srcId="{645E4460-B3D0-4FD4-9EE3-7318E26C1D72}" destId="{68113E51-FF36-4C62-BA99-EF09A6FAA20B}" srcOrd="0" destOrd="0" presId="urn:microsoft.com/office/officeart/2018/2/layout/IconVerticalSolidList"/>
    <dgm:cxn modelId="{B072661B-F749-44BB-8C78-3A4389BF8445}" srcId="{92439D88-A76A-4315-A561-5CD4462715A4}" destId="{FAE7B81A-C5B7-4711-B336-BA387F1DD0B6}" srcOrd="0" destOrd="0" parTransId="{CC4B89D3-1514-4564-9148-3CC9CB7CAFBB}" sibTransId="{64F8A385-6A89-431D-8777-E81C5E222CA4}"/>
    <dgm:cxn modelId="{C60B0E3C-1D27-43AA-9BB6-510233181F87}" type="presOf" srcId="{4AE96A5E-3CB2-4D7C-802B-0881113F06C4}" destId="{5448848E-72C8-4EB7-8D76-ADC40D9F413C}" srcOrd="0" destOrd="0" presId="urn:microsoft.com/office/officeart/2018/2/layout/IconVerticalSolidList"/>
    <dgm:cxn modelId="{3875CB65-B202-4275-9ABD-BB89E6AD320B}" srcId="{92439D88-A76A-4315-A561-5CD4462715A4}" destId="{9D7BB92D-7DC7-463D-B6C9-1E25248FEC4D}" srcOrd="3" destOrd="0" parTransId="{DBC60F9B-0E8E-412F-9389-4F207348144E}" sibTransId="{26801A6F-5A23-432D-AC3B-98805B1582B6}"/>
    <dgm:cxn modelId="{B4DA2C46-8C30-42FE-BB77-E09206C0F2A0}" type="presOf" srcId="{FAE7B81A-C5B7-4711-B336-BA387F1DD0B6}" destId="{808F7148-F852-4727-B505-60C3676CDCBF}" srcOrd="0" destOrd="0" presId="urn:microsoft.com/office/officeart/2018/2/layout/IconVerticalSolidList"/>
    <dgm:cxn modelId="{45612C4C-424C-4F5C-9813-16AC24FF22BB}" type="presOf" srcId="{9D7BB92D-7DC7-463D-B6C9-1E25248FEC4D}" destId="{940E7CED-ABFA-4972-8E1D-A1935B99ECAE}" srcOrd="0" destOrd="0" presId="urn:microsoft.com/office/officeart/2018/2/layout/IconVerticalSolidList"/>
    <dgm:cxn modelId="{5796F8D5-E223-498D-B302-44AED57C1FC6}" type="presOf" srcId="{92439D88-A76A-4315-A561-5CD4462715A4}" destId="{910D26BF-6C8B-4B90-8897-A41E48911DF4}" srcOrd="0" destOrd="0" presId="urn:microsoft.com/office/officeart/2018/2/layout/IconVerticalSolidList"/>
    <dgm:cxn modelId="{F9E57EF1-DB22-4432-B728-DD689465A09B}" srcId="{92439D88-A76A-4315-A561-5CD4462715A4}" destId="{645E4460-B3D0-4FD4-9EE3-7318E26C1D72}" srcOrd="2" destOrd="0" parTransId="{E5522EF8-DE8F-4CC2-BDEC-C725D7BB744E}" sibTransId="{91AB7037-832E-4CD5-828E-6BD4A0A2E0D7}"/>
    <dgm:cxn modelId="{9233A682-E5C8-4250-8BAB-37C8DAA1DE86}" type="presParOf" srcId="{910D26BF-6C8B-4B90-8897-A41E48911DF4}" destId="{4DFD7F44-8BCF-48FA-9879-DBA0C07462B7}" srcOrd="0" destOrd="0" presId="urn:microsoft.com/office/officeart/2018/2/layout/IconVerticalSolidList"/>
    <dgm:cxn modelId="{00CC5E08-BF3E-4B07-B1BC-56C11CF41DE8}" type="presParOf" srcId="{4DFD7F44-8BCF-48FA-9879-DBA0C07462B7}" destId="{0E471D76-9ABE-491E-BF2C-15E5917D254F}" srcOrd="0" destOrd="0" presId="urn:microsoft.com/office/officeart/2018/2/layout/IconVerticalSolidList"/>
    <dgm:cxn modelId="{45C9B09F-E7B0-41CC-ADB0-EDC74AEC5CED}" type="presParOf" srcId="{4DFD7F44-8BCF-48FA-9879-DBA0C07462B7}" destId="{F68A06D3-B175-422E-9EEC-0C79448F6E8E}" srcOrd="1" destOrd="0" presId="urn:microsoft.com/office/officeart/2018/2/layout/IconVerticalSolidList"/>
    <dgm:cxn modelId="{25B54D28-1A58-42E4-BE89-98BA23A1EA0E}" type="presParOf" srcId="{4DFD7F44-8BCF-48FA-9879-DBA0C07462B7}" destId="{1B9459B4-DABB-4C00-B760-EB696FB63883}" srcOrd="2" destOrd="0" presId="urn:microsoft.com/office/officeart/2018/2/layout/IconVerticalSolidList"/>
    <dgm:cxn modelId="{8439D7BF-D9AF-44A1-9207-FF5BD6C093B2}" type="presParOf" srcId="{4DFD7F44-8BCF-48FA-9879-DBA0C07462B7}" destId="{808F7148-F852-4727-B505-60C3676CDCBF}" srcOrd="3" destOrd="0" presId="urn:microsoft.com/office/officeart/2018/2/layout/IconVerticalSolidList"/>
    <dgm:cxn modelId="{C916A161-1877-42B5-924D-B30767F34009}" type="presParOf" srcId="{910D26BF-6C8B-4B90-8897-A41E48911DF4}" destId="{9005FC61-DB6D-49B5-9539-2EAFFEAF9FE5}" srcOrd="1" destOrd="0" presId="urn:microsoft.com/office/officeart/2018/2/layout/IconVerticalSolidList"/>
    <dgm:cxn modelId="{82E4FF6B-96BE-4634-88D6-8BE76A7A6282}" type="presParOf" srcId="{910D26BF-6C8B-4B90-8897-A41E48911DF4}" destId="{B6C0EB58-8BD1-4000-9302-7E64AD25F616}" srcOrd="2" destOrd="0" presId="urn:microsoft.com/office/officeart/2018/2/layout/IconVerticalSolidList"/>
    <dgm:cxn modelId="{CDC3A504-842A-4A24-AF59-53B816AD7DA9}" type="presParOf" srcId="{B6C0EB58-8BD1-4000-9302-7E64AD25F616}" destId="{A38831BC-1D9B-48A0-B12B-BDC295655F59}" srcOrd="0" destOrd="0" presId="urn:microsoft.com/office/officeart/2018/2/layout/IconVerticalSolidList"/>
    <dgm:cxn modelId="{AF5C0D0D-5EBE-413A-AB2F-C416B283A9AF}" type="presParOf" srcId="{B6C0EB58-8BD1-4000-9302-7E64AD25F616}" destId="{49EEFBEB-C29A-456A-BCA6-86761DA27627}" srcOrd="1" destOrd="0" presId="urn:microsoft.com/office/officeart/2018/2/layout/IconVerticalSolidList"/>
    <dgm:cxn modelId="{BE5AB632-2CCE-4B16-9AA1-0EE5D86B6E9B}" type="presParOf" srcId="{B6C0EB58-8BD1-4000-9302-7E64AD25F616}" destId="{F8EC23B7-0135-4270-96CF-DB7CFAE08ADF}" srcOrd="2" destOrd="0" presId="urn:microsoft.com/office/officeart/2018/2/layout/IconVerticalSolidList"/>
    <dgm:cxn modelId="{D71596B4-6904-4E73-8A05-179340B16CC5}" type="presParOf" srcId="{B6C0EB58-8BD1-4000-9302-7E64AD25F616}" destId="{5448848E-72C8-4EB7-8D76-ADC40D9F413C}" srcOrd="3" destOrd="0" presId="urn:microsoft.com/office/officeart/2018/2/layout/IconVerticalSolidList"/>
    <dgm:cxn modelId="{13BC168D-C1EA-42F4-B1BE-476EBD9607C5}" type="presParOf" srcId="{910D26BF-6C8B-4B90-8897-A41E48911DF4}" destId="{980662C0-2F1E-4206-85B1-F59A2208540C}" srcOrd="3" destOrd="0" presId="urn:microsoft.com/office/officeart/2018/2/layout/IconVerticalSolidList"/>
    <dgm:cxn modelId="{5A29AD6B-FA55-464A-B17A-636DAB42BA74}" type="presParOf" srcId="{910D26BF-6C8B-4B90-8897-A41E48911DF4}" destId="{592FDF3D-0D9D-47FC-90C6-562B18DE29ED}" srcOrd="4" destOrd="0" presId="urn:microsoft.com/office/officeart/2018/2/layout/IconVerticalSolidList"/>
    <dgm:cxn modelId="{EB5F49D4-D900-4592-876C-45EEE57A784B}" type="presParOf" srcId="{592FDF3D-0D9D-47FC-90C6-562B18DE29ED}" destId="{79D45505-723C-4147-93BC-D8FE827E0723}" srcOrd="0" destOrd="0" presId="urn:microsoft.com/office/officeart/2018/2/layout/IconVerticalSolidList"/>
    <dgm:cxn modelId="{92C3DFFC-FF9C-4605-98CA-BF989BD373A4}" type="presParOf" srcId="{592FDF3D-0D9D-47FC-90C6-562B18DE29ED}" destId="{CDDAE539-ADF1-4EB1-93C7-7F5823407627}" srcOrd="1" destOrd="0" presId="urn:microsoft.com/office/officeart/2018/2/layout/IconVerticalSolidList"/>
    <dgm:cxn modelId="{8855D95F-FAD2-4882-B349-F688B743365E}" type="presParOf" srcId="{592FDF3D-0D9D-47FC-90C6-562B18DE29ED}" destId="{01245CBC-6910-43EA-B59E-ACB0FA462EF7}" srcOrd="2" destOrd="0" presId="urn:microsoft.com/office/officeart/2018/2/layout/IconVerticalSolidList"/>
    <dgm:cxn modelId="{107B65BF-3BDC-4BDD-B53A-F926316A7BE8}" type="presParOf" srcId="{592FDF3D-0D9D-47FC-90C6-562B18DE29ED}" destId="{68113E51-FF36-4C62-BA99-EF09A6FAA20B}" srcOrd="3" destOrd="0" presId="urn:microsoft.com/office/officeart/2018/2/layout/IconVerticalSolidList"/>
    <dgm:cxn modelId="{5D0433C0-72D2-46E1-BEAB-172CF9EDA0AF}" type="presParOf" srcId="{910D26BF-6C8B-4B90-8897-A41E48911DF4}" destId="{B326B95B-CFB4-4B1C-B485-78DC77C7E989}" srcOrd="5" destOrd="0" presId="urn:microsoft.com/office/officeart/2018/2/layout/IconVerticalSolidList"/>
    <dgm:cxn modelId="{36831997-40AE-4175-B30D-6B58F78A787A}" type="presParOf" srcId="{910D26BF-6C8B-4B90-8897-A41E48911DF4}" destId="{B64A1519-4ED7-49BE-9B47-330D02685255}" srcOrd="6" destOrd="0" presId="urn:microsoft.com/office/officeart/2018/2/layout/IconVerticalSolidList"/>
    <dgm:cxn modelId="{0025353C-AE0A-4F55-8DB7-0CB9EB6536FF}" type="presParOf" srcId="{B64A1519-4ED7-49BE-9B47-330D02685255}" destId="{E1416E45-E9DA-48F9-B438-42DAB7A12F85}" srcOrd="0" destOrd="0" presId="urn:microsoft.com/office/officeart/2018/2/layout/IconVerticalSolidList"/>
    <dgm:cxn modelId="{BB43EC8B-1EFF-4E09-BFD6-E2424AE8082C}" type="presParOf" srcId="{B64A1519-4ED7-49BE-9B47-330D02685255}" destId="{5FFC7116-09B8-4D85-9C71-42DDA6FB49C3}" srcOrd="1" destOrd="0" presId="urn:microsoft.com/office/officeart/2018/2/layout/IconVerticalSolidList"/>
    <dgm:cxn modelId="{37D7740D-E781-457B-B4E5-D6E6B005F718}" type="presParOf" srcId="{B64A1519-4ED7-49BE-9B47-330D02685255}" destId="{7C0560F9-E85D-4369-B176-FB8C7711BB19}" srcOrd="2" destOrd="0" presId="urn:microsoft.com/office/officeart/2018/2/layout/IconVerticalSolidList"/>
    <dgm:cxn modelId="{7B84D67F-E0BD-4D2C-8AD5-0F3B54474567}" type="presParOf" srcId="{B64A1519-4ED7-49BE-9B47-330D02685255}" destId="{940E7CED-ABFA-4972-8E1D-A1935B99EC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B0D7C-CFAB-4538-B0EE-B65FD89E3609}">
      <dsp:nvSpPr>
        <dsp:cNvPr id="0" name=""/>
        <dsp:cNvSpPr/>
      </dsp:nvSpPr>
      <dsp:spPr>
        <a:xfrm>
          <a:off x="0" y="415032"/>
          <a:ext cx="6910387" cy="55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9F23BB-AD90-46D6-B7B4-16835F60357A}">
      <dsp:nvSpPr>
        <dsp:cNvPr id="0" name=""/>
        <dsp:cNvSpPr/>
      </dsp:nvSpPr>
      <dsp:spPr>
        <a:xfrm>
          <a:off x="345519" y="90312"/>
          <a:ext cx="4837270"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marL="0" lvl="0" indent="0" algn="l" defTabSz="977900">
            <a:lnSpc>
              <a:spcPct val="90000"/>
            </a:lnSpc>
            <a:spcBef>
              <a:spcPct val="0"/>
            </a:spcBef>
            <a:spcAft>
              <a:spcPct val="35000"/>
            </a:spcAft>
            <a:buNone/>
          </a:pPr>
          <a:r>
            <a:rPr lang="en-US" sz="2200" b="1" kern="1200"/>
            <a:t>Entering Students</a:t>
          </a:r>
          <a:endParaRPr lang="en-US" sz="2200" kern="1200"/>
        </a:p>
      </dsp:txBody>
      <dsp:txXfrm>
        <a:off x="377222" y="122015"/>
        <a:ext cx="4773864" cy="586034"/>
      </dsp:txXfrm>
    </dsp:sp>
    <dsp:sp modelId="{3A2CB7D2-6F11-4694-B5F9-9C17B56C526C}">
      <dsp:nvSpPr>
        <dsp:cNvPr id="0" name=""/>
        <dsp:cNvSpPr/>
      </dsp:nvSpPr>
      <dsp:spPr>
        <a:xfrm>
          <a:off x="0" y="1412952"/>
          <a:ext cx="6910387" cy="5544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0E4E12-5DAF-49F4-95ED-C1C78BA82BD7}">
      <dsp:nvSpPr>
        <dsp:cNvPr id="0" name=""/>
        <dsp:cNvSpPr/>
      </dsp:nvSpPr>
      <dsp:spPr>
        <a:xfrm>
          <a:off x="345519" y="1088232"/>
          <a:ext cx="4837270" cy="6494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marL="0" lvl="0" indent="0" algn="l" defTabSz="977900">
            <a:lnSpc>
              <a:spcPct val="90000"/>
            </a:lnSpc>
            <a:spcBef>
              <a:spcPct val="0"/>
            </a:spcBef>
            <a:spcAft>
              <a:spcPct val="35000"/>
            </a:spcAft>
            <a:buNone/>
          </a:pPr>
          <a:r>
            <a:rPr lang="en-US" sz="2200" b="1" kern="1200"/>
            <a:t>Collaboration</a:t>
          </a:r>
          <a:endParaRPr lang="en-US" sz="2200" kern="1200"/>
        </a:p>
      </dsp:txBody>
      <dsp:txXfrm>
        <a:off x="377222" y="1119935"/>
        <a:ext cx="4773864" cy="586034"/>
      </dsp:txXfrm>
    </dsp:sp>
    <dsp:sp modelId="{6811CC8E-138E-4276-B407-DB7C4CE1E9E5}">
      <dsp:nvSpPr>
        <dsp:cNvPr id="0" name=""/>
        <dsp:cNvSpPr/>
      </dsp:nvSpPr>
      <dsp:spPr>
        <a:xfrm>
          <a:off x="0" y="2410872"/>
          <a:ext cx="6910387" cy="5544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F174C-6642-4AC6-B64E-4D32528993B5}">
      <dsp:nvSpPr>
        <dsp:cNvPr id="0" name=""/>
        <dsp:cNvSpPr/>
      </dsp:nvSpPr>
      <dsp:spPr>
        <a:xfrm>
          <a:off x="345519" y="2086152"/>
          <a:ext cx="4837270" cy="64944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marL="0" lvl="0" indent="0" algn="l" defTabSz="977900">
            <a:lnSpc>
              <a:spcPct val="90000"/>
            </a:lnSpc>
            <a:spcBef>
              <a:spcPct val="0"/>
            </a:spcBef>
            <a:spcAft>
              <a:spcPct val="35000"/>
            </a:spcAft>
            <a:buNone/>
          </a:pPr>
          <a:r>
            <a:rPr lang="en-US" sz="2200" b="1" kern="1200"/>
            <a:t>Vehicles for Delivering Support</a:t>
          </a:r>
          <a:endParaRPr lang="en-US" sz="2200" kern="1200"/>
        </a:p>
      </dsp:txBody>
      <dsp:txXfrm>
        <a:off x="377222" y="2117855"/>
        <a:ext cx="4773864" cy="586034"/>
      </dsp:txXfrm>
    </dsp:sp>
    <dsp:sp modelId="{17A91755-50F9-4F24-9B84-7C2FC1824F1C}">
      <dsp:nvSpPr>
        <dsp:cNvPr id="0" name=""/>
        <dsp:cNvSpPr/>
      </dsp:nvSpPr>
      <dsp:spPr>
        <a:xfrm>
          <a:off x="0" y="3408792"/>
          <a:ext cx="6910387" cy="5544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34CCB1-2436-417D-9E7D-B0B6BCDD06E3}">
      <dsp:nvSpPr>
        <dsp:cNvPr id="0" name=""/>
        <dsp:cNvSpPr/>
      </dsp:nvSpPr>
      <dsp:spPr>
        <a:xfrm>
          <a:off x="345519" y="3084072"/>
          <a:ext cx="4837270" cy="64944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marL="0" lvl="0" indent="0" algn="l" defTabSz="977900">
            <a:lnSpc>
              <a:spcPct val="90000"/>
            </a:lnSpc>
            <a:spcBef>
              <a:spcPct val="0"/>
            </a:spcBef>
            <a:spcAft>
              <a:spcPct val="35000"/>
            </a:spcAft>
            <a:buNone/>
          </a:pPr>
          <a:r>
            <a:rPr lang="en-US" sz="2200" b="1" kern="1200"/>
            <a:t>Instructor Toolkit</a:t>
          </a:r>
          <a:endParaRPr lang="en-US" sz="2200" kern="1200"/>
        </a:p>
      </dsp:txBody>
      <dsp:txXfrm>
        <a:off x="377222" y="3115775"/>
        <a:ext cx="4773864" cy="586034"/>
      </dsp:txXfrm>
    </dsp:sp>
    <dsp:sp modelId="{7E5D6A51-AF38-42F2-8F24-E98389B0CC72}">
      <dsp:nvSpPr>
        <dsp:cNvPr id="0" name=""/>
        <dsp:cNvSpPr/>
      </dsp:nvSpPr>
      <dsp:spPr>
        <a:xfrm>
          <a:off x="0" y="4406712"/>
          <a:ext cx="6910387" cy="5544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B5F5F-825A-4473-8600-D53B5A06D7B0}">
      <dsp:nvSpPr>
        <dsp:cNvPr id="0" name=""/>
        <dsp:cNvSpPr/>
      </dsp:nvSpPr>
      <dsp:spPr>
        <a:xfrm>
          <a:off x="345519" y="4081992"/>
          <a:ext cx="4837270" cy="64944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37" tIns="0" rIns="182837" bIns="0" numCol="1" spcCol="1270" anchor="ctr" anchorCtr="0">
          <a:noAutofit/>
        </a:bodyPr>
        <a:lstStyle/>
        <a:p>
          <a:pPr marL="0" lvl="0" indent="0" algn="l" defTabSz="977900">
            <a:lnSpc>
              <a:spcPct val="90000"/>
            </a:lnSpc>
            <a:spcBef>
              <a:spcPct val="0"/>
            </a:spcBef>
            <a:spcAft>
              <a:spcPct val="35000"/>
            </a:spcAft>
            <a:buNone/>
          </a:pPr>
          <a:r>
            <a:rPr lang="en-US" sz="2200" b="1" kern="1200"/>
            <a:t>Campus-Wide Initiatives</a:t>
          </a:r>
          <a:endParaRPr lang="en-US" sz="2200" kern="1200"/>
        </a:p>
      </dsp:txBody>
      <dsp:txXfrm>
        <a:off x="377222" y="4113695"/>
        <a:ext cx="477386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71D76-9ABE-491E-BF2C-15E5917D254F}">
      <dsp:nvSpPr>
        <dsp:cNvPr id="0" name=""/>
        <dsp:cNvSpPr/>
      </dsp:nvSpPr>
      <dsp:spPr>
        <a:xfrm>
          <a:off x="0" y="2182"/>
          <a:ext cx="6492240" cy="11059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A06D3-B175-422E-9EEC-0C79448F6E8E}">
      <dsp:nvSpPr>
        <dsp:cNvPr id="0" name=""/>
        <dsp:cNvSpPr/>
      </dsp:nvSpPr>
      <dsp:spPr>
        <a:xfrm>
          <a:off x="334560" y="251029"/>
          <a:ext cx="608292" cy="6082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8F7148-F852-4727-B505-60C3676CDCBF}">
      <dsp:nvSpPr>
        <dsp:cNvPr id="0" name=""/>
        <dsp:cNvSpPr/>
      </dsp:nvSpPr>
      <dsp:spPr>
        <a:xfrm>
          <a:off x="1277414" y="2182"/>
          <a:ext cx="5214825" cy="110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50" tIns="117050" rIns="117050" bIns="117050" numCol="1" spcCol="1270" anchor="ctr" anchorCtr="0">
          <a:noAutofit/>
        </a:bodyPr>
        <a:lstStyle/>
        <a:p>
          <a:pPr marL="0" lvl="0" indent="0" algn="l" defTabSz="800100">
            <a:lnSpc>
              <a:spcPct val="100000"/>
            </a:lnSpc>
            <a:spcBef>
              <a:spcPct val="0"/>
            </a:spcBef>
            <a:spcAft>
              <a:spcPct val="35000"/>
            </a:spcAft>
            <a:buNone/>
          </a:pPr>
          <a:r>
            <a:rPr lang="en-US" sz="1800" kern="1200"/>
            <a:t>How might students interact with a text in a meaningful way where they are retaining information?</a:t>
          </a:r>
        </a:p>
      </dsp:txBody>
      <dsp:txXfrm>
        <a:off x="1277414" y="2182"/>
        <a:ext cx="5214825" cy="1105986"/>
      </dsp:txXfrm>
    </dsp:sp>
    <dsp:sp modelId="{A38831BC-1D9B-48A0-B12B-BDC295655F59}">
      <dsp:nvSpPr>
        <dsp:cNvPr id="0" name=""/>
        <dsp:cNvSpPr/>
      </dsp:nvSpPr>
      <dsp:spPr>
        <a:xfrm>
          <a:off x="0" y="1384665"/>
          <a:ext cx="6492240" cy="11059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EEFBEB-C29A-456A-BCA6-86761DA27627}">
      <dsp:nvSpPr>
        <dsp:cNvPr id="0" name=""/>
        <dsp:cNvSpPr/>
      </dsp:nvSpPr>
      <dsp:spPr>
        <a:xfrm>
          <a:off x="334560" y="1633512"/>
          <a:ext cx="608292" cy="6082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8848E-72C8-4EB7-8D76-ADC40D9F413C}">
      <dsp:nvSpPr>
        <dsp:cNvPr id="0" name=""/>
        <dsp:cNvSpPr/>
      </dsp:nvSpPr>
      <dsp:spPr>
        <a:xfrm>
          <a:off x="1277414" y="1384665"/>
          <a:ext cx="5214825" cy="110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50" tIns="117050" rIns="117050" bIns="117050" numCol="1" spcCol="1270" anchor="ctr" anchorCtr="0">
          <a:noAutofit/>
        </a:bodyPr>
        <a:lstStyle/>
        <a:p>
          <a:pPr marL="0" lvl="0" indent="0" algn="l" defTabSz="800100">
            <a:lnSpc>
              <a:spcPct val="100000"/>
            </a:lnSpc>
            <a:spcBef>
              <a:spcPct val="0"/>
            </a:spcBef>
            <a:spcAft>
              <a:spcPct val="35000"/>
            </a:spcAft>
            <a:buNone/>
          </a:pPr>
          <a:r>
            <a:rPr lang="en-US" sz="1800" kern="1200"/>
            <a:t>3 Connections</a:t>
          </a:r>
        </a:p>
      </dsp:txBody>
      <dsp:txXfrm>
        <a:off x="1277414" y="1384665"/>
        <a:ext cx="5214825" cy="1105986"/>
      </dsp:txXfrm>
    </dsp:sp>
    <dsp:sp modelId="{79D45505-723C-4147-93BC-D8FE827E0723}">
      <dsp:nvSpPr>
        <dsp:cNvPr id="0" name=""/>
        <dsp:cNvSpPr/>
      </dsp:nvSpPr>
      <dsp:spPr>
        <a:xfrm>
          <a:off x="0" y="2767148"/>
          <a:ext cx="6492240" cy="11059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DAE539-ADF1-4EB1-93C7-7F5823407627}">
      <dsp:nvSpPr>
        <dsp:cNvPr id="0" name=""/>
        <dsp:cNvSpPr/>
      </dsp:nvSpPr>
      <dsp:spPr>
        <a:xfrm>
          <a:off x="334560" y="3015995"/>
          <a:ext cx="608292" cy="6082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13E51-FF36-4C62-BA99-EF09A6FAA20B}">
      <dsp:nvSpPr>
        <dsp:cNvPr id="0" name=""/>
        <dsp:cNvSpPr/>
      </dsp:nvSpPr>
      <dsp:spPr>
        <a:xfrm>
          <a:off x="1277414" y="2767148"/>
          <a:ext cx="5214825" cy="110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50" tIns="117050" rIns="117050" bIns="117050" numCol="1" spcCol="1270" anchor="ctr" anchorCtr="0">
          <a:noAutofit/>
        </a:bodyPr>
        <a:lstStyle/>
        <a:p>
          <a:pPr marL="0" lvl="0" indent="0" algn="l" defTabSz="800100">
            <a:lnSpc>
              <a:spcPct val="100000"/>
            </a:lnSpc>
            <a:spcBef>
              <a:spcPct val="0"/>
            </a:spcBef>
            <a:spcAft>
              <a:spcPct val="35000"/>
            </a:spcAft>
            <a:buNone/>
          </a:pPr>
          <a:r>
            <a:rPr lang="en-US" sz="1800" kern="1200"/>
            <a:t>2 Questions</a:t>
          </a:r>
        </a:p>
      </dsp:txBody>
      <dsp:txXfrm>
        <a:off x="1277414" y="2767148"/>
        <a:ext cx="5214825" cy="1105986"/>
      </dsp:txXfrm>
    </dsp:sp>
    <dsp:sp modelId="{E1416E45-E9DA-48F9-B438-42DAB7A12F85}">
      <dsp:nvSpPr>
        <dsp:cNvPr id="0" name=""/>
        <dsp:cNvSpPr/>
      </dsp:nvSpPr>
      <dsp:spPr>
        <a:xfrm>
          <a:off x="0" y="4149631"/>
          <a:ext cx="6492240" cy="11059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FC7116-09B8-4D85-9C71-42DDA6FB49C3}">
      <dsp:nvSpPr>
        <dsp:cNvPr id="0" name=""/>
        <dsp:cNvSpPr/>
      </dsp:nvSpPr>
      <dsp:spPr>
        <a:xfrm>
          <a:off x="334560" y="4398478"/>
          <a:ext cx="608292" cy="6082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E7CED-ABFA-4972-8E1D-A1935B99ECAE}">
      <dsp:nvSpPr>
        <dsp:cNvPr id="0" name=""/>
        <dsp:cNvSpPr/>
      </dsp:nvSpPr>
      <dsp:spPr>
        <a:xfrm>
          <a:off x="1277414" y="4149631"/>
          <a:ext cx="5214825" cy="1105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050" tIns="117050" rIns="117050" bIns="117050" numCol="1" spcCol="1270" anchor="ctr" anchorCtr="0">
          <a:noAutofit/>
        </a:bodyPr>
        <a:lstStyle/>
        <a:p>
          <a:pPr marL="0" lvl="0" indent="0" algn="l" defTabSz="800100">
            <a:lnSpc>
              <a:spcPct val="100000"/>
            </a:lnSpc>
            <a:spcBef>
              <a:spcPct val="0"/>
            </a:spcBef>
            <a:spcAft>
              <a:spcPct val="35000"/>
            </a:spcAft>
            <a:buNone/>
          </a:pPr>
          <a:r>
            <a:rPr lang="en-US" sz="1800" kern="1200"/>
            <a:t>1 Main Idea</a:t>
          </a:r>
        </a:p>
      </dsp:txBody>
      <dsp:txXfrm>
        <a:off x="1277414" y="4149631"/>
        <a:ext cx="5214825" cy="11059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713F-3157-4D04-A4BE-B295955A3915}"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30AF1-DB31-4E23-B2BF-57720154854B}" type="slidenum">
              <a:rPr lang="en-US" smtClean="0"/>
              <a:t>‹#›</a:t>
            </a:fld>
            <a:endParaRPr lang="en-US"/>
          </a:p>
        </p:txBody>
      </p:sp>
    </p:spTree>
    <p:extLst>
      <p:ext uri="{BB962C8B-B14F-4D97-AF65-F5344CB8AC3E}">
        <p14:creationId xmlns:p14="http://schemas.microsoft.com/office/powerpoint/2010/main" val="282906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C30AF1-DB31-4E23-B2BF-57720154854B}" type="slidenum">
              <a:rPr lang="en-US" smtClean="0"/>
              <a:t>2</a:t>
            </a:fld>
            <a:endParaRPr lang="en-US"/>
          </a:p>
        </p:txBody>
      </p:sp>
    </p:spTree>
    <p:extLst>
      <p:ext uri="{BB962C8B-B14F-4D97-AF65-F5344CB8AC3E}">
        <p14:creationId xmlns:p14="http://schemas.microsoft.com/office/powerpoint/2010/main" val="243580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ANALYSIS: </a:t>
            </a:r>
            <a:r>
              <a:rPr lang="en-US"/>
              <a:t>This slide shows that </a:t>
            </a:r>
            <a:r>
              <a:rPr lang="en-US" i="0"/>
              <a:t>students with lower GPAs will be more likely to attend UW schools. Low GPA is one indicator that some of these students will not be “college ready,” meaning they will need extra support in reading, writing, math, and academic success skills.</a:t>
            </a:r>
            <a:endParaRPr lang="en-US"/>
          </a:p>
        </p:txBody>
      </p:sp>
      <p:sp>
        <p:nvSpPr>
          <p:cNvPr id="4" name="Slide Number Placeholder 3"/>
          <p:cNvSpPr>
            <a:spLocks noGrp="1"/>
          </p:cNvSpPr>
          <p:nvPr>
            <p:ph type="sldNum" sz="quarter" idx="5"/>
          </p:nvPr>
        </p:nvSpPr>
        <p:spPr/>
        <p:txBody>
          <a:bodyPr/>
          <a:lstStyle/>
          <a:p>
            <a:fld id="{3FC30AF1-DB31-4E23-B2BF-57720154854B}" type="slidenum">
              <a:rPr lang="en-US" smtClean="0"/>
              <a:t>9</a:t>
            </a:fld>
            <a:endParaRPr lang="en-US"/>
          </a:p>
        </p:txBody>
      </p:sp>
    </p:spTree>
    <p:extLst>
      <p:ext uri="{BB962C8B-B14F-4D97-AF65-F5344CB8AC3E}">
        <p14:creationId xmlns:p14="http://schemas.microsoft.com/office/powerpoint/2010/main" val="318416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3FC30AF1-DB31-4E23-B2BF-57720154854B}" type="slidenum">
              <a:rPr lang="en-US" smtClean="0"/>
              <a:t>11</a:t>
            </a:fld>
            <a:endParaRPr lang="en-US"/>
          </a:p>
        </p:txBody>
      </p:sp>
    </p:spTree>
    <p:extLst>
      <p:ext uri="{BB962C8B-B14F-4D97-AF65-F5344CB8AC3E}">
        <p14:creationId xmlns:p14="http://schemas.microsoft.com/office/powerpoint/2010/main" val="4032225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vehicles we have designed to teach students college success skills resemble those in this study. This explicit teaching of skills does show benefits. If students feel more in control of their learning, they will be more likely to succeed.</a:t>
            </a:r>
          </a:p>
        </p:txBody>
      </p:sp>
      <p:sp>
        <p:nvSpPr>
          <p:cNvPr id="4" name="Slide Number Placeholder 3"/>
          <p:cNvSpPr>
            <a:spLocks noGrp="1"/>
          </p:cNvSpPr>
          <p:nvPr>
            <p:ph type="sldNum" sz="quarter" idx="5"/>
          </p:nvPr>
        </p:nvSpPr>
        <p:spPr/>
        <p:txBody>
          <a:bodyPr/>
          <a:lstStyle/>
          <a:p>
            <a:fld id="{3FC30AF1-DB31-4E23-B2BF-57720154854B}" type="slidenum">
              <a:rPr lang="en-US" smtClean="0"/>
              <a:t>17</a:t>
            </a:fld>
            <a:endParaRPr lang="en-US"/>
          </a:p>
        </p:txBody>
      </p:sp>
    </p:spTree>
    <p:extLst>
      <p:ext uri="{BB962C8B-B14F-4D97-AF65-F5344CB8AC3E}">
        <p14:creationId xmlns:p14="http://schemas.microsoft.com/office/powerpoint/2010/main" val="1262994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32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86055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9203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73513-3F1F-4E12-B4AA-277C8003A4A7}" type="datetimeFigureOut">
              <a:rPr lang="en-US" smtClean="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63910E-93E2-4710-91FC-48D22E353E05}" type="slidenum">
              <a:rPr lang="en-US" smtClean="0"/>
              <a:t>‹#›</a:t>
            </a:fld>
            <a:endParaRPr lang="en-US"/>
          </a:p>
        </p:txBody>
      </p:sp>
    </p:spTree>
    <p:extLst>
      <p:ext uri="{BB962C8B-B14F-4D97-AF65-F5344CB8AC3E}">
        <p14:creationId xmlns:p14="http://schemas.microsoft.com/office/powerpoint/2010/main" val="122436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98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75928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69905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5681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1/14/2025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86633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1/14/2025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09334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9691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1/14/2025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98562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0_C846F3D0.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3D_A661E25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40_F970165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33_6C27544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07074-9602-4CBD-E1B4-EEA792EF6E03}"/>
              </a:ext>
            </a:extLst>
          </p:cNvPr>
          <p:cNvSpPr>
            <a:spLocks noGrp="1"/>
          </p:cNvSpPr>
          <p:nvPr>
            <p:ph type="ctrTitle"/>
          </p:nvPr>
        </p:nvSpPr>
        <p:spPr>
          <a:xfrm>
            <a:off x="5289754" y="639097"/>
            <a:ext cx="6253317" cy="3686015"/>
          </a:xfrm>
        </p:spPr>
        <p:txBody>
          <a:bodyPr>
            <a:normAutofit/>
          </a:bodyPr>
          <a:lstStyle/>
          <a:p>
            <a:r>
              <a:rPr lang="en-US"/>
              <a:t>College Safety Nets</a:t>
            </a:r>
          </a:p>
        </p:txBody>
      </p:sp>
      <p:sp>
        <p:nvSpPr>
          <p:cNvPr id="3" name="Subtitle 2">
            <a:extLst>
              <a:ext uri="{FF2B5EF4-FFF2-40B4-BE49-F238E27FC236}">
                <a16:creationId xmlns:a16="http://schemas.microsoft.com/office/drawing/2014/main" id="{4F3CA955-95E8-FD6A-323F-38DADA80C53D}"/>
              </a:ext>
            </a:extLst>
          </p:cNvPr>
          <p:cNvSpPr>
            <a:spLocks noGrp="1"/>
          </p:cNvSpPr>
          <p:nvPr>
            <p:ph type="subTitle" idx="1"/>
          </p:nvPr>
        </p:nvSpPr>
        <p:spPr>
          <a:xfrm>
            <a:off x="5289753" y="4455620"/>
            <a:ext cx="6368847" cy="1945177"/>
          </a:xfrm>
        </p:spPr>
        <p:txBody>
          <a:bodyPr>
            <a:noAutofit/>
          </a:bodyPr>
          <a:lstStyle/>
          <a:p>
            <a:r>
              <a:rPr lang="en-US" sz="2000">
                <a:solidFill>
                  <a:schemeClr val="tx1">
                    <a:lumMod val="85000"/>
                    <a:lumOff val="15000"/>
                  </a:schemeClr>
                </a:solidFill>
              </a:rPr>
              <a:t>Improving</a:t>
            </a:r>
            <a:r>
              <a:rPr lang="en-US" sz="2000" b="1">
                <a:solidFill>
                  <a:schemeClr val="tx1">
                    <a:lumMod val="85000"/>
                    <a:lumOff val="15000"/>
                  </a:schemeClr>
                </a:solidFill>
              </a:rPr>
              <a:t> </a:t>
            </a:r>
            <a:r>
              <a:rPr lang="en-US" sz="2000">
                <a:solidFill>
                  <a:schemeClr val="tx1">
                    <a:lumMod val="85000"/>
                    <a:lumOff val="15000"/>
                  </a:schemeClr>
                </a:solidFill>
              </a:rPr>
              <a:t>College Success Skills through Programming and </a:t>
            </a:r>
            <a:r>
              <a:rPr lang="en-US" sz="2000" b="1">
                <a:solidFill>
                  <a:schemeClr val="tx1">
                    <a:lumMod val="85000"/>
                    <a:lumOff val="15000"/>
                  </a:schemeClr>
                </a:solidFill>
              </a:rPr>
              <a:t>Direct </a:t>
            </a:r>
            <a:r>
              <a:rPr lang="en-US" sz="2000">
                <a:solidFill>
                  <a:schemeClr val="tx1">
                    <a:lumMod val="85000"/>
                    <a:lumOff val="15000"/>
                  </a:schemeClr>
                </a:solidFill>
              </a:rPr>
              <a:t>instruction.</a:t>
            </a:r>
          </a:p>
          <a:p>
            <a:r>
              <a:rPr lang="en-US" sz="2000">
                <a:solidFill>
                  <a:schemeClr val="tx1">
                    <a:lumMod val="85000"/>
                    <a:lumOff val="15000"/>
                  </a:schemeClr>
                </a:solidFill>
              </a:rPr>
              <a:t>Annette Hackbarth </a:t>
            </a:r>
            <a:r>
              <a:rPr lang="en-US" sz="2000" err="1">
                <a:solidFill>
                  <a:schemeClr val="tx1">
                    <a:lumMod val="85000"/>
                    <a:lumOff val="15000"/>
                  </a:schemeClr>
                </a:solidFill>
              </a:rPr>
              <a:t>Onson</a:t>
            </a:r>
            <a:r>
              <a:rPr lang="en-US" sz="2000">
                <a:solidFill>
                  <a:schemeClr val="tx1">
                    <a:lumMod val="85000"/>
                    <a:lumOff val="15000"/>
                  </a:schemeClr>
                </a:solidFill>
              </a:rPr>
              <a:t>, Director of Academic Success</a:t>
            </a:r>
          </a:p>
          <a:p>
            <a:r>
              <a:rPr lang="en-US" sz="2000">
                <a:solidFill>
                  <a:schemeClr val="tx1">
                    <a:lumMod val="85000"/>
                    <a:lumOff val="15000"/>
                  </a:schemeClr>
                </a:solidFill>
              </a:rPr>
              <a:t>Jennifer White, Assistant Director, Tutoring-Learning Center</a:t>
            </a:r>
          </a:p>
        </p:txBody>
      </p:sp>
      <p:pic>
        <p:nvPicPr>
          <p:cNvPr id="15" name="Picture 14" descr="An abstract background">
            <a:extLst>
              <a:ext uri="{FF2B5EF4-FFF2-40B4-BE49-F238E27FC236}">
                <a16:creationId xmlns:a16="http://schemas.microsoft.com/office/drawing/2014/main" id="{E7110E20-86C0-0B84-DA6F-407E2417D4EF}"/>
              </a:ext>
            </a:extLst>
          </p:cNvPr>
          <p:cNvPicPr>
            <a:picLocks noChangeAspect="1"/>
          </p:cNvPicPr>
          <p:nvPr/>
        </p:nvPicPr>
        <p:blipFill>
          <a:blip r:embed="rId3"/>
          <a:srcRect l="29177" r="25706" b="-1"/>
          <a:stretch/>
        </p:blipFill>
        <p:spPr>
          <a:xfrm>
            <a:off x="-1" y="10"/>
            <a:ext cx="4635315" cy="6857989"/>
          </a:xfrm>
          <a:prstGeom prst="rect">
            <a:avLst/>
          </a:prstGeom>
        </p:spPr>
      </p:pic>
      <p:cxnSp>
        <p:nvCxnSpPr>
          <p:cNvPr id="21" name="Straight Connector 20">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09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D48500-E19A-4BAD-9A4A-6ED83BB7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1B3D85C-2F24-FE35-09D3-9544D948923C}"/>
              </a:ext>
            </a:extLst>
          </p:cNvPr>
          <p:cNvSpPr>
            <a:spLocks noGrp="1"/>
          </p:cNvSpPr>
          <p:nvPr>
            <p:ph type="title"/>
          </p:nvPr>
        </p:nvSpPr>
        <p:spPr>
          <a:xfrm>
            <a:off x="5138928" y="988741"/>
            <a:ext cx="6248416" cy="4880518"/>
          </a:xfrm>
          <a:noFill/>
          <a:ln>
            <a:noFill/>
          </a:ln>
        </p:spPr>
        <p:txBody>
          <a:bodyPr vert="horz" wrap="square" lIns="91440" tIns="45720" rIns="91440" bIns="45720" rtlCol="0" anchor="ctr">
            <a:normAutofit/>
          </a:bodyPr>
          <a:lstStyle/>
          <a:p>
            <a:r>
              <a:rPr lang="en-US" sz="5400">
                <a:solidFill>
                  <a:srgbClr val="FFFFFF"/>
                </a:solidFill>
              </a:rPr>
              <a:t>Collaboration</a:t>
            </a:r>
          </a:p>
        </p:txBody>
      </p:sp>
      <p:sp>
        <p:nvSpPr>
          <p:cNvPr id="20" name="Rectangle 19">
            <a:extLst>
              <a:ext uri="{FF2B5EF4-FFF2-40B4-BE49-F238E27FC236}">
                <a16:creationId xmlns:a16="http://schemas.microsoft.com/office/drawing/2014/main" id="{E879263E-7781-443B-B383-34A6A6BD5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2" name="Rectangle 21">
            <a:extLst>
              <a:ext uri="{FF2B5EF4-FFF2-40B4-BE49-F238E27FC236}">
                <a16:creationId xmlns:a16="http://schemas.microsoft.com/office/drawing/2014/main" id="{C30DE1BD-C9C5-48F0-960E-9E9EB2CE6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bg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C5B97CC-5F05-5D64-57B4-FCCDF1209FF9}"/>
              </a:ext>
            </a:extLst>
          </p:cNvPr>
          <p:cNvSpPr>
            <a:spLocks noGrp="1"/>
          </p:cNvSpPr>
          <p:nvPr>
            <p:ph type="body" idx="1"/>
          </p:nvPr>
        </p:nvSpPr>
        <p:spPr>
          <a:xfrm>
            <a:off x="1867700" y="2007220"/>
            <a:ext cx="2357553" cy="2843560"/>
          </a:xfrm>
        </p:spPr>
        <p:txBody>
          <a:bodyPr vert="horz" lIns="91440" tIns="45720" rIns="91440" bIns="45720" rtlCol="0" anchor="ctr">
            <a:normAutofit/>
          </a:bodyPr>
          <a:lstStyle/>
          <a:p>
            <a:pPr algn="r"/>
            <a:r>
              <a:rPr lang="en-US">
                <a:solidFill>
                  <a:schemeClr val="tx1"/>
                </a:solidFill>
              </a:rPr>
              <a:t>New Partnerships</a:t>
            </a:r>
          </a:p>
        </p:txBody>
      </p:sp>
    </p:spTree>
    <p:extLst>
      <p:ext uri="{BB962C8B-B14F-4D97-AF65-F5344CB8AC3E}">
        <p14:creationId xmlns:p14="http://schemas.microsoft.com/office/powerpoint/2010/main" val="383489218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F54226A-15A5-4F46-926F-81F3EC466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CFCF670F-3E94-4C8F-95AE-035FB45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3" name="Straight Connector 32">
            <a:extLst>
              <a:ext uri="{FF2B5EF4-FFF2-40B4-BE49-F238E27FC236}">
                <a16:creationId xmlns:a16="http://schemas.microsoft.com/office/drawing/2014/main" id="{90479AEA-6C87-4786-A668-54BF815A73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2B399A60-3405-4647-A976-4CBC707A9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E8FF351-900B-4AA7-B3CB-AA23F3577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Title 12">
            <a:extLst>
              <a:ext uri="{FF2B5EF4-FFF2-40B4-BE49-F238E27FC236}">
                <a16:creationId xmlns:a16="http://schemas.microsoft.com/office/drawing/2014/main" id="{58CD4A18-42D7-6868-F620-FFADA820FE2A}"/>
              </a:ext>
            </a:extLst>
          </p:cNvPr>
          <p:cNvSpPr>
            <a:spLocks noGrp="1"/>
          </p:cNvSpPr>
          <p:nvPr>
            <p:ph type="title"/>
          </p:nvPr>
        </p:nvSpPr>
        <p:spPr>
          <a:xfrm>
            <a:off x="457200" y="1058573"/>
            <a:ext cx="3659246" cy="2926080"/>
          </a:xfrm>
        </p:spPr>
        <p:txBody>
          <a:bodyPr vert="horz" lIns="91440" tIns="45720" rIns="91440" bIns="45720" rtlCol="0" anchor="b">
            <a:normAutofit/>
          </a:bodyPr>
          <a:lstStyle/>
          <a:p>
            <a:r>
              <a:rPr lang="en-US" sz="5000">
                <a:solidFill>
                  <a:srgbClr val="FFFFFF"/>
                </a:solidFill>
              </a:rPr>
              <a:t>Collaboration</a:t>
            </a:r>
          </a:p>
        </p:txBody>
      </p:sp>
      <p:sp>
        <p:nvSpPr>
          <p:cNvPr id="42" name="Rectangle 41">
            <a:extLst>
              <a:ext uri="{FF2B5EF4-FFF2-40B4-BE49-F238E27FC236}">
                <a16:creationId xmlns:a16="http://schemas.microsoft.com/office/drawing/2014/main" id="{E0D90A09-10D4-4340-AC70-0AFDB3810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4" name="Rectangle 43">
            <a:extLst>
              <a:ext uri="{FF2B5EF4-FFF2-40B4-BE49-F238E27FC236}">
                <a16:creationId xmlns:a16="http://schemas.microsoft.com/office/drawing/2014/main" id="{062DB908-A871-49E3-A635-30ADFEBCF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90B061A-5AE8-BB86-5113-4FF297CB2411}"/>
              </a:ext>
            </a:extLst>
          </p:cNvPr>
          <p:cNvPicPr>
            <a:picLocks noChangeAspect="1"/>
          </p:cNvPicPr>
          <p:nvPr/>
        </p:nvPicPr>
        <p:blipFill>
          <a:blip r:embed="rId3"/>
          <a:srcRect t="7309" r="-1" b="3335"/>
          <a:stretch/>
        </p:blipFill>
        <p:spPr>
          <a:xfrm>
            <a:off x="5128565" y="858847"/>
            <a:ext cx="3328416" cy="2600617"/>
          </a:xfrm>
          <a:prstGeom prst="rect">
            <a:avLst/>
          </a:prstGeom>
        </p:spPr>
      </p:pic>
      <p:sp>
        <p:nvSpPr>
          <p:cNvPr id="46" name="Rectangle 45">
            <a:extLst>
              <a:ext uri="{FF2B5EF4-FFF2-40B4-BE49-F238E27FC236}">
                <a16:creationId xmlns:a16="http://schemas.microsoft.com/office/drawing/2014/main" id="{8B2C4FD5-C5A9-45B4-83C5-3310D4EDE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321732"/>
            <a:ext cx="3068701" cy="2108201"/>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726F73F-64EC-D01E-CB27-712C8CEFFB6A}"/>
              </a:ext>
            </a:extLst>
          </p:cNvPr>
          <p:cNvPicPr>
            <a:picLocks noChangeAspect="1"/>
          </p:cNvPicPr>
          <p:nvPr/>
        </p:nvPicPr>
        <p:blipFill>
          <a:blip r:embed="rId4"/>
          <a:srcRect l="8274"/>
          <a:stretch/>
        </p:blipFill>
        <p:spPr>
          <a:xfrm>
            <a:off x="9377911" y="483762"/>
            <a:ext cx="1909455" cy="1784309"/>
          </a:xfrm>
          <a:prstGeom prst="rect">
            <a:avLst/>
          </a:prstGeom>
        </p:spPr>
      </p:pic>
      <p:sp>
        <p:nvSpPr>
          <p:cNvPr id="48" name="Rectangle 47">
            <a:extLst>
              <a:ext uri="{FF2B5EF4-FFF2-40B4-BE49-F238E27FC236}">
                <a16:creationId xmlns:a16="http://schemas.microsoft.com/office/drawing/2014/main" id="{3E5F8535-F3B4-43C3-8595-D163FAA6B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8AD3173-62D2-F786-3A56-01B51182B20C}"/>
              </a:ext>
            </a:extLst>
          </p:cNvPr>
          <p:cNvPicPr>
            <a:picLocks noChangeAspect="1"/>
          </p:cNvPicPr>
          <p:nvPr/>
        </p:nvPicPr>
        <p:blipFill>
          <a:blip r:embed="rId5"/>
          <a:srcRect t="5192" r="1" b="11884"/>
          <a:stretch/>
        </p:blipFill>
        <p:spPr>
          <a:xfrm>
            <a:off x="5333291" y="4318312"/>
            <a:ext cx="2923456" cy="1977401"/>
          </a:xfrm>
          <a:prstGeom prst="rect">
            <a:avLst/>
          </a:prstGeom>
        </p:spPr>
      </p:pic>
      <p:sp>
        <p:nvSpPr>
          <p:cNvPr id="50" name="Rectangle 49">
            <a:extLst>
              <a:ext uri="{FF2B5EF4-FFF2-40B4-BE49-F238E27FC236}">
                <a16:creationId xmlns:a16="http://schemas.microsoft.com/office/drawing/2014/main" id="{4F3F6827-0043-4CFE-98A8-95CE1B69B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AB140B-630B-CD77-CAF2-D8306C13006F}"/>
              </a:ext>
            </a:extLst>
          </p:cNvPr>
          <p:cNvPicPr>
            <a:picLocks noChangeAspect="1"/>
          </p:cNvPicPr>
          <p:nvPr/>
        </p:nvPicPr>
        <p:blipFill>
          <a:blip r:embed="rId6"/>
          <a:srcRect l="13059" r="7057" b="1"/>
          <a:stretch/>
        </p:blipFill>
        <p:spPr>
          <a:xfrm>
            <a:off x="8961038" y="2939674"/>
            <a:ext cx="2743200" cy="3164923"/>
          </a:xfrm>
          <a:prstGeom prst="rect">
            <a:avLst/>
          </a:prstGeom>
        </p:spPr>
      </p:pic>
    </p:spTree>
    <p:extLst>
      <p:ext uri="{BB962C8B-B14F-4D97-AF65-F5344CB8AC3E}">
        <p14:creationId xmlns:p14="http://schemas.microsoft.com/office/powerpoint/2010/main" val="163414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811B9D-DD9E-6503-F65D-EF719A29CEBA}"/>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a:t>Vehicles for Delivering Support</a:t>
            </a:r>
          </a:p>
        </p:txBody>
      </p:sp>
      <p:sp>
        <p:nvSpPr>
          <p:cNvPr id="3" name="Text Placeholder 2">
            <a:extLst>
              <a:ext uri="{FF2B5EF4-FFF2-40B4-BE49-F238E27FC236}">
                <a16:creationId xmlns:a16="http://schemas.microsoft.com/office/drawing/2014/main" id="{CF599FA2-806B-FCC7-136C-E0FA9718A60C}"/>
              </a:ext>
            </a:extLst>
          </p:cNvPr>
          <p:cNvSpPr>
            <a:spLocks noGrp="1"/>
          </p:cNvSpPr>
          <p:nvPr>
            <p:ph type="body" idx="1"/>
          </p:nvPr>
        </p:nvSpPr>
        <p:spPr>
          <a:xfrm>
            <a:off x="5289753" y="4455621"/>
            <a:ext cx="6269347" cy="1238616"/>
          </a:xfrm>
        </p:spPr>
        <p:txBody>
          <a:bodyPr vert="horz" lIns="91440" tIns="45720" rIns="91440" bIns="45720" rtlCol="0">
            <a:normAutofit/>
          </a:bodyPr>
          <a:lstStyle/>
          <a:p>
            <a:r>
              <a:rPr lang="en-US">
                <a:solidFill>
                  <a:schemeClr val="tx1">
                    <a:lumMod val="85000"/>
                    <a:lumOff val="15000"/>
                  </a:schemeClr>
                </a:solidFill>
              </a:rPr>
              <a:t>4</a:t>
            </a:r>
          </a:p>
        </p:txBody>
      </p:sp>
      <p:pic>
        <p:nvPicPr>
          <p:cNvPr id="5" name="Picture 4" descr="Person writing on a notepad">
            <a:extLst>
              <a:ext uri="{FF2B5EF4-FFF2-40B4-BE49-F238E27FC236}">
                <a16:creationId xmlns:a16="http://schemas.microsoft.com/office/drawing/2014/main" id="{703B3AA9-3BA9-52B7-0AD3-28739D313F27}"/>
              </a:ext>
            </a:extLst>
          </p:cNvPr>
          <p:cNvPicPr>
            <a:picLocks noChangeAspect="1"/>
          </p:cNvPicPr>
          <p:nvPr/>
        </p:nvPicPr>
        <p:blipFill>
          <a:blip r:embed="rId2"/>
          <a:srcRect l="26910" r="19525"/>
          <a:stretch/>
        </p:blipFill>
        <p:spPr>
          <a:xfrm>
            <a:off x="-1" y="10"/>
            <a:ext cx="4635315" cy="6857989"/>
          </a:xfrm>
          <a:prstGeom prst="rect">
            <a:avLst/>
          </a:prstGeom>
        </p:spPr>
      </p:pic>
      <p:cxnSp>
        <p:nvCxnSpPr>
          <p:cNvPr id="17" name="Straight Connector 16">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542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0E36485-A19F-8856-D745-8254F4DABF0D}"/>
              </a:ext>
            </a:extLst>
          </p:cNvPr>
          <p:cNvPicPr>
            <a:picLocks noChangeAspect="1"/>
          </p:cNvPicPr>
          <p:nvPr/>
        </p:nvPicPr>
        <p:blipFill>
          <a:blip r:embed="rId3"/>
          <a:srcRect l="277" r="1" b="1"/>
          <a:stretch/>
        </p:blipFill>
        <p:spPr>
          <a:xfrm>
            <a:off x="16" y="10"/>
            <a:ext cx="7556889" cy="6857990"/>
          </a:xfrm>
          <a:prstGeom prst="rect">
            <a:avLst/>
          </a:prstGeom>
        </p:spPr>
      </p:pic>
      <p:sp>
        <p:nvSpPr>
          <p:cNvPr id="15" name="Rectangle 14">
            <a:extLst>
              <a:ext uri="{FF2B5EF4-FFF2-40B4-BE49-F238E27FC236}">
                <a16:creationId xmlns:a16="http://schemas.microsoft.com/office/drawing/2014/main" id="{E9ED41B5-F9B0-4DE1-8C59-A980468A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2A669B66-09E1-BC44-23AA-074F9F7C7FE4}"/>
              </a:ext>
            </a:extLst>
          </p:cNvPr>
          <p:cNvSpPr>
            <a:spLocks noGrp="1"/>
          </p:cNvSpPr>
          <p:nvPr>
            <p:ph type="title" idx="4294967295"/>
          </p:nvPr>
        </p:nvSpPr>
        <p:spPr>
          <a:xfrm>
            <a:off x="8096885" y="640080"/>
            <a:ext cx="3659246" cy="2926080"/>
          </a:xfrm>
        </p:spPr>
        <p:txBody>
          <a:bodyPr vert="horz" lIns="91440" tIns="45720" rIns="91440" bIns="45720" rtlCol="0" anchor="b">
            <a:normAutofit/>
          </a:bodyPr>
          <a:lstStyle/>
          <a:p>
            <a:r>
              <a:rPr lang="en-US" sz="4400">
                <a:solidFill>
                  <a:srgbClr val="FFFFFF"/>
                </a:solidFill>
              </a:rPr>
              <a:t>1. Workshops</a:t>
            </a:r>
          </a:p>
        </p:txBody>
      </p:sp>
      <p:sp>
        <p:nvSpPr>
          <p:cNvPr id="17" name="Rectangle 16">
            <a:extLst>
              <a:ext uri="{FF2B5EF4-FFF2-40B4-BE49-F238E27FC236}">
                <a16:creationId xmlns:a16="http://schemas.microsoft.com/office/drawing/2014/main" id="{C482A030-873A-4216-B6A6-C3348B9CA2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9143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EB34-028E-AF7B-20CB-9A6F0ED63B36}"/>
              </a:ext>
            </a:extLst>
          </p:cNvPr>
          <p:cNvSpPr>
            <a:spLocks noGrp="1"/>
          </p:cNvSpPr>
          <p:nvPr>
            <p:ph type="title"/>
          </p:nvPr>
        </p:nvSpPr>
        <p:spPr/>
        <p:txBody>
          <a:bodyPr/>
          <a:lstStyle/>
          <a:p>
            <a:r>
              <a:rPr lang="en-US"/>
              <a:t>2. Classes</a:t>
            </a:r>
          </a:p>
        </p:txBody>
      </p:sp>
      <p:sp>
        <p:nvSpPr>
          <p:cNvPr id="4" name="Text Placeholder 3">
            <a:extLst>
              <a:ext uri="{FF2B5EF4-FFF2-40B4-BE49-F238E27FC236}">
                <a16:creationId xmlns:a16="http://schemas.microsoft.com/office/drawing/2014/main" id="{884839C8-EE9F-6131-B9D1-AA982796DFE3}"/>
              </a:ext>
            </a:extLst>
          </p:cNvPr>
          <p:cNvSpPr>
            <a:spLocks noGrp="1"/>
          </p:cNvSpPr>
          <p:nvPr>
            <p:ph type="body" sz="half" idx="2"/>
          </p:nvPr>
        </p:nvSpPr>
        <p:spPr/>
        <p:txBody>
          <a:bodyPr/>
          <a:lstStyle/>
          <a:p>
            <a:r>
              <a:rPr lang="en-US"/>
              <a:t>Structured Supports</a:t>
            </a:r>
          </a:p>
        </p:txBody>
      </p:sp>
      <p:pic>
        <p:nvPicPr>
          <p:cNvPr id="8" name="Picture 7">
            <a:extLst>
              <a:ext uri="{FF2B5EF4-FFF2-40B4-BE49-F238E27FC236}">
                <a16:creationId xmlns:a16="http://schemas.microsoft.com/office/drawing/2014/main" id="{6990823B-0CA1-3754-7B66-ACBF9153B03F}"/>
              </a:ext>
            </a:extLst>
          </p:cNvPr>
          <p:cNvPicPr>
            <a:picLocks noChangeAspect="1"/>
          </p:cNvPicPr>
          <p:nvPr/>
        </p:nvPicPr>
        <p:blipFill>
          <a:blip r:embed="rId2"/>
          <a:stretch>
            <a:fillRect/>
          </a:stretch>
        </p:blipFill>
        <p:spPr>
          <a:xfrm>
            <a:off x="4225842" y="187563"/>
            <a:ext cx="5303169" cy="6474145"/>
          </a:xfrm>
          <a:prstGeom prst="rect">
            <a:avLst/>
          </a:prstGeom>
        </p:spPr>
      </p:pic>
    </p:spTree>
    <p:extLst>
      <p:ext uri="{BB962C8B-B14F-4D97-AF65-F5344CB8AC3E}">
        <p14:creationId xmlns:p14="http://schemas.microsoft.com/office/powerpoint/2010/main" val="377143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20011-1C14-3157-3B95-B348455488A6}"/>
              </a:ext>
            </a:extLst>
          </p:cNvPr>
          <p:cNvSpPr>
            <a:spLocks noGrp="1"/>
          </p:cNvSpPr>
          <p:nvPr>
            <p:ph type="title"/>
          </p:nvPr>
        </p:nvSpPr>
        <p:spPr/>
        <p:txBody>
          <a:bodyPr/>
          <a:lstStyle/>
          <a:p>
            <a:r>
              <a:rPr lang="en-US"/>
              <a:t>3. Individual Tutoring Support</a:t>
            </a:r>
          </a:p>
        </p:txBody>
      </p:sp>
      <p:sp>
        <p:nvSpPr>
          <p:cNvPr id="4" name="Text Placeholder 3">
            <a:extLst>
              <a:ext uri="{FF2B5EF4-FFF2-40B4-BE49-F238E27FC236}">
                <a16:creationId xmlns:a16="http://schemas.microsoft.com/office/drawing/2014/main" id="{1B6349B2-2794-C4FA-D689-08B7174D1D89}"/>
              </a:ext>
            </a:extLst>
          </p:cNvPr>
          <p:cNvSpPr>
            <a:spLocks noGrp="1"/>
          </p:cNvSpPr>
          <p:nvPr>
            <p:ph type="body" idx="1"/>
          </p:nvPr>
        </p:nvSpPr>
        <p:spPr/>
        <p:txBody>
          <a:bodyPr/>
          <a:lstStyle/>
          <a:p>
            <a:r>
              <a:rPr lang="en-US"/>
              <a:t>Academic Coaching</a:t>
            </a:r>
          </a:p>
        </p:txBody>
      </p:sp>
      <p:sp>
        <p:nvSpPr>
          <p:cNvPr id="5" name="Content Placeholder 4">
            <a:extLst>
              <a:ext uri="{FF2B5EF4-FFF2-40B4-BE49-F238E27FC236}">
                <a16:creationId xmlns:a16="http://schemas.microsoft.com/office/drawing/2014/main" id="{7360B85F-3645-1DF0-3B5F-030F67F3042C}"/>
              </a:ext>
            </a:extLst>
          </p:cNvPr>
          <p:cNvSpPr>
            <a:spLocks noGrp="1"/>
          </p:cNvSpPr>
          <p:nvPr>
            <p:ph sz="half" idx="2"/>
          </p:nvPr>
        </p:nvSpPr>
        <p:spPr/>
        <p:txBody>
          <a:bodyPr/>
          <a:lstStyle/>
          <a:p>
            <a:r>
              <a:rPr lang="en-US"/>
              <a:t>Academic Skills / Executive Functioning</a:t>
            </a:r>
          </a:p>
          <a:p>
            <a:pPr lvl="1"/>
            <a:r>
              <a:rPr lang="en-US"/>
              <a:t>Professional Staff</a:t>
            </a:r>
          </a:p>
          <a:p>
            <a:pPr lvl="1"/>
            <a:r>
              <a:rPr lang="en-US"/>
              <a:t>Peer Coaches</a:t>
            </a:r>
          </a:p>
        </p:txBody>
      </p:sp>
      <p:sp>
        <p:nvSpPr>
          <p:cNvPr id="6" name="Text Placeholder 5">
            <a:extLst>
              <a:ext uri="{FF2B5EF4-FFF2-40B4-BE49-F238E27FC236}">
                <a16:creationId xmlns:a16="http://schemas.microsoft.com/office/drawing/2014/main" id="{621FAFFA-4A0B-01E8-F8E4-D38C7BE7F540}"/>
              </a:ext>
            </a:extLst>
          </p:cNvPr>
          <p:cNvSpPr>
            <a:spLocks noGrp="1"/>
          </p:cNvSpPr>
          <p:nvPr>
            <p:ph type="body" sz="quarter" idx="3"/>
          </p:nvPr>
        </p:nvSpPr>
        <p:spPr/>
        <p:txBody>
          <a:bodyPr/>
          <a:lstStyle/>
          <a:p>
            <a:r>
              <a:rPr lang="en-US"/>
              <a:t>Tutoring</a:t>
            </a:r>
          </a:p>
        </p:txBody>
      </p:sp>
      <p:sp>
        <p:nvSpPr>
          <p:cNvPr id="7" name="Content Placeholder 6">
            <a:extLst>
              <a:ext uri="{FF2B5EF4-FFF2-40B4-BE49-F238E27FC236}">
                <a16:creationId xmlns:a16="http://schemas.microsoft.com/office/drawing/2014/main" id="{910D9964-AFF3-2A5A-5EA7-541A837815B9}"/>
              </a:ext>
            </a:extLst>
          </p:cNvPr>
          <p:cNvSpPr>
            <a:spLocks noGrp="1"/>
          </p:cNvSpPr>
          <p:nvPr>
            <p:ph sz="quarter" idx="4"/>
          </p:nvPr>
        </p:nvSpPr>
        <p:spPr/>
        <p:txBody>
          <a:bodyPr/>
          <a:lstStyle/>
          <a:p>
            <a:r>
              <a:rPr lang="en-US"/>
              <a:t>Content of the Course</a:t>
            </a:r>
          </a:p>
          <a:p>
            <a:pPr lvl="1"/>
            <a:r>
              <a:rPr lang="en-US"/>
              <a:t>Group</a:t>
            </a:r>
          </a:p>
          <a:p>
            <a:pPr lvl="1"/>
            <a:r>
              <a:rPr lang="en-US"/>
              <a:t>Drop In</a:t>
            </a:r>
          </a:p>
          <a:p>
            <a:pPr lvl="1"/>
            <a:r>
              <a:rPr lang="en-US"/>
              <a:t>Individual</a:t>
            </a:r>
          </a:p>
        </p:txBody>
      </p:sp>
    </p:spTree>
    <p:extLst>
      <p:ext uri="{BB962C8B-B14F-4D97-AF65-F5344CB8AC3E}">
        <p14:creationId xmlns:p14="http://schemas.microsoft.com/office/powerpoint/2010/main" val="2855990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E1DE8D-19B0-2F5C-DDBC-7D506EB75CEF}"/>
              </a:ext>
            </a:extLst>
          </p:cNvPr>
          <p:cNvSpPr>
            <a:spLocks noGrp="1"/>
          </p:cNvSpPr>
          <p:nvPr>
            <p:ph type="title"/>
          </p:nvPr>
        </p:nvSpPr>
        <p:spPr/>
        <p:txBody>
          <a:bodyPr/>
          <a:lstStyle/>
          <a:p>
            <a:r>
              <a:rPr lang="en-US"/>
              <a:t>4. Specialized Programming (in progress)</a:t>
            </a:r>
          </a:p>
        </p:txBody>
      </p:sp>
      <p:graphicFrame>
        <p:nvGraphicFramePr>
          <p:cNvPr id="2" name="Table 1">
            <a:extLst>
              <a:ext uri="{FF2B5EF4-FFF2-40B4-BE49-F238E27FC236}">
                <a16:creationId xmlns:a16="http://schemas.microsoft.com/office/drawing/2014/main" id="{BB21D7A1-1A8A-BDF8-89D5-2B60E5FCC039}"/>
              </a:ext>
            </a:extLst>
          </p:cNvPr>
          <p:cNvGraphicFramePr>
            <a:graphicFrameLocks noGrp="1"/>
          </p:cNvGraphicFramePr>
          <p:nvPr>
            <p:extLst>
              <p:ext uri="{D42A27DB-BD31-4B8C-83A1-F6EECF244321}">
                <p14:modId xmlns:p14="http://schemas.microsoft.com/office/powerpoint/2010/main" val="3104782562"/>
              </p:ext>
            </p:extLst>
          </p:nvPr>
        </p:nvGraphicFramePr>
        <p:xfrm>
          <a:off x="1214967" y="1848202"/>
          <a:ext cx="8127999" cy="4582160"/>
        </p:xfrm>
        <a:graphic>
          <a:graphicData uri="http://schemas.openxmlformats.org/drawingml/2006/table">
            <a:tbl>
              <a:tblPr firstRow="1" bandRow="1">
                <a:tableStyleId>{5C22544A-7EE6-4342-B048-85BDC9FD1C3A}</a:tableStyleId>
              </a:tblPr>
              <a:tblGrid>
                <a:gridCol w="1794933">
                  <a:extLst>
                    <a:ext uri="{9D8B030D-6E8A-4147-A177-3AD203B41FA5}">
                      <a16:colId xmlns:a16="http://schemas.microsoft.com/office/drawing/2014/main" val="2179148051"/>
                    </a:ext>
                  </a:extLst>
                </a:gridCol>
                <a:gridCol w="2878667">
                  <a:extLst>
                    <a:ext uri="{9D8B030D-6E8A-4147-A177-3AD203B41FA5}">
                      <a16:colId xmlns:a16="http://schemas.microsoft.com/office/drawing/2014/main" val="3090333189"/>
                    </a:ext>
                  </a:extLst>
                </a:gridCol>
                <a:gridCol w="3454399">
                  <a:extLst>
                    <a:ext uri="{9D8B030D-6E8A-4147-A177-3AD203B41FA5}">
                      <a16:colId xmlns:a16="http://schemas.microsoft.com/office/drawing/2014/main" val="1690621065"/>
                    </a:ext>
                  </a:extLst>
                </a:gridCol>
              </a:tblGrid>
              <a:tr h="370840">
                <a:tc>
                  <a:txBody>
                    <a:bodyPr/>
                    <a:lstStyle/>
                    <a:p>
                      <a:r>
                        <a:rPr lang="en-US"/>
                        <a:t>Program Title</a:t>
                      </a:r>
                    </a:p>
                  </a:txBody>
                  <a:tcPr/>
                </a:tc>
                <a:tc>
                  <a:txBody>
                    <a:bodyPr/>
                    <a:lstStyle/>
                    <a:p>
                      <a:r>
                        <a:rPr lang="en-US"/>
                        <a:t>Audience</a:t>
                      </a:r>
                    </a:p>
                  </a:txBody>
                  <a:tcPr/>
                </a:tc>
                <a:tc>
                  <a:txBody>
                    <a:bodyPr/>
                    <a:lstStyle/>
                    <a:p>
                      <a:r>
                        <a:rPr lang="en-US"/>
                        <a:t>Components</a:t>
                      </a:r>
                    </a:p>
                  </a:txBody>
                  <a:tcPr/>
                </a:tc>
                <a:extLst>
                  <a:ext uri="{0D108BD9-81ED-4DB2-BD59-A6C34878D82A}">
                    <a16:rowId xmlns:a16="http://schemas.microsoft.com/office/drawing/2014/main" val="4004659460"/>
                  </a:ext>
                </a:extLst>
              </a:tr>
              <a:tr h="370840">
                <a:tc>
                  <a:txBody>
                    <a:bodyPr/>
                    <a:lstStyle/>
                    <a:p>
                      <a:r>
                        <a:rPr lang="en-US" b="1"/>
                        <a:t>Starting Point</a:t>
                      </a:r>
                    </a:p>
                  </a:txBody>
                  <a:tcPr/>
                </a:tc>
                <a:tc>
                  <a:txBody>
                    <a:bodyPr/>
                    <a:lstStyle/>
                    <a:p>
                      <a:pPr marL="285750" indent="-285750">
                        <a:buFont typeface="Arial" panose="020B0604020202020204" pitchFamily="34" charset="0"/>
                        <a:buChar char="•"/>
                      </a:pPr>
                      <a:r>
                        <a:rPr lang="en-US"/>
                        <a:t>entering students lacking entry requirements</a:t>
                      </a:r>
                    </a:p>
                  </a:txBody>
                  <a:tcPr/>
                </a:tc>
                <a:tc>
                  <a:txBody>
                    <a:bodyPr/>
                    <a:lstStyle/>
                    <a:p>
                      <a:pPr marL="285750" indent="-285750">
                        <a:buFont typeface="Arial" panose="020B0604020202020204" pitchFamily="34" charset="0"/>
                        <a:buChar char="•"/>
                      </a:pPr>
                      <a:r>
                        <a:rPr lang="en-US"/>
                        <a:t>3 credits over the course of the academic year</a:t>
                      </a:r>
                    </a:p>
                    <a:p>
                      <a:pPr marL="285750" indent="-285750">
                        <a:buFont typeface="Arial" panose="020B0604020202020204" pitchFamily="34" charset="0"/>
                        <a:buChar char="•"/>
                      </a:pPr>
                      <a:r>
                        <a:rPr lang="en-US"/>
                        <a:t>paired with instructor and peer mentor</a:t>
                      </a:r>
                    </a:p>
                  </a:txBody>
                  <a:tcPr/>
                </a:tc>
                <a:extLst>
                  <a:ext uri="{0D108BD9-81ED-4DB2-BD59-A6C34878D82A}">
                    <a16:rowId xmlns:a16="http://schemas.microsoft.com/office/drawing/2014/main" val="3843720516"/>
                  </a:ext>
                </a:extLst>
              </a:tr>
              <a:tr h="0">
                <a:tc>
                  <a:txBody>
                    <a:bodyPr/>
                    <a:lstStyle/>
                    <a:p>
                      <a:r>
                        <a:rPr lang="en-US" b="1"/>
                        <a:t>Focal Point</a:t>
                      </a:r>
                    </a:p>
                  </a:txBody>
                  <a:tcPr/>
                </a:tc>
                <a:tc>
                  <a:txBody>
                    <a:bodyPr/>
                    <a:lstStyle/>
                    <a:p>
                      <a:pPr marL="285750" indent="-285750">
                        <a:buFont typeface="Arial" panose="020B0604020202020204" pitchFamily="34" charset="0"/>
                        <a:buChar char="•"/>
                      </a:pPr>
                      <a:r>
                        <a:rPr lang="en-US"/>
                        <a:t>sophomores &amp; juniors on academic probation or warning</a:t>
                      </a:r>
                    </a:p>
                  </a:txBody>
                  <a:tcPr/>
                </a:tc>
                <a:tc>
                  <a:txBody>
                    <a:bodyPr/>
                    <a:lstStyle/>
                    <a:p>
                      <a:pPr marL="285750" indent="-285750">
                        <a:buFont typeface="Arial" panose="020B0604020202020204" pitchFamily="34" charset="0"/>
                        <a:buChar char="•"/>
                      </a:pPr>
                      <a:r>
                        <a:rPr lang="en-US"/>
                        <a:t>ongoing targeted promotion and communication of workshop and tutoring during the year</a:t>
                      </a:r>
                    </a:p>
                    <a:p>
                      <a:pPr marL="285750" indent="-285750">
                        <a:buFont typeface="Arial" panose="020B0604020202020204" pitchFamily="34" charset="0"/>
                        <a:buChar char="•"/>
                      </a:pPr>
                      <a:r>
                        <a:rPr lang="en-US"/>
                        <a:t>3 $1000 </a:t>
                      </a:r>
                      <a:r>
                        <a:rPr lang="en-US" err="1"/>
                        <a:t>schoarlships</a:t>
                      </a:r>
                      <a:endParaRPr lang="en-US"/>
                    </a:p>
                    <a:p>
                      <a:pPr marL="285750" indent="-285750">
                        <a:buFont typeface="Arial" panose="020B0604020202020204" pitchFamily="34" charset="0"/>
                        <a:buChar char="•"/>
                      </a:pPr>
                      <a:endParaRPr lang="en-US"/>
                    </a:p>
                  </a:txBody>
                  <a:tcPr/>
                </a:tc>
                <a:extLst>
                  <a:ext uri="{0D108BD9-81ED-4DB2-BD59-A6C34878D82A}">
                    <a16:rowId xmlns:a16="http://schemas.microsoft.com/office/drawing/2014/main" val="1897735058"/>
                  </a:ext>
                </a:extLst>
              </a:tr>
              <a:tr h="370840">
                <a:tc>
                  <a:txBody>
                    <a:bodyPr/>
                    <a:lstStyle/>
                    <a:p>
                      <a:r>
                        <a:rPr lang="en-US" b="1"/>
                        <a:t>Fund for Wisconsin Scholars</a:t>
                      </a:r>
                    </a:p>
                  </a:txBody>
                  <a:tcPr/>
                </a:tc>
                <a:tc>
                  <a:txBody>
                    <a:bodyPr/>
                    <a:lstStyle/>
                    <a:p>
                      <a:pPr marL="285750" indent="-285750">
                        <a:buFont typeface="Arial" panose="020B0604020202020204" pitchFamily="34" charset="0"/>
                        <a:buChar char="•"/>
                      </a:pPr>
                      <a:endParaRPr lang="en-US"/>
                    </a:p>
                  </a:txBody>
                  <a:tcPr/>
                </a:tc>
                <a:tc>
                  <a:txBody>
                    <a:bodyPr/>
                    <a:lstStyle/>
                    <a:p>
                      <a:endParaRPr lang="en-US"/>
                    </a:p>
                  </a:txBody>
                  <a:tcPr/>
                </a:tc>
                <a:extLst>
                  <a:ext uri="{0D108BD9-81ED-4DB2-BD59-A6C34878D82A}">
                    <a16:rowId xmlns:a16="http://schemas.microsoft.com/office/drawing/2014/main" val="2373894912"/>
                  </a:ext>
                </a:extLst>
              </a:tr>
              <a:tr h="370840">
                <a:tc>
                  <a:txBody>
                    <a:bodyPr/>
                    <a:lstStyle/>
                    <a:p>
                      <a:r>
                        <a:rPr lang="en-US" b="1"/>
                        <a:t>Emergency Aid</a:t>
                      </a:r>
                    </a:p>
                  </a:txBody>
                  <a:tcPr/>
                </a:tc>
                <a:tc>
                  <a:txBody>
                    <a:bodyPr/>
                    <a:lstStyle/>
                    <a:p>
                      <a:pPr marL="285750" indent="-285750">
                        <a:buFont typeface="Arial" panose="020B0604020202020204" pitchFamily="34" charset="0"/>
                        <a:buChar char="•"/>
                      </a:pPr>
                      <a:endParaRPr lang="en-US"/>
                    </a:p>
                  </a:txBody>
                  <a:tcPr/>
                </a:tc>
                <a:tc>
                  <a:txBody>
                    <a:bodyPr/>
                    <a:lstStyle/>
                    <a:p>
                      <a:endParaRPr lang="en-US"/>
                    </a:p>
                  </a:txBody>
                  <a:tcPr/>
                </a:tc>
                <a:extLst>
                  <a:ext uri="{0D108BD9-81ED-4DB2-BD59-A6C34878D82A}">
                    <a16:rowId xmlns:a16="http://schemas.microsoft.com/office/drawing/2014/main" val="495185529"/>
                  </a:ext>
                </a:extLst>
              </a:tr>
            </a:tbl>
          </a:graphicData>
        </a:graphic>
      </p:graphicFrame>
    </p:spTree>
    <p:extLst>
      <p:ext uri="{BB962C8B-B14F-4D97-AF65-F5344CB8AC3E}">
        <p14:creationId xmlns:p14="http://schemas.microsoft.com/office/powerpoint/2010/main" val="4184872531"/>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E20C74-70C4-13BE-34BF-30C275D5D392}"/>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a:t>Embedded Skills</a:t>
            </a:r>
          </a:p>
        </p:txBody>
      </p:sp>
      <p:sp>
        <p:nvSpPr>
          <p:cNvPr id="3" name="Text Placeholder 2">
            <a:extLst>
              <a:ext uri="{FF2B5EF4-FFF2-40B4-BE49-F238E27FC236}">
                <a16:creationId xmlns:a16="http://schemas.microsoft.com/office/drawing/2014/main" id="{2499071E-3426-587C-0661-DB4DC394B1B3}"/>
              </a:ext>
            </a:extLst>
          </p:cNvPr>
          <p:cNvSpPr>
            <a:spLocks noGrp="1"/>
          </p:cNvSpPr>
          <p:nvPr>
            <p:ph type="body" idx="1"/>
          </p:nvPr>
        </p:nvSpPr>
        <p:spPr>
          <a:xfrm>
            <a:off x="7870995" y="643467"/>
            <a:ext cx="3341488" cy="5054008"/>
          </a:xfrm>
        </p:spPr>
        <p:txBody>
          <a:bodyPr vert="horz" lIns="91440" tIns="45720" rIns="91440" bIns="45720" rtlCol="0" anchor="ctr">
            <a:normAutofit/>
          </a:bodyPr>
          <a:lstStyle/>
          <a:p>
            <a:r>
              <a:rPr lang="en-US"/>
              <a:t>What are some ways you teach academic success skills in your classes?</a:t>
            </a:r>
          </a:p>
        </p:txBody>
      </p:sp>
      <p:cxnSp>
        <p:nvCxnSpPr>
          <p:cNvPr id="16" name="Straight Connector 15">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3467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52EF-A8AC-5802-5589-170E3D52EEC4}"/>
              </a:ext>
            </a:extLst>
          </p:cNvPr>
          <p:cNvSpPr>
            <a:spLocks noGrp="1"/>
          </p:cNvSpPr>
          <p:nvPr>
            <p:ph type="title"/>
          </p:nvPr>
        </p:nvSpPr>
        <p:spPr/>
        <p:txBody>
          <a:bodyPr/>
          <a:lstStyle/>
          <a:p>
            <a:r>
              <a:rPr lang="en-US"/>
              <a:t>Tool #1: Reading a Syllabus</a:t>
            </a:r>
          </a:p>
        </p:txBody>
      </p:sp>
      <p:graphicFrame>
        <p:nvGraphicFramePr>
          <p:cNvPr id="4" name="Table 3">
            <a:extLst>
              <a:ext uri="{FF2B5EF4-FFF2-40B4-BE49-F238E27FC236}">
                <a16:creationId xmlns:a16="http://schemas.microsoft.com/office/drawing/2014/main" id="{53F670B8-FCB6-F4ED-3FD5-78503CC6B5AB}"/>
              </a:ext>
            </a:extLst>
          </p:cNvPr>
          <p:cNvGraphicFramePr>
            <a:graphicFrameLocks noGrp="1"/>
          </p:cNvGraphicFramePr>
          <p:nvPr>
            <p:extLst>
              <p:ext uri="{D42A27DB-BD31-4B8C-83A1-F6EECF244321}">
                <p14:modId xmlns:p14="http://schemas.microsoft.com/office/powerpoint/2010/main" val="1074495321"/>
              </p:ext>
            </p:extLst>
          </p:nvPr>
        </p:nvGraphicFramePr>
        <p:xfrm>
          <a:off x="1097280" y="1875503"/>
          <a:ext cx="8757922" cy="4355963"/>
        </p:xfrm>
        <a:graphic>
          <a:graphicData uri="http://schemas.openxmlformats.org/drawingml/2006/table">
            <a:tbl>
              <a:tblPr firstRow="1" bandRow="1">
                <a:tableStyleId>{5C22544A-7EE6-4342-B048-85BDC9FD1C3A}</a:tableStyleId>
              </a:tblPr>
              <a:tblGrid>
                <a:gridCol w="1432482">
                  <a:extLst>
                    <a:ext uri="{9D8B030D-6E8A-4147-A177-3AD203B41FA5}">
                      <a16:colId xmlns:a16="http://schemas.microsoft.com/office/drawing/2014/main" val="1802784987"/>
                    </a:ext>
                  </a:extLst>
                </a:gridCol>
                <a:gridCol w="1465088">
                  <a:extLst>
                    <a:ext uri="{9D8B030D-6E8A-4147-A177-3AD203B41FA5}">
                      <a16:colId xmlns:a16="http://schemas.microsoft.com/office/drawing/2014/main" val="4244777301"/>
                    </a:ext>
                  </a:extLst>
                </a:gridCol>
                <a:gridCol w="1465088">
                  <a:extLst>
                    <a:ext uri="{9D8B030D-6E8A-4147-A177-3AD203B41FA5}">
                      <a16:colId xmlns:a16="http://schemas.microsoft.com/office/drawing/2014/main" val="3586385466"/>
                    </a:ext>
                  </a:extLst>
                </a:gridCol>
                <a:gridCol w="1465088">
                  <a:extLst>
                    <a:ext uri="{9D8B030D-6E8A-4147-A177-3AD203B41FA5}">
                      <a16:colId xmlns:a16="http://schemas.microsoft.com/office/drawing/2014/main" val="195450430"/>
                    </a:ext>
                  </a:extLst>
                </a:gridCol>
                <a:gridCol w="1465088">
                  <a:extLst>
                    <a:ext uri="{9D8B030D-6E8A-4147-A177-3AD203B41FA5}">
                      <a16:colId xmlns:a16="http://schemas.microsoft.com/office/drawing/2014/main" val="1762759340"/>
                    </a:ext>
                  </a:extLst>
                </a:gridCol>
                <a:gridCol w="1465088">
                  <a:extLst>
                    <a:ext uri="{9D8B030D-6E8A-4147-A177-3AD203B41FA5}">
                      <a16:colId xmlns:a16="http://schemas.microsoft.com/office/drawing/2014/main" val="1759113163"/>
                    </a:ext>
                  </a:extLst>
                </a:gridCol>
              </a:tblGrid>
              <a:tr h="518230">
                <a:tc>
                  <a:txBody>
                    <a:bodyPr/>
                    <a:lstStyle/>
                    <a:p>
                      <a:endParaRPr lang="en-US" sz="1100"/>
                    </a:p>
                  </a:txBody>
                  <a:tcPr marL="56320" marR="56320" marT="28160" marB="28160"/>
                </a:tc>
                <a:tc>
                  <a:txBody>
                    <a:bodyPr/>
                    <a:lstStyle/>
                    <a:p>
                      <a:r>
                        <a:rPr lang="en-US" sz="1100"/>
                        <a:t>Class #1</a:t>
                      </a:r>
                    </a:p>
                    <a:p>
                      <a:r>
                        <a:rPr lang="en-US" sz="1100"/>
                        <a:t>___________</a:t>
                      </a:r>
                    </a:p>
                  </a:txBody>
                  <a:tcPr marL="56320" marR="56320" marT="28160" marB="28160"/>
                </a:tc>
                <a:tc>
                  <a:txBody>
                    <a:bodyPr/>
                    <a:lstStyle/>
                    <a:p>
                      <a:r>
                        <a:rPr lang="en-US" sz="1100"/>
                        <a:t>Class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___________</a:t>
                      </a:r>
                    </a:p>
                  </a:txBody>
                  <a:tcPr marL="56320" marR="56320" marT="28160" marB="28160"/>
                </a:tc>
                <a:tc>
                  <a:txBody>
                    <a:bodyPr/>
                    <a:lstStyle/>
                    <a:p>
                      <a:r>
                        <a:rPr lang="en-US" sz="1100"/>
                        <a:t>Class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___________</a:t>
                      </a:r>
                    </a:p>
                  </a:txBody>
                  <a:tcPr marL="56320" marR="56320" marT="28160" marB="28160"/>
                </a:tc>
                <a:tc>
                  <a:txBody>
                    <a:bodyPr/>
                    <a:lstStyle/>
                    <a:p>
                      <a:r>
                        <a:rPr lang="en-US" sz="1100"/>
                        <a:t>Class #4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___________</a:t>
                      </a:r>
                    </a:p>
                  </a:txBody>
                  <a:tcPr marL="56320" marR="56320" marT="28160" marB="28160"/>
                </a:tc>
                <a:tc>
                  <a:txBody>
                    <a:bodyPr/>
                    <a:lstStyle/>
                    <a:p>
                      <a:r>
                        <a:rPr lang="en-US" sz="1100"/>
                        <a:t>Class 5</a:t>
                      </a:r>
                    </a:p>
                    <a:p>
                      <a:r>
                        <a:rPr lang="en-US" sz="1100"/>
                        <a:t>___________</a:t>
                      </a:r>
                    </a:p>
                  </a:txBody>
                  <a:tcPr marL="56320" marR="56320" marT="28160" marB="28160"/>
                </a:tc>
                <a:extLst>
                  <a:ext uri="{0D108BD9-81ED-4DB2-BD59-A6C34878D82A}">
                    <a16:rowId xmlns:a16="http://schemas.microsoft.com/office/drawing/2014/main" val="662075651"/>
                  </a:ext>
                </a:extLst>
              </a:tr>
              <a:tr h="518230">
                <a:tc>
                  <a:txBody>
                    <a:bodyPr/>
                    <a:lstStyle/>
                    <a:p>
                      <a:r>
                        <a:rPr lang="en-US" sz="1100"/>
                        <a:t>Major Due Dates</a:t>
                      </a:r>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extLst>
                  <a:ext uri="{0D108BD9-81ED-4DB2-BD59-A6C34878D82A}">
                    <a16:rowId xmlns:a16="http://schemas.microsoft.com/office/drawing/2014/main" val="2333573386"/>
                  </a:ext>
                </a:extLst>
              </a:tr>
              <a:tr h="518230">
                <a:tc>
                  <a:txBody>
                    <a:bodyPr/>
                    <a:lstStyle/>
                    <a:p>
                      <a:r>
                        <a:rPr lang="en-US" sz="1100"/>
                        <a:t>Attendance Policy</a:t>
                      </a:r>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extLst>
                  <a:ext uri="{0D108BD9-81ED-4DB2-BD59-A6C34878D82A}">
                    <a16:rowId xmlns:a16="http://schemas.microsoft.com/office/drawing/2014/main" val="2641797383"/>
                  </a:ext>
                </a:extLst>
              </a:tr>
              <a:tr h="518230">
                <a:tc>
                  <a:txBody>
                    <a:bodyPr/>
                    <a:lstStyle/>
                    <a:p>
                      <a:r>
                        <a:rPr lang="en-US" sz="1100"/>
                        <a:t>Plagiarism/AI Policy</a:t>
                      </a:r>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extLst>
                  <a:ext uri="{0D108BD9-81ED-4DB2-BD59-A6C34878D82A}">
                    <a16:rowId xmlns:a16="http://schemas.microsoft.com/office/drawing/2014/main" val="2058564314"/>
                  </a:ext>
                </a:extLst>
              </a:tr>
              <a:tr h="1344627">
                <a:tc>
                  <a:txBody>
                    <a:bodyPr/>
                    <a:lstStyle/>
                    <a:p>
                      <a:r>
                        <a:rPr lang="en-US" sz="1100"/>
                        <a:t>Grading (categories, total points, exam weight) What is the most heavily weighted?</a:t>
                      </a:r>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extLst>
                  <a:ext uri="{0D108BD9-81ED-4DB2-BD59-A6C34878D82A}">
                    <a16:rowId xmlns:a16="http://schemas.microsoft.com/office/drawing/2014/main" val="3704419770"/>
                  </a:ext>
                </a:extLst>
              </a:tr>
              <a:tr h="938416">
                <a:tc>
                  <a:txBody>
                    <a:bodyPr/>
                    <a:lstStyle/>
                    <a:p>
                      <a:r>
                        <a:rPr lang="en-US" sz="1100"/>
                        <a:t>Office Hours</a:t>
                      </a:r>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tc>
                  <a:txBody>
                    <a:bodyPr/>
                    <a:lstStyle/>
                    <a:p>
                      <a:endParaRPr lang="en-US" sz="1100"/>
                    </a:p>
                  </a:txBody>
                  <a:tcPr marL="56320" marR="56320" marT="28160" marB="28160"/>
                </a:tc>
                <a:extLst>
                  <a:ext uri="{0D108BD9-81ED-4DB2-BD59-A6C34878D82A}">
                    <a16:rowId xmlns:a16="http://schemas.microsoft.com/office/drawing/2014/main" val="1781591336"/>
                  </a:ext>
                </a:extLst>
              </a:tr>
            </a:tbl>
          </a:graphicData>
        </a:graphic>
      </p:graphicFrame>
    </p:spTree>
    <p:extLst>
      <p:ext uri="{BB962C8B-B14F-4D97-AF65-F5344CB8AC3E}">
        <p14:creationId xmlns:p14="http://schemas.microsoft.com/office/powerpoint/2010/main" val="88973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24924-DF19-E64F-27BC-2115DF40CD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D0000-4606-78B1-824A-4F544583FCDD}"/>
              </a:ext>
            </a:extLst>
          </p:cNvPr>
          <p:cNvSpPr>
            <a:spLocks noGrp="1"/>
          </p:cNvSpPr>
          <p:nvPr>
            <p:ph type="title"/>
          </p:nvPr>
        </p:nvSpPr>
        <p:spPr/>
        <p:txBody>
          <a:bodyPr/>
          <a:lstStyle/>
          <a:p>
            <a:r>
              <a:rPr lang="en-US"/>
              <a:t>Tool #2: Time Management</a:t>
            </a:r>
          </a:p>
        </p:txBody>
      </p:sp>
      <p:sp>
        <p:nvSpPr>
          <p:cNvPr id="3" name="Content Placeholder 2">
            <a:extLst>
              <a:ext uri="{FF2B5EF4-FFF2-40B4-BE49-F238E27FC236}">
                <a16:creationId xmlns:a16="http://schemas.microsoft.com/office/drawing/2014/main" id="{C0E25D7E-0767-1B8C-0B57-26E6F072D98E}"/>
              </a:ext>
            </a:extLst>
          </p:cNvPr>
          <p:cNvSpPr>
            <a:spLocks noGrp="1"/>
          </p:cNvSpPr>
          <p:nvPr>
            <p:ph idx="1"/>
          </p:nvPr>
        </p:nvSpPr>
        <p:spPr/>
        <p:txBody>
          <a:bodyPr/>
          <a:lstStyle/>
          <a:p>
            <a:r>
              <a:rPr lang="en-US"/>
              <a:t>Insert Time Management lesson plan (Joe)</a:t>
            </a:r>
          </a:p>
        </p:txBody>
      </p:sp>
    </p:spTree>
    <p:extLst>
      <p:ext uri="{BB962C8B-B14F-4D97-AF65-F5344CB8AC3E}">
        <p14:creationId xmlns:p14="http://schemas.microsoft.com/office/powerpoint/2010/main" val="403520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2E4CBDD-D6A5-A064-1170-70D8518DABB5}"/>
              </a:ext>
            </a:extLst>
          </p:cNvPr>
          <p:cNvSpPr>
            <a:spLocks noGrp="1"/>
          </p:cNvSpPr>
          <p:nvPr>
            <p:ph type="title"/>
          </p:nvPr>
        </p:nvSpPr>
        <p:spPr>
          <a:xfrm>
            <a:off x="8177212" y="634946"/>
            <a:ext cx="3372529" cy="5055904"/>
          </a:xfrm>
        </p:spPr>
        <p:txBody>
          <a:bodyPr anchor="ctr">
            <a:normAutofit/>
          </a:bodyPr>
          <a:lstStyle/>
          <a:p>
            <a:r>
              <a:rPr lang="en-US"/>
              <a:t>AGENDA</a:t>
            </a:r>
          </a:p>
        </p:txBody>
      </p:sp>
      <p:cxnSp>
        <p:nvCxnSpPr>
          <p:cNvPr id="12" name="Straight Connector 11">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Content Placeholder 1">
            <a:extLst>
              <a:ext uri="{FF2B5EF4-FFF2-40B4-BE49-F238E27FC236}">
                <a16:creationId xmlns:a16="http://schemas.microsoft.com/office/drawing/2014/main" id="{9DAC9AEE-BBD8-E0D9-11F9-18CC3D194B70}"/>
              </a:ext>
            </a:extLst>
          </p:cNvPr>
          <p:cNvGraphicFramePr>
            <a:graphicFrameLocks noGrp="1"/>
          </p:cNvGraphicFramePr>
          <p:nvPr>
            <p:ph idx="1"/>
            <p:extLst>
              <p:ext uri="{D42A27DB-BD31-4B8C-83A1-F6EECF244321}">
                <p14:modId xmlns:p14="http://schemas.microsoft.com/office/powerpoint/2010/main" val="2403291210"/>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3586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09C50-838D-66FB-81D6-3F1258AE95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585F97-8FC4-D63B-9EAE-24941C19E7D2}"/>
              </a:ext>
            </a:extLst>
          </p:cNvPr>
          <p:cNvSpPr>
            <a:spLocks noGrp="1"/>
          </p:cNvSpPr>
          <p:nvPr>
            <p:ph type="title"/>
          </p:nvPr>
        </p:nvSpPr>
        <p:spPr/>
        <p:txBody>
          <a:bodyPr/>
          <a:lstStyle/>
          <a:p>
            <a:r>
              <a:rPr lang="en-US"/>
              <a:t>Tool #3: Teaching Reading in 3, 2, 1</a:t>
            </a:r>
          </a:p>
        </p:txBody>
      </p:sp>
      <p:graphicFrame>
        <p:nvGraphicFramePr>
          <p:cNvPr id="11" name="Content Placeholder 8">
            <a:extLst>
              <a:ext uri="{FF2B5EF4-FFF2-40B4-BE49-F238E27FC236}">
                <a16:creationId xmlns:a16="http://schemas.microsoft.com/office/drawing/2014/main" id="{740A068C-7BAF-28C5-83BF-F56464325A6F}"/>
              </a:ext>
            </a:extLst>
          </p:cNvPr>
          <p:cNvGraphicFramePr>
            <a:graphicFrameLocks noGrp="1"/>
          </p:cNvGraphicFramePr>
          <p:nvPr>
            <p:ph idx="1"/>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76C0F305-7893-A80E-3BF4-1C848C514B97}"/>
              </a:ext>
            </a:extLst>
          </p:cNvPr>
          <p:cNvSpPr>
            <a:spLocks noGrp="1"/>
          </p:cNvSpPr>
          <p:nvPr>
            <p:ph type="body" sz="half" idx="2"/>
          </p:nvPr>
        </p:nvSpPr>
        <p:spPr/>
        <p:txBody>
          <a:bodyPr>
            <a:normAutofit/>
          </a:bodyPr>
          <a:lstStyle/>
          <a:p>
            <a:pPr marL="0" indent="0" rtl="0" fontAlgn="ctr">
              <a:buNone/>
            </a:pPr>
            <a:r>
              <a:rPr lang="en-US" sz="1800">
                <a:effectLst/>
                <a:latin typeface="Calibri" panose="020F0502020204030204" pitchFamily="34" charset="0"/>
              </a:rPr>
              <a:t>Jen White: Assistant TLC Director, Writing Center Program Coordinator</a:t>
            </a:r>
          </a:p>
        </p:txBody>
      </p:sp>
      <p:pic>
        <p:nvPicPr>
          <p:cNvPr id="8" name="Picture 7">
            <a:extLst>
              <a:ext uri="{FF2B5EF4-FFF2-40B4-BE49-F238E27FC236}">
                <a16:creationId xmlns:a16="http://schemas.microsoft.com/office/drawing/2014/main" id="{A02C8B6A-40AC-0F65-8AED-79D7A9726CDD}"/>
              </a:ext>
            </a:extLst>
          </p:cNvPr>
          <p:cNvPicPr>
            <a:picLocks noChangeAspect="1"/>
          </p:cNvPicPr>
          <p:nvPr/>
        </p:nvPicPr>
        <p:blipFill>
          <a:blip r:embed="rId7"/>
          <a:stretch>
            <a:fillRect/>
          </a:stretch>
        </p:blipFill>
        <p:spPr>
          <a:xfrm>
            <a:off x="544241" y="3809246"/>
            <a:ext cx="1895475" cy="2809875"/>
          </a:xfrm>
          <a:prstGeom prst="rect">
            <a:avLst/>
          </a:prstGeom>
        </p:spPr>
      </p:pic>
    </p:spTree>
    <p:extLst>
      <p:ext uri="{BB962C8B-B14F-4D97-AF65-F5344CB8AC3E}">
        <p14:creationId xmlns:p14="http://schemas.microsoft.com/office/powerpoint/2010/main" val="215845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ED1573-2128-5A5C-CE30-C595318B767E}"/>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18BA3243-42C1-4315-9ADA-40AA9319B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37631-D7C5-61C7-5CC3-4B7D529ADAA8}"/>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Tool #4: Semester Outline</a:t>
            </a:r>
          </a:p>
        </p:txBody>
      </p:sp>
      <p:sp>
        <p:nvSpPr>
          <p:cNvPr id="3" name="Content Placeholder 2">
            <a:extLst>
              <a:ext uri="{FF2B5EF4-FFF2-40B4-BE49-F238E27FC236}">
                <a16:creationId xmlns:a16="http://schemas.microsoft.com/office/drawing/2014/main" id="{2BB5942A-836E-10E0-E726-00E858AD0AB3}"/>
              </a:ext>
            </a:extLst>
          </p:cNvPr>
          <p:cNvSpPr>
            <a:spLocks noGrp="1"/>
          </p:cNvSpPr>
          <p:nvPr>
            <p:ph idx="1"/>
          </p:nvPr>
        </p:nvSpPr>
        <p:spPr>
          <a:xfrm>
            <a:off x="6729999" y="4455621"/>
            <a:ext cx="4829101" cy="1238616"/>
          </a:xfrm>
        </p:spPr>
        <p:txBody>
          <a:bodyPr vert="horz" lIns="91440" tIns="45720" rIns="91440" bIns="45720" rtlCol="0">
            <a:normAutofit/>
          </a:bodyPr>
          <a:lstStyle/>
          <a:p>
            <a:pPr marL="0" indent="0">
              <a:buNone/>
            </a:pPr>
            <a:r>
              <a:rPr lang="en-US" sz="2400" cap="all" spc="200">
                <a:solidFill>
                  <a:schemeClr val="tx1">
                    <a:lumMod val="85000"/>
                    <a:lumOff val="15000"/>
                  </a:schemeClr>
                </a:solidFill>
                <a:latin typeface="+mj-lt"/>
              </a:rPr>
              <a:t>Tristan: STEM Coordinator,</a:t>
            </a:r>
          </a:p>
          <a:p>
            <a:pPr marL="0" indent="0">
              <a:buNone/>
            </a:pPr>
            <a:r>
              <a:rPr lang="en-US" sz="2400" cap="all" spc="200">
                <a:solidFill>
                  <a:schemeClr val="tx1">
                    <a:lumMod val="85000"/>
                    <a:lumOff val="15000"/>
                  </a:schemeClr>
                </a:solidFill>
                <a:latin typeface="+mj-lt"/>
              </a:rPr>
              <a:t>Study Skills Instructor</a:t>
            </a:r>
          </a:p>
        </p:txBody>
      </p:sp>
      <p:sp>
        <p:nvSpPr>
          <p:cNvPr id="31" name="Rectangle 30">
            <a:extLst>
              <a:ext uri="{FF2B5EF4-FFF2-40B4-BE49-F238E27FC236}">
                <a16:creationId xmlns:a16="http://schemas.microsoft.com/office/drawing/2014/main" id="{3CD2AC58-26E2-4F2B-BB55-FF8007E4B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B0A1B27-ADD7-3FB4-0F91-55ACB97A215C}"/>
              </a:ext>
            </a:extLst>
          </p:cNvPr>
          <p:cNvPicPr>
            <a:picLocks noChangeAspect="1"/>
          </p:cNvPicPr>
          <p:nvPr/>
        </p:nvPicPr>
        <p:blipFill>
          <a:blip r:embed="rId2"/>
          <a:stretch>
            <a:fillRect/>
          </a:stretch>
        </p:blipFill>
        <p:spPr>
          <a:xfrm>
            <a:off x="458336" y="1030322"/>
            <a:ext cx="2784700" cy="1991060"/>
          </a:xfrm>
          <a:prstGeom prst="rect">
            <a:avLst/>
          </a:prstGeom>
        </p:spPr>
      </p:pic>
      <p:sp>
        <p:nvSpPr>
          <p:cNvPr id="33" name="Rectangle 32">
            <a:extLst>
              <a:ext uri="{FF2B5EF4-FFF2-40B4-BE49-F238E27FC236}">
                <a16:creationId xmlns:a16="http://schemas.microsoft.com/office/drawing/2014/main" id="{4A357E09-6CAE-4F82-B074-82B8BD7C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E2EA671-F09A-4CF2-96A1-9255D53C1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372741D-A371-404D-910F-5BF0CD35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9B07EF0-D21C-BD3E-056B-123ED4E47A52}"/>
              </a:ext>
            </a:extLst>
          </p:cNvPr>
          <p:cNvPicPr>
            <a:picLocks noChangeAspect="1"/>
          </p:cNvPicPr>
          <p:nvPr/>
        </p:nvPicPr>
        <p:blipFill>
          <a:blip r:embed="rId3"/>
          <a:stretch>
            <a:fillRect/>
          </a:stretch>
        </p:blipFill>
        <p:spPr>
          <a:xfrm>
            <a:off x="3735257" y="2601842"/>
            <a:ext cx="2154072" cy="3231109"/>
          </a:xfrm>
          <a:prstGeom prst="rect">
            <a:avLst/>
          </a:prstGeom>
        </p:spPr>
      </p:pic>
      <p:cxnSp>
        <p:nvCxnSpPr>
          <p:cNvPr id="39" name="Straight Connector 38">
            <a:extLst>
              <a:ext uri="{FF2B5EF4-FFF2-40B4-BE49-F238E27FC236}">
                <a16:creationId xmlns:a16="http://schemas.microsoft.com/office/drawing/2014/main" id="{AE5F1B50-B32F-4B5D-8735-8F3E9B7EE8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EF7D0D6-CA38-4628-8593-66984172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458660E3-E5DE-4B48-BF77-8452EF6B4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1513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A8F2E0-2A60-93F5-47BD-5E72D70A510E}"/>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7" name="Straight Connector 26">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18BA3243-42C1-4315-9ADA-40AA9319B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DBE4E9-CFC6-BB03-678D-898612254D73}"/>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Tool #4: Study Tips</a:t>
            </a:r>
          </a:p>
        </p:txBody>
      </p:sp>
      <p:sp>
        <p:nvSpPr>
          <p:cNvPr id="3" name="Content Placeholder 2">
            <a:extLst>
              <a:ext uri="{FF2B5EF4-FFF2-40B4-BE49-F238E27FC236}">
                <a16:creationId xmlns:a16="http://schemas.microsoft.com/office/drawing/2014/main" id="{76077834-CAE1-5B5E-EA59-D87900E1915C}"/>
              </a:ext>
            </a:extLst>
          </p:cNvPr>
          <p:cNvSpPr>
            <a:spLocks noGrp="1"/>
          </p:cNvSpPr>
          <p:nvPr>
            <p:ph idx="1"/>
          </p:nvPr>
        </p:nvSpPr>
        <p:spPr>
          <a:xfrm>
            <a:off x="6729999" y="4455621"/>
            <a:ext cx="4829101" cy="1238616"/>
          </a:xfrm>
        </p:spPr>
        <p:txBody>
          <a:bodyPr vert="horz" lIns="91440" tIns="45720" rIns="91440" bIns="45720" rtlCol="0">
            <a:normAutofit/>
          </a:bodyPr>
          <a:lstStyle/>
          <a:p>
            <a:pPr marL="0" indent="0">
              <a:buNone/>
            </a:pPr>
            <a:r>
              <a:rPr lang="en-US" sz="2400" cap="all" spc="200">
                <a:solidFill>
                  <a:schemeClr val="tx1">
                    <a:lumMod val="85000"/>
                    <a:lumOff val="15000"/>
                  </a:schemeClr>
                </a:solidFill>
                <a:latin typeface="+mj-lt"/>
              </a:rPr>
              <a:t>Amanda Meidl: Reading in the Disciplines &amp; Academic coaching Coordinator</a:t>
            </a:r>
          </a:p>
        </p:txBody>
      </p:sp>
      <p:sp>
        <p:nvSpPr>
          <p:cNvPr id="31" name="Rectangle 30">
            <a:extLst>
              <a:ext uri="{FF2B5EF4-FFF2-40B4-BE49-F238E27FC236}">
                <a16:creationId xmlns:a16="http://schemas.microsoft.com/office/drawing/2014/main" id="{3CD2AC58-26E2-4F2B-BB55-FF8007E4B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43C7E05-C824-D8B5-DBF4-617CE081B5DD}"/>
              </a:ext>
            </a:extLst>
          </p:cNvPr>
          <p:cNvPicPr>
            <a:picLocks noChangeAspect="1"/>
          </p:cNvPicPr>
          <p:nvPr/>
        </p:nvPicPr>
        <p:blipFill>
          <a:blip r:embed="rId2"/>
          <a:srcRect r="6340" b="2"/>
          <a:stretch/>
        </p:blipFill>
        <p:spPr>
          <a:xfrm>
            <a:off x="458336" y="762267"/>
            <a:ext cx="2784700" cy="2527170"/>
          </a:xfrm>
          <a:prstGeom prst="rect">
            <a:avLst/>
          </a:prstGeom>
        </p:spPr>
      </p:pic>
      <p:sp>
        <p:nvSpPr>
          <p:cNvPr id="33" name="Rectangle 32">
            <a:extLst>
              <a:ext uri="{FF2B5EF4-FFF2-40B4-BE49-F238E27FC236}">
                <a16:creationId xmlns:a16="http://schemas.microsoft.com/office/drawing/2014/main" id="{4A357E09-6CAE-4F82-B074-82B8BD7C8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E2EA671-F09A-4CF2-96A1-9255D53C1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372741D-A371-404D-910F-5BF0CD357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41D24E8-40EA-093E-97A7-D899D0799E1D}"/>
              </a:ext>
            </a:extLst>
          </p:cNvPr>
          <p:cNvPicPr>
            <a:picLocks noChangeAspect="1"/>
          </p:cNvPicPr>
          <p:nvPr/>
        </p:nvPicPr>
        <p:blipFill>
          <a:blip r:embed="rId3"/>
          <a:stretch>
            <a:fillRect/>
          </a:stretch>
        </p:blipFill>
        <p:spPr>
          <a:xfrm>
            <a:off x="3748155" y="2601842"/>
            <a:ext cx="2128275" cy="3231109"/>
          </a:xfrm>
          <a:prstGeom prst="rect">
            <a:avLst/>
          </a:prstGeom>
        </p:spPr>
      </p:pic>
      <p:cxnSp>
        <p:nvCxnSpPr>
          <p:cNvPr id="39" name="Straight Connector 38">
            <a:extLst>
              <a:ext uri="{FF2B5EF4-FFF2-40B4-BE49-F238E27FC236}">
                <a16:creationId xmlns:a16="http://schemas.microsoft.com/office/drawing/2014/main" id="{AE5F1B50-B32F-4B5D-8735-8F3E9B7EE8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EF7D0D6-CA38-4628-8593-66984172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458660E3-E5DE-4B48-BF77-8452EF6B4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5148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4328-3114-797B-69E3-533B05D7BB8E}"/>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9E6F3072-6BAA-869D-AD3B-902EF7CC038D}"/>
              </a:ext>
            </a:extLst>
          </p:cNvPr>
          <p:cNvSpPr>
            <a:spLocks noGrp="1"/>
          </p:cNvSpPr>
          <p:nvPr>
            <p:ph type="body" idx="1"/>
          </p:nvPr>
        </p:nvSpPr>
        <p:spPr/>
        <p:txBody>
          <a:bodyPr/>
          <a:lstStyle/>
          <a:p>
            <a:r>
              <a:rPr lang="en-US"/>
              <a:t>2012-2013</a:t>
            </a:r>
          </a:p>
        </p:txBody>
      </p:sp>
      <p:sp>
        <p:nvSpPr>
          <p:cNvPr id="7" name="Content Placeholder 6">
            <a:extLst>
              <a:ext uri="{FF2B5EF4-FFF2-40B4-BE49-F238E27FC236}">
                <a16:creationId xmlns:a16="http://schemas.microsoft.com/office/drawing/2014/main" id="{4224F475-0636-F08F-8E9B-3836E68369D1}"/>
              </a:ext>
            </a:extLst>
          </p:cNvPr>
          <p:cNvSpPr>
            <a:spLocks noGrp="1"/>
          </p:cNvSpPr>
          <p:nvPr>
            <p:ph sz="half" idx="2"/>
          </p:nvPr>
        </p:nvSpPr>
        <p:spPr/>
        <p:txBody>
          <a:bodyPr/>
          <a:lstStyle/>
          <a:p>
            <a:endParaRPr lang="en-US"/>
          </a:p>
        </p:txBody>
      </p:sp>
      <p:sp>
        <p:nvSpPr>
          <p:cNvPr id="8" name="Text Placeholder 7">
            <a:extLst>
              <a:ext uri="{FF2B5EF4-FFF2-40B4-BE49-F238E27FC236}">
                <a16:creationId xmlns:a16="http://schemas.microsoft.com/office/drawing/2014/main" id="{042CCFF2-C54B-8EB8-7F7B-BF489B8E46E3}"/>
              </a:ext>
            </a:extLst>
          </p:cNvPr>
          <p:cNvSpPr>
            <a:spLocks noGrp="1"/>
          </p:cNvSpPr>
          <p:nvPr>
            <p:ph type="body" sz="quarter" idx="3"/>
          </p:nvPr>
        </p:nvSpPr>
        <p:spPr/>
        <p:txBody>
          <a:bodyPr/>
          <a:lstStyle/>
          <a:p>
            <a:r>
              <a:rPr lang="en-US"/>
              <a:t>2013-2014</a:t>
            </a:r>
          </a:p>
        </p:txBody>
      </p:sp>
      <p:pic>
        <p:nvPicPr>
          <p:cNvPr id="5" name="Picture 4">
            <a:extLst>
              <a:ext uri="{FF2B5EF4-FFF2-40B4-BE49-F238E27FC236}">
                <a16:creationId xmlns:a16="http://schemas.microsoft.com/office/drawing/2014/main" id="{CC289D07-3D2B-E82C-D3A9-D82D23B70800}"/>
              </a:ext>
            </a:extLst>
          </p:cNvPr>
          <p:cNvPicPr>
            <a:picLocks noChangeAspect="1"/>
          </p:cNvPicPr>
          <p:nvPr/>
        </p:nvPicPr>
        <p:blipFill>
          <a:blip r:embed="rId3"/>
          <a:stretch>
            <a:fillRect/>
          </a:stretch>
        </p:blipFill>
        <p:spPr>
          <a:xfrm>
            <a:off x="507252" y="2987871"/>
            <a:ext cx="7102716" cy="2972663"/>
          </a:xfrm>
          <a:prstGeom prst="rect">
            <a:avLst/>
          </a:prstGeom>
        </p:spPr>
      </p:pic>
      <p:pic>
        <p:nvPicPr>
          <p:cNvPr id="11" name="Picture 10">
            <a:extLst>
              <a:ext uri="{FF2B5EF4-FFF2-40B4-BE49-F238E27FC236}">
                <a16:creationId xmlns:a16="http://schemas.microsoft.com/office/drawing/2014/main" id="{98FCE2E7-5239-D6BC-15A0-83303B821B3C}"/>
              </a:ext>
            </a:extLst>
          </p:cNvPr>
          <p:cNvPicPr>
            <a:picLocks noChangeAspect="1"/>
          </p:cNvPicPr>
          <p:nvPr/>
        </p:nvPicPr>
        <p:blipFill>
          <a:blip r:embed="rId4"/>
          <a:stretch>
            <a:fillRect/>
          </a:stretch>
        </p:blipFill>
        <p:spPr>
          <a:xfrm>
            <a:off x="6035040" y="2582335"/>
            <a:ext cx="6050299" cy="3378199"/>
          </a:xfrm>
          <a:prstGeom prst="rect">
            <a:avLst/>
          </a:prstGeom>
        </p:spPr>
      </p:pic>
    </p:spTree>
    <p:extLst>
      <p:ext uri="{BB962C8B-B14F-4D97-AF65-F5344CB8AC3E}">
        <p14:creationId xmlns:p14="http://schemas.microsoft.com/office/powerpoint/2010/main" val="181451680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DD64-E8F7-2F67-F048-7DA93CCA1C5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3F4BE08-E960-54F4-A927-829040A1EB05}"/>
              </a:ext>
            </a:extLst>
          </p:cNvPr>
          <p:cNvSpPr>
            <a:spLocks noGrp="1"/>
          </p:cNvSpPr>
          <p:nvPr>
            <p:ph type="body" idx="1"/>
          </p:nvPr>
        </p:nvSpPr>
        <p:spPr/>
        <p:txBody>
          <a:bodyPr/>
          <a:lstStyle/>
          <a:p>
            <a:r>
              <a:rPr lang="en-US"/>
              <a:t>2014-2015</a:t>
            </a:r>
          </a:p>
        </p:txBody>
      </p:sp>
      <p:sp>
        <p:nvSpPr>
          <p:cNvPr id="5" name="Text Placeholder 4">
            <a:extLst>
              <a:ext uri="{FF2B5EF4-FFF2-40B4-BE49-F238E27FC236}">
                <a16:creationId xmlns:a16="http://schemas.microsoft.com/office/drawing/2014/main" id="{DC2292D3-0C67-E432-8D06-A9E81F431047}"/>
              </a:ext>
            </a:extLst>
          </p:cNvPr>
          <p:cNvSpPr>
            <a:spLocks noGrp="1"/>
          </p:cNvSpPr>
          <p:nvPr>
            <p:ph type="body" sz="quarter" idx="3"/>
          </p:nvPr>
        </p:nvSpPr>
        <p:spPr/>
        <p:txBody>
          <a:bodyPr/>
          <a:lstStyle/>
          <a:p>
            <a:r>
              <a:rPr lang="en-US"/>
              <a:t>2015-2016</a:t>
            </a:r>
          </a:p>
        </p:txBody>
      </p:sp>
      <p:pic>
        <p:nvPicPr>
          <p:cNvPr id="8" name="Picture 7">
            <a:extLst>
              <a:ext uri="{FF2B5EF4-FFF2-40B4-BE49-F238E27FC236}">
                <a16:creationId xmlns:a16="http://schemas.microsoft.com/office/drawing/2014/main" id="{4C17DD7A-B45B-2D5F-FBB1-36AC79E347EB}"/>
              </a:ext>
            </a:extLst>
          </p:cNvPr>
          <p:cNvPicPr>
            <a:picLocks noChangeAspect="1"/>
          </p:cNvPicPr>
          <p:nvPr/>
        </p:nvPicPr>
        <p:blipFill>
          <a:blip r:embed="rId2"/>
          <a:stretch>
            <a:fillRect/>
          </a:stretch>
        </p:blipFill>
        <p:spPr>
          <a:xfrm>
            <a:off x="648706" y="2582334"/>
            <a:ext cx="5142930" cy="2835055"/>
          </a:xfrm>
          <a:prstGeom prst="rect">
            <a:avLst/>
          </a:prstGeom>
        </p:spPr>
      </p:pic>
      <p:pic>
        <p:nvPicPr>
          <p:cNvPr id="10" name="Picture 9">
            <a:extLst>
              <a:ext uri="{FF2B5EF4-FFF2-40B4-BE49-F238E27FC236}">
                <a16:creationId xmlns:a16="http://schemas.microsoft.com/office/drawing/2014/main" id="{9F934C9F-8B34-4B57-ED01-3C5E68AA456D}"/>
              </a:ext>
            </a:extLst>
          </p:cNvPr>
          <p:cNvPicPr>
            <a:picLocks noChangeAspect="1"/>
          </p:cNvPicPr>
          <p:nvPr/>
        </p:nvPicPr>
        <p:blipFill>
          <a:blip r:embed="rId3"/>
          <a:stretch>
            <a:fillRect/>
          </a:stretch>
        </p:blipFill>
        <p:spPr>
          <a:xfrm>
            <a:off x="6126480" y="2691026"/>
            <a:ext cx="5348484" cy="2835054"/>
          </a:xfrm>
          <a:prstGeom prst="rect">
            <a:avLst/>
          </a:prstGeom>
        </p:spPr>
      </p:pic>
    </p:spTree>
    <p:extLst>
      <p:ext uri="{BB962C8B-B14F-4D97-AF65-F5344CB8AC3E}">
        <p14:creationId xmlns:p14="http://schemas.microsoft.com/office/powerpoint/2010/main" val="90764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C613-BF07-581D-A958-FD431F9B96F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00C6F94-937F-A59A-C34B-732FB3ED9582}"/>
              </a:ext>
            </a:extLst>
          </p:cNvPr>
          <p:cNvSpPr>
            <a:spLocks noGrp="1"/>
          </p:cNvSpPr>
          <p:nvPr>
            <p:ph type="body" idx="1"/>
          </p:nvPr>
        </p:nvSpPr>
        <p:spPr/>
        <p:txBody>
          <a:bodyPr/>
          <a:lstStyle/>
          <a:p>
            <a:r>
              <a:rPr lang="en-US"/>
              <a:t>2016-2017</a:t>
            </a:r>
          </a:p>
        </p:txBody>
      </p:sp>
      <p:sp>
        <p:nvSpPr>
          <p:cNvPr id="5" name="Text Placeholder 4">
            <a:extLst>
              <a:ext uri="{FF2B5EF4-FFF2-40B4-BE49-F238E27FC236}">
                <a16:creationId xmlns:a16="http://schemas.microsoft.com/office/drawing/2014/main" id="{0C7AACB7-48F9-ECA8-6DE7-54D6DA3C341F}"/>
              </a:ext>
            </a:extLst>
          </p:cNvPr>
          <p:cNvSpPr>
            <a:spLocks noGrp="1"/>
          </p:cNvSpPr>
          <p:nvPr>
            <p:ph type="body" sz="quarter" idx="3"/>
          </p:nvPr>
        </p:nvSpPr>
        <p:spPr/>
        <p:txBody>
          <a:bodyPr/>
          <a:lstStyle/>
          <a:p>
            <a:r>
              <a:rPr lang="en-US"/>
              <a:t>2017-2018</a:t>
            </a:r>
          </a:p>
        </p:txBody>
      </p:sp>
      <p:pic>
        <p:nvPicPr>
          <p:cNvPr id="8" name="Picture 7">
            <a:extLst>
              <a:ext uri="{FF2B5EF4-FFF2-40B4-BE49-F238E27FC236}">
                <a16:creationId xmlns:a16="http://schemas.microsoft.com/office/drawing/2014/main" id="{ACA1525F-8F44-E7AF-AE0A-5488D91FADC7}"/>
              </a:ext>
            </a:extLst>
          </p:cNvPr>
          <p:cNvPicPr>
            <a:picLocks noChangeAspect="1"/>
          </p:cNvPicPr>
          <p:nvPr/>
        </p:nvPicPr>
        <p:blipFill>
          <a:blip r:embed="rId2"/>
          <a:stretch>
            <a:fillRect/>
          </a:stretch>
        </p:blipFill>
        <p:spPr>
          <a:xfrm>
            <a:off x="473582" y="2582334"/>
            <a:ext cx="5221880" cy="3043327"/>
          </a:xfrm>
          <a:prstGeom prst="rect">
            <a:avLst/>
          </a:prstGeom>
        </p:spPr>
      </p:pic>
      <p:pic>
        <p:nvPicPr>
          <p:cNvPr id="10" name="Picture 9">
            <a:extLst>
              <a:ext uri="{FF2B5EF4-FFF2-40B4-BE49-F238E27FC236}">
                <a16:creationId xmlns:a16="http://schemas.microsoft.com/office/drawing/2014/main" id="{7CBF7650-D123-5044-AEB7-4219057667A9}"/>
              </a:ext>
            </a:extLst>
          </p:cNvPr>
          <p:cNvPicPr>
            <a:picLocks noChangeAspect="1"/>
          </p:cNvPicPr>
          <p:nvPr/>
        </p:nvPicPr>
        <p:blipFill>
          <a:blip r:embed="rId3"/>
          <a:stretch>
            <a:fillRect/>
          </a:stretch>
        </p:blipFill>
        <p:spPr>
          <a:xfrm>
            <a:off x="6217919" y="2691026"/>
            <a:ext cx="5508169" cy="3043326"/>
          </a:xfrm>
          <a:prstGeom prst="rect">
            <a:avLst/>
          </a:prstGeom>
        </p:spPr>
      </p:pic>
    </p:spTree>
    <p:extLst>
      <p:ext uri="{BB962C8B-B14F-4D97-AF65-F5344CB8AC3E}">
        <p14:creationId xmlns:p14="http://schemas.microsoft.com/office/powerpoint/2010/main" val="734730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D39D-D474-DBA6-1354-C0EE04561B2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EA4D6AA-493B-1067-CD72-D7199A09A773}"/>
              </a:ext>
            </a:extLst>
          </p:cNvPr>
          <p:cNvSpPr>
            <a:spLocks noGrp="1"/>
          </p:cNvSpPr>
          <p:nvPr>
            <p:ph type="body" idx="1"/>
          </p:nvPr>
        </p:nvSpPr>
        <p:spPr/>
        <p:txBody>
          <a:bodyPr/>
          <a:lstStyle/>
          <a:p>
            <a:r>
              <a:rPr lang="en-US"/>
              <a:t>2018-2019</a:t>
            </a:r>
          </a:p>
        </p:txBody>
      </p:sp>
      <p:sp>
        <p:nvSpPr>
          <p:cNvPr id="5" name="Text Placeholder 4">
            <a:extLst>
              <a:ext uri="{FF2B5EF4-FFF2-40B4-BE49-F238E27FC236}">
                <a16:creationId xmlns:a16="http://schemas.microsoft.com/office/drawing/2014/main" id="{549BAD5F-7BCB-5265-2753-B287CD631B91}"/>
              </a:ext>
            </a:extLst>
          </p:cNvPr>
          <p:cNvSpPr>
            <a:spLocks noGrp="1"/>
          </p:cNvSpPr>
          <p:nvPr>
            <p:ph type="body" sz="quarter" idx="3"/>
          </p:nvPr>
        </p:nvSpPr>
        <p:spPr/>
        <p:txBody>
          <a:bodyPr/>
          <a:lstStyle/>
          <a:p>
            <a:r>
              <a:rPr lang="en-US"/>
              <a:t>2019-2020</a:t>
            </a:r>
          </a:p>
        </p:txBody>
      </p:sp>
      <p:pic>
        <p:nvPicPr>
          <p:cNvPr id="8" name="Picture 7">
            <a:extLst>
              <a:ext uri="{FF2B5EF4-FFF2-40B4-BE49-F238E27FC236}">
                <a16:creationId xmlns:a16="http://schemas.microsoft.com/office/drawing/2014/main" id="{C6F04FC2-B75B-D15A-4288-FB293C4D9725}"/>
              </a:ext>
            </a:extLst>
          </p:cNvPr>
          <p:cNvPicPr>
            <a:picLocks noChangeAspect="1"/>
          </p:cNvPicPr>
          <p:nvPr/>
        </p:nvPicPr>
        <p:blipFill>
          <a:blip r:embed="rId2"/>
          <a:stretch>
            <a:fillRect/>
          </a:stretch>
        </p:blipFill>
        <p:spPr>
          <a:xfrm>
            <a:off x="545261" y="2838719"/>
            <a:ext cx="5616541" cy="3121815"/>
          </a:xfrm>
          <a:prstGeom prst="rect">
            <a:avLst/>
          </a:prstGeom>
        </p:spPr>
      </p:pic>
      <p:pic>
        <p:nvPicPr>
          <p:cNvPr id="10" name="Picture 9">
            <a:extLst>
              <a:ext uri="{FF2B5EF4-FFF2-40B4-BE49-F238E27FC236}">
                <a16:creationId xmlns:a16="http://schemas.microsoft.com/office/drawing/2014/main" id="{51B3EE52-53ED-8E53-2A27-4848B60305C1}"/>
              </a:ext>
            </a:extLst>
          </p:cNvPr>
          <p:cNvPicPr>
            <a:picLocks noChangeAspect="1"/>
          </p:cNvPicPr>
          <p:nvPr/>
        </p:nvPicPr>
        <p:blipFill>
          <a:blip r:embed="rId3"/>
          <a:stretch>
            <a:fillRect/>
          </a:stretch>
        </p:blipFill>
        <p:spPr>
          <a:xfrm>
            <a:off x="6096000" y="2691026"/>
            <a:ext cx="6281694" cy="3269508"/>
          </a:xfrm>
          <a:prstGeom prst="rect">
            <a:avLst/>
          </a:prstGeom>
        </p:spPr>
      </p:pic>
    </p:spTree>
    <p:extLst>
      <p:ext uri="{BB962C8B-B14F-4D97-AF65-F5344CB8AC3E}">
        <p14:creationId xmlns:p14="http://schemas.microsoft.com/office/powerpoint/2010/main" val="196753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B9CA-BAB4-BA21-D4D8-F255204959C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084A7B4-692E-C635-DCE7-981F73571DC9}"/>
              </a:ext>
            </a:extLst>
          </p:cNvPr>
          <p:cNvSpPr>
            <a:spLocks noGrp="1"/>
          </p:cNvSpPr>
          <p:nvPr>
            <p:ph type="body" idx="1"/>
          </p:nvPr>
        </p:nvSpPr>
        <p:spPr/>
        <p:txBody>
          <a:bodyPr/>
          <a:lstStyle/>
          <a:p>
            <a:r>
              <a:rPr lang="en-US"/>
              <a:t>2020--2021</a:t>
            </a:r>
          </a:p>
        </p:txBody>
      </p:sp>
      <p:sp>
        <p:nvSpPr>
          <p:cNvPr id="5" name="Text Placeholder 4">
            <a:extLst>
              <a:ext uri="{FF2B5EF4-FFF2-40B4-BE49-F238E27FC236}">
                <a16:creationId xmlns:a16="http://schemas.microsoft.com/office/drawing/2014/main" id="{50E86F73-9F01-93B4-F98A-BC065BA16B0E}"/>
              </a:ext>
            </a:extLst>
          </p:cNvPr>
          <p:cNvSpPr>
            <a:spLocks noGrp="1"/>
          </p:cNvSpPr>
          <p:nvPr>
            <p:ph type="body" sz="quarter" idx="3"/>
          </p:nvPr>
        </p:nvSpPr>
        <p:spPr/>
        <p:txBody>
          <a:bodyPr/>
          <a:lstStyle/>
          <a:p>
            <a:r>
              <a:rPr lang="en-US"/>
              <a:t>2021-2022</a:t>
            </a:r>
          </a:p>
        </p:txBody>
      </p:sp>
      <p:pic>
        <p:nvPicPr>
          <p:cNvPr id="8" name="Picture 7">
            <a:extLst>
              <a:ext uri="{FF2B5EF4-FFF2-40B4-BE49-F238E27FC236}">
                <a16:creationId xmlns:a16="http://schemas.microsoft.com/office/drawing/2014/main" id="{C52E84C5-19E6-E5D8-0310-2569F188D26D}"/>
              </a:ext>
            </a:extLst>
          </p:cNvPr>
          <p:cNvPicPr>
            <a:picLocks noChangeAspect="1"/>
          </p:cNvPicPr>
          <p:nvPr/>
        </p:nvPicPr>
        <p:blipFill>
          <a:blip r:embed="rId2"/>
          <a:stretch>
            <a:fillRect/>
          </a:stretch>
        </p:blipFill>
        <p:spPr>
          <a:xfrm>
            <a:off x="616799" y="2473642"/>
            <a:ext cx="5540163" cy="3024277"/>
          </a:xfrm>
          <a:prstGeom prst="rect">
            <a:avLst/>
          </a:prstGeom>
        </p:spPr>
      </p:pic>
      <p:pic>
        <p:nvPicPr>
          <p:cNvPr id="10" name="Picture 9">
            <a:extLst>
              <a:ext uri="{FF2B5EF4-FFF2-40B4-BE49-F238E27FC236}">
                <a16:creationId xmlns:a16="http://schemas.microsoft.com/office/drawing/2014/main" id="{1E788D99-E605-2ADA-CA14-75554848A188}"/>
              </a:ext>
            </a:extLst>
          </p:cNvPr>
          <p:cNvPicPr>
            <a:picLocks noChangeAspect="1"/>
          </p:cNvPicPr>
          <p:nvPr/>
        </p:nvPicPr>
        <p:blipFill>
          <a:blip r:embed="rId3"/>
          <a:stretch>
            <a:fillRect/>
          </a:stretch>
        </p:blipFill>
        <p:spPr>
          <a:xfrm>
            <a:off x="6156962" y="2473641"/>
            <a:ext cx="5129174" cy="3024277"/>
          </a:xfrm>
          <a:prstGeom prst="rect">
            <a:avLst/>
          </a:prstGeom>
        </p:spPr>
      </p:pic>
    </p:spTree>
    <p:extLst>
      <p:ext uri="{BB962C8B-B14F-4D97-AF65-F5344CB8AC3E}">
        <p14:creationId xmlns:p14="http://schemas.microsoft.com/office/powerpoint/2010/main" val="3206821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EBC87-23AA-9D8C-9082-9531314C6E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6E56A-BE87-A79B-3926-FB7806FC849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2A5E39A-F576-674F-DB6E-8EEDDC09227A}"/>
              </a:ext>
            </a:extLst>
          </p:cNvPr>
          <p:cNvSpPr>
            <a:spLocks noGrp="1"/>
          </p:cNvSpPr>
          <p:nvPr>
            <p:ph type="body" idx="1"/>
          </p:nvPr>
        </p:nvSpPr>
        <p:spPr/>
        <p:txBody>
          <a:bodyPr/>
          <a:lstStyle/>
          <a:p>
            <a:r>
              <a:rPr lang="en-US"/>
              <a:t>2022-2023</a:t>
            </a:r>
          </a:p>
        </p:txBody>
      </p:sp>
      <p:sp>
        <p:nvSpPr>
          <p:cNvPr id="5" name="Text Placeholder 4">
            <a:extLst>
              <a:ext uri="{FF2B5EF4-FFF2-40B4-BE49-F238E27FC236}">
                <a16:creationId xmlns:a16="http://schemas.microsoft.com/office/drawing/2014/main" id="{A4E5F0E7-3D8C-7DEC-98E3-78AD578ED277}"/>
              </a:ext>
            </a:extLst>
          </p:cNvPr>
          <p:cNvSpPr>
            <a:spLocks noGrp="1"/>
          </p:cNvSpPr>
          <p:nvPr>
            <p:ph type="body" sz="quarter" idx="3"/>
          </p:nvPr>
        </p:nvSpPr>
        <p:spPr/>
        <p:txBody>
          <a:bodyPr/>
          <a:lstStyle/>
          <a:p>
            <a:r>
              <a:rPr lang="en-US"/>
              <a:t>2023-2024</a:t>
            </a:r>
          </a:p>
        </p:txBody>
      </p:sp>
      <p:pic>
        <p:nvPicPr>
          <p:cNvPr id="8" name="Picture 7">
            <a:extLst>
              <a:ext uri="{FF2B5EF4-FFF2-40B4-BE49-F238E27FC236}">
                <a16:creationId xmlns:a16="http://schemas.microsoft.com/office/drawing/2014/main" id="{F0ED554D-A00C-CEC8-7DCD-A2618D5C2629}"/>
              </a:ext>
            </a:extLst>
          </p:cNvPr>
          <p:cNvPicPr>
            <a:picLocks noChangeAspect="1"/>
          </p:cNvPicPr>
          <p:nvPr/>
        </p:nvPicPr>
        <p:blipFill>
          <a:blip r:embed="rId2"/>
          <a:stretch>
            <a:fillRect/>
          </a:stretch>
        </p:blipFill>
        <p:spPr>
          <a:xfrm>
            <a:off x="356237" y="2532797"/>
            <a:ext cx="5800725" cy="4038600"/>
          </a:xfrm>
          <a:prstGeom prst="rect">
            <a:avLst/>
          </a:prstGeom>
        </p:spPr>
      </p:pic>
      <p:pic>
        <p:nvPicPr>
          <p:cNvPr id="10" name="Picture 9">
            <a:extLst>
              <a:ext uri="{FF2B5EF4-FFF2-40B4-BE49-F238E27FC236}">
                <a16:creationId xmlns:a16="http://schemas.microsoft.com/office/drawing/2014/main" id="{110F620A-1901-2404-8777-C123BF35AC2A}"/>
              </a:ext>
            </a:extLst>
          </p:cNvPr>
          <p:cNvPicPr>
            <a:picLocks noChangeAspect="1"/>
          </p:cNvPicPr>
          <p:nvPr/>
        </p:nvPicPr>
        <p:blipFill>
          <a:blip r:embed="rId3"/>
          <a:stretch>
            <a:fillRect/>
          </a:stretch>
        </p:blipFill>
        <p:spPr>
          <a:xfrm>
            <a:off x="6816088" y="2378428"/>
            <a:ext cx="5019675" cy="4705350"/>
          </a:xfrm>
          <a:prstGeom prst="rect">
            <a:avLst/>
          </a:prstGeom>
        </p:spPr>
      </p:pic>
    </p:spTree>
    <p:extLst>
      <p:ext uri="{BB962C8B-B14F-4D97-AF65-F5344CB8AC3E}">
        <p14:creationId xmlns:p14="http://schemas.microsoft.com/office/powerpoint/2010/main" val="411577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6731CE-3431-1F4B-93EF-6E86F75C47A1}"/>
              </a:ext>
            </a:extLst>
          </p:cNvPr>
          <p:cNvSpPr>
            <a:spLocks noGrp="1"/>
          </p:cNvSpPr>
          <p:nvPr>
            <p:ph type="title"/>
          </p:nvPr>
        </p:nvSpPr>
        <p:spPr>
          <a:xfrm>
            <a:off x="7859485" y="634946"/>
            <a:ext cx="3690257" cy="1450757"/>
          </a:xfrm>
        </p:spPr>
        <p:txBody>
          <a:bodyPr>
            <a:normAutofit/>
          </a:bodyPr>
          <a:lstStyle/>
          <a:p>
            <a:r>
              <a:rPr lang="en-US"/>
              <a:t>Direct Admit Wisconsin</a:t>
            </a:r>
          </a:p>
        </p:txBody>
      </p:sp>
      <p:pic>
        <p:nvPicPr>
          <p:cNvPr id="5" name="Picture 4">
            <a:extLst>
              <a:ext uri="{FF2B5EF4-FFF2-40B4-BE49-F238E27FC236}">
                <a16:creationId xmlns:a16="http://schemas.microsoft.com/office/drawing/2014/main" id="{52AE7DBB-1DC3-92C8-0C80-A27BD3526305}"/>
              </a:ext>
            </a:extLst>
          </p:cNvPr>
          <p:cNvPicPr>
            <a:picLocks noChangeAspect="1"/>
          </p:cNvPicPr>
          <p:nvPr/>
        </p:nvPicPr>
        <p:blipFill>
          <a:blip r:embed="rId3"/>
          <a:stretch>
            <a:fillRect/>
          </a:stretch>
        </p:blipFill>
        <p:spPr>
          <a:xfrm>
            <a:off x="633999" y="1414363"/>
            <a:ext cx="6909801" cy="3765841"/>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65CD4B-93D6-3EC8-3C6F-F1E9561CC7A7}"/>
              </a:ext>
            </a:extLst>
          </p:cNvPr>
          <p:cNvSpPr>
            <a:spLocks noGrp="1"/>
          </p:cNvSpPr>
          <p:nvPr>
            <p:ph idx="1"/>
          </p:nvPr>
        </p:nvSpPr>
        <p:spPr>
          <a:xfrm>
            <a:off x="7859485" y="2198914"/>
            <a:ext cx="3690257" cy="3670180"/>
          </a:xfrm>
        </p:spPr>
        <p:txBody>
          <a:bodyPr>
            <a:normAutofit/>
          </a:bodyPr>
          <a:lstStyle/>
          <a:p>
            <a:r>
              <a:rPr lang="en-US"/>
              <a:t>Slide from UW-System (2023)</a:t>
            </a:r>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1644316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C2BD8D2E863040A4391B36CAD370EA" ma:contentTypeVersion="" ma:contentTypeDescription="Create a new document." ma:contentTypeScope="" ma:versionID="dd31c871ab673bb396925951da8af7bc">
  <xsd:schema xmlns:xsd="http://www.w3.org/2001/XMLSchema" xmlns:xs="http://www.w3.org/2001/XMLSchema" xmlns:p="http://schemas.microsoft.com/office/2006/metadata/properties" xmlns:ns1="http://schemas.microsoft.com/sharepoint/v3" xmlns:ns2="beaf5f31-8cd1-41e4-a47a-7a8ecc96f470" targetNamespace="http://schemas.microsoft.com/office/2006/metadata/properties" ma:root="true" ma:fieldsID="b21af3bb3c8f651575448477e53d6a43" ns1:_="" ns2:_="">
    <xsd:import namespace="http://schemas.microsoft.com/sharepoint/v3"/>
    <xsd:import namespace="beaf5f31-8cd1-41e4-a47a-7a8ecc96f47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af5f31-8cd1-41e4-a47a-7a8ecc96f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07C7F1-1261-453B-AF6E-76F1D43094E0}">
  <ds:schemaRefs>
    <ds:schemaRef ds:uri="http://schemas.microsoft.com/sharepoint/v3/contenttype/forms"/>
  </ds:schemaRefs>
</ds:datastoreItem>
</file>

<file path=customXml/itemProps2.xml><?xml version="1.0" encoding="utf-8"?>
<ds:datastoreItem xmlns:ds="http://schemas.openxmlformats.org/officeDocument/2006/customXml" ds:itemID="{C580049D-8701-49BD-872A-4FB1A6A3B45F}">
  <ds:schemaRefs>
    <ds:schemaRef ds:uri="0af6fc0f-14e2-4d17-83df-8e7a49aa142a"/>
    <ds:schemaRef ds:uri="99033488-5d60-47f4-ae82-2ee693e242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841F602-0EA2-4943-B8CB-929EFA2E289D}"/>
</file>

<file path=docProps/app.xml><?xml version="1.0" encoding="utf-8"?>
<Properties xmlns="http://schemas.openxmlformats.org/officeDocument/2006/extended-properties" xmlns:vt="http://schemas.openxmlformats.org/officeDocument/2006/docPropsVTypes">
  <Template>Retrospect</Template>
  <TotalTime>0</TotalTime>
  <Words>435</Words>
  <Application>Microsoft Office PowerPoint</Application>
  <PresentationFormat>Widescreen</PresentationFormat>
  <Paragraphs>93</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College Safety Nets</vt:lpstr>
      <vt:lpstr>AGENDA</vt:lpstr>
      <vt:lpstr>PowerPoint Presentation</vt:lpstr>
      <vt:lpstr>PowerPoint Presentation</vt:lpstr>
      <vt:lpstr>PowerPoint Presentation</vt:lpstr>
      <vt:lpstr>PowerPoint Presentation</vt:lpstr>
      <vt:lpstr>PowerPoint Presentation</vt:lpstr>
      <vt:lpstr>PowerPoint Presentation</vt:lpstr>
      <vt:lpstr>Direct Admit Wisconsin</vt:lpstr>
      <vt:lpstr>Collaboration</vt:lpstr>
      <vt:lpstr>Collaboration</vt:lpstr>
      <vt:lpstr>Vehicles for Delivering Support</vt:lpstr>
      <vt:lpstr>1. Workshops</vt:lpstr>
      <vt:lpstr>2. Classes</vt:lpstr>
      <vt:lpstr>3. Individual Tutoring Support</vt:lpstr>
      <vt:lpstr>4. Specialized Programming (in progress)</vt:lpstr>
      <vt:lpstr>Embedded Skills</vt:lpstr>
      <vt:lpstr>Tool #1: Reading a Syllabus</vt:lpstr>
      <vt:lpstr>Tool #2: Time Management</vt:lpstr>
      <vt:lpstr>Tool #3: Teaching Reading in 3, 2, 1</vt:lpstr>
      <vt:lpstr>Tool #4: Semester Outline</vt:lpstr>
      <vt:lpstr>Tool #4: Study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White, Jennifer [TLC]</dc:creator>
  <cp:lastModifiedBy>White, Jennifer [TLC]</cp:lastModifiedBy>
  <cp:revision>2</cp:revision>
  <dcterms:created xsi:type="dcterms:W3CDTF">2024-11-26T00:47:23Z</dcterms:created>
  <dcterms:modified xsi:type="dcterms:W3CDTF">2025-01-14T16:36:29Z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0x01010031C2BD8D2E863040A4391B36CAD370EA</vt:lpwstr>
  </property>
  <property fmtid="{D5CDD505-2E9C-101B-9397-08002B2CF9AE}" pid="3" name="MediaServiceImageTags">
    <vt:lpwstr/>
  </property>
</Properties>
</file>