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6" r:id="rId6"/>
    <p:sldId id="262" r:id="rId7"/>
    <p:sldId id="304" r:id="rId8"/>
    <p:sldId id="259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281" r:id="rId17"/>
    <p:sldId id="313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598" autoAdjust="0"/>
  </p:normalViewPr>
  <p:slideViewPr>
    <p:cSldViewPr snapToGrid="0">
      <p:cViewPr>
        <p:scale>
          <a:sx n="66" d="100"/>
          <a:sy n="66" d="100"/>
        </p:scale>
        <p:origin x="1253" y="3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0736-8275-4107-A315-F10155774D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A46A-06E0-4B10-B874-2B434C3E2E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1EFD6-34B6-4621-AFFD-CC7DD2865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1EFD6-34B6-4621-AFFD-CC7DD2865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0736-8275-4107-A315-F10155774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v2ar6AKvGc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/>
          <a:lstStyle/>
          <a:p>
            <a:r>
              <a:rPr lang="en-US" dirty="0"/>
              <a:t>THE GROWTH MINDSET IN STEM</a:t>
            </a:r>
          </a:p>
        </p:txBody>
      </p:sp>
      <p:pic>
        <p:nvPicPr>
          <p:cNvPr id="11" name="Picture Placeholder 10" descr="Flowers in a tree 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B2CBB0-087D-42E5-0576-93FC6C7FC4E2}"/>
              </a:ext>
            </a:extLst>
          </p:cNvPr>
          <p:cNvSpPr txBox="1"/>
          <p:nvPr/>
        </p:nvSpPr>
        <p:spPr>
          <a:xfrm>
            <a:off x="900803" y="4286250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Get out a sheet of paper to write personal reflections on</a:t>
            </a:r>
          </a:p>
        </p:txBody>
      </p:sp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4013E-B8A4-E494-29A7-4CB72564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855441"/>
            <a:ext cx="8810625" cy="5772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66044-060C-6125-10F4-E6818EB5C152}"/>
              </a:ext>
            </a:extLst>
          </p:cNvPr>
          <p:cNvSpPr txBox="1"/>
          <p:nvPr/>
        </p:nvSpPr>
        <p:spPr>
          <a:xfrm>
            <a:off x="625033" y="265900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Which parts of the description of your MAP group match how you think and feel and which don’t?</a:t>
            </a:r>
          </a:p>
        </p:txBody>
      </p:sp>
    </p:spTree>
    <p:extLst>
      <p:ext uri="{BB962C8B-B14F-4D97-AF65-F5344CB8AC3E}">
        <p14:creationId xmlns:p14="http://schemas.microsoft.com/office/powerpoint/2010/main" val="71221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B9FC-B1A4-42E1-B2DC-D0C0A1C3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7872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Mindset important in stem?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87D258-7621-4CA4-526D-93EC2707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696901"/>
            <a:ext cx="3930242" cy="35497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Mindset can affect:</a:t>
            </a:r>
          </a:p>
          <a:p>
            <a:pPr marL="971550" lvl="1" indent="-285750"/>
            <a:r>
              <a:rPr lang="en-US" sz="2400" dirty="0"/>
              <a:t>Growth</a:t>
            </a:r>
          </a:p>
          <a:p>
            <a:pPr marL="971550" lvl="1" indent="-285750"/>
            <a:r>
              <a:rPr lang="en-US" sz="2400" dirty="0"/>
              <a:t>Academic outcome</a:t>
            </a:r>
          </a:p>
          <a:p>
            <a:pPr marL="971550" lvl="1" indent="-285750"/>
            <a:r>
              <a:rPr lang="en-US" sz="2400" dirty="0"/>
              <a:t>Self esteem</a:t>
            </a:r>
          </a:p>
          <a:p>
            <a:pPr marL="971550" lvl="1" indent="-285750"/>
            <a:r>
              <a:rPr lang="en-US" sz="2400" dirty="0"/>
              <a:t>Mental health</a:t>
            </a:r>
          </a:p>
          <a:p>
            <a:pPr marL="971550" lvl="1" indent="-285750"/>
            <a:r>
              <a:rPr lang="en-US" sz="2400" dirty="0"/>
              <a:t>Sense of belonging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9E57B0-F42F-68A7-7E0E-46D3D226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8" r="3386"/>
          <a:stretch/>
        </p:blipFill>
        <p:spPr>
          <a:xfrm>
            <a:off x="126006" y="787079"/>
            <a:ext cx="7702193" cy="56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B9FC-B1A4-42E1-B2DC-D0C0A1C3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7872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Mindset important in stem?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4ACCB-B6BA-4CC9-8CCA-E2AD5B56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3194613"/>
            <a:ext cx="3703856" cy="30520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Failing is what we scientists do best!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B67C5F-4A06-A2ED-21C0-9CF282CA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4" y="527635"/>
            <a:ext cx="7289479" cy="60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4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/>
          <a:lstStyle/>
          <a:p>
            <a:r>
              <a:rPr lang="en-US" dirty="0"/>
              <a:t>The power of “yet”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1840375"/>
            <a:ext cx="6005933" cy="415701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 can’t do this.</a:t>
            </a:r>
          </a:p>
          <a:p>
            <a:endParaRPr lang="en-US" sz="2400" dirty="0"/>
          </a:p>
          <a:p>
            <a:r>
              <a:rPr lang="en-US" sz="2400" dirty="0"/>
              <a:t>I’m not good at this.</a:t>
            </a:r>
          </a:p>
          <a:p>
            <a:endParaRPr lang="en-US" sz="2400" dirty="0"/>
          </a:p>
          <a:p>
            <a:r>
              <a:rPr lang="en-US" sz="2400" dirty="0"/>
              <a:t>I don’t understand this.</a:t>
            </a:r>
          </a:p>
          <a:p>
            <a:endParaRPr lang="en-US" sz="2400" dirty="0"/>
          </a:p>
          <a:p>
            <a:r>
              <a:rPr lang="en-US" sz="2400" dirty="0"/>
              <a:t>This doesn’t work.</a:t>
            </a:r>
          </a:p>
          <a:p>
            <a:endParaRPr lang="en-US" sz="2400" dirty="0"/>
          </a:p>
          <a:p>
            <a:r>
              <a:rPr lang="en-US" sz="2400" dirty="0"/>
              <a:t>This doesn’t make sense.</a:t>
            </a:r>
          </a:p>
          <a:p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53F642-3752-2624-4D7C-E58315C76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6" t="24809" b="53867"/>
          <a:stretch/>
        </p:blipFill>
        <p:spPr bwMode="auto">
          <a:xfrm>
            <a:off x="619124" y="2222339"/>
            <a:ext cx="4514943" cy="26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/>
          <a:lstStyle/>
          <a:p>
            <a:r>
              <a:rPr lang="en-US" dirty="0"/>
              <a:t>The power of “yet”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1840375"/>
            <a:ext cx="6005933" cy="415701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 can’t do this </a:t>
            </a:r>
            <a:r>
              <a:rPr lang="en-US" sz="2400" b="1" dirty="0">
                <a:solidFill>
                  <a:srgbClr val="FF0000"/>
                </a:solidFill>
              </a:rPr>
              <a:t>yet!</a:t>
            </a:r>
          </a:p>
          <a:p>
            <a:endParaRPr lang="en-US" sz="2400" dirty="0"/>
          </a:p>
          <a:p>
            <a:r>
              <a:rPr lang="en-US" sz="2400" dirty="0"/>
              <a:t>I’m not good at this </a:t>
            </a:r>
            <a:r>
              <a:rPr lang="en-US" sz="2400" b="1" dirty="0">
                <a:solidFill>
                  <a:srgbClr val="FF0000"/>
                </a:solidFill>
              </a:rPr>
              <a:t>yet!</a:t>
            </a:r>
          </a:p>
          <a:p>
            <a:endParaRPr lang="en-US" sz="2400" dirty="0"/>
          </a:p>
          <a:p>
            <a:r>
              <a:rPr lang="en-US" sz="2400" dirty="0"/>
              <a:t>I don’t understand this </a:t>
            </a:r>
            <a:r>
              <a:rPr lang="en-US" sz="2400" b="1" dirty="0">
                <a:solidFill>
                  <a:srgbClr val="FF0000"/>
                </a:solidFill>
              </a:rPr>
              <a:t>yet!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doesn’t work </a:t>
            </a:r>
            <a:r>
              <a:rPr lang="en-US" sz="2400" b="1" dirty="0">
                <a:solidFill>
                  <a:srgbClr val="FF0000"/>
                </a:solidFill>
              </a:rPr>
              <a:t>yet!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doesn’t make sense </a:t>
            </a:r>
            <a:r>
              <a:rPr lang="en-US" sz="2400" b="1" dirty="0">
                <a:solidFill>
                  <a:srgbClr val="FF0000"/>
                </a:solidFill>
              </a:rPr>
              <a:t>yet!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59BB4A-1742-FB5B-71A3-D9831D3C2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6" t="49442" b="29235"/>
          <a:stretch/>
        </p:blipFill>
        <p:spPr bwMode="auto">
          <a:xfrm>
            <a:off x="619123" y="2222339"/>
            <a:ext cx="4514943" cy="26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1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0" name="Title 69">
            <a:extLst>
              <a:ext uri="{FF2B5EF4-FFF2-40B4-BE49-F238E27FC236}">
                <a16:creationId xmlns:a16="http://schemas.microsoft.com/office/drawing/2014/main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33" y="1814527"/>
            <a:ext cx="4506834" cy="2334828"/>
          </a:xfrm>
        </p:spPr>
        <p:txBody>
          <a:bodyPr/>
          <a:lstStyle/>
          <a:p>
            <a:r>
              <a:rPr lang="en-US" b="1" dirty="0"/>
              <a:t>Our greatest glory is not in never falling, but in rising every time we fall.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62585D30-EF48-420E-A2D2-902C30D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532" y="4408305"/>
            <a:ext cx="5175797" cy="909420"/>
          </a:xfrm>
        </p:spPr>
        <p:txBody>
          <a:bodyPr>
            <a:normAutofit/>
          </a:bodyPr>
          <a:lstStyle/>
          <a:p>
            <a:r>
              <a:rPr lang="en-US" dirty="0"/>
              <a:t>Confucius</a:t>
            </a:r>
          </a:p>
        </p:txBody>
      </p:sp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382" y="832543"/>
            <a:ext cx="5358003" cy="52788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NOT a test!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an opinion survey and it is important that you give your honest opinion, not what you believe someone else would think best.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the numbers 1-8.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 each statement, decide how much you agree or disagree with the statement, and record the number that corresponds with your answer next to the question number.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7E1A8-0D79-6588-B7B9-43F1A5E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7" t="19048" r="10695" b="12031"/>
          <a:stretch/>
        </p:blipFill>
        <p:spPr>
          <a:xfrm>
            <a:off x="5857385" y="169118"/>
            <a:ext cx="5986272" cy="64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7018DC-5BFA-42F7-884E-E07F6383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/>
          <a:lstStyle/>
          <a:p>
            <a:r>
              <a:rPr lang="en-US" dirty="0"/>
              <a:t>WHAT IS A GROWTH MINDSET?</a:t>
            </a:r>
          </a:p>
        </p:txBody>
      </p:sp>
      <p:pic>
        <p:nvPicPr>
          <p:cNvPr id="4" name="Online Media 3" title="Fixed Mindset Vs. Growth Mindset">
            <a:hlinkClick r:id="" action="ppaction://media"/>
            <a:extLst>
              <a:ext uri="{FF2B5EF4-FFF2-40B4-BE49-F238E27FC236}">
                <a16:creationId xmlns:a16="http://schemas.microsoft.com/office/drawing/2014/main" id="{D2AA15F5-5116-0DC2-B9B7-CD57070356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0550" y="1659684"/>
            <a:ext cx="8515350" cy="4811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D2299-9D08-C103-DE67-4D19D0454DF9}"/>
              </a:ext>
            </a:extLst>
          </p:cNvPr>
          <p:cNvSpPr txBox="1"/>
          <p:nvPr/>
        </p:nvSpPr>
        <p:spPr>
          <a:xfrm>
            <a:off x="9283701" y="6070746"/>
            <a:ext cx="220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https://www.youtube.com/watch?v=Xv2ar6AKvGc</a:t>
            </a:r>
          </a:p>
        </p:txBody>
      </p:sp>
    </p:spTree>
    <p:extLst>
      <p:ext uri="{BB962C8B-B14F-4D97-AF65-F5344CB8AC3E}">
        <p14:creationId xmlns:p14="http://schemas.microsoft.com/office/powerpoint/2010/main" val="39984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7018DC-5BFA-42F7-884E-E07F6383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/>
          <a:lstStyle/>
          <a:p>
            <a:r>
              <a:rPr lang="en-US" dirty="0"/>
              <a:t>WHAT IS A GROWTH MINDSET?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367E0A-B464-6008-7D4D-8FD126A8D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63067"/>
              </p:ext>
            </p:extLst>
          </p:nvPr>
        </p:nvGraphicFramePr>
        <p:xfrm>
          <a:off x="579120" y="1639499"/>
          <a:ext cx="1114044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715507116"/>
                    </a:ext>
                  </a:extLst>
                </a:gridCol>
                <a:gridCol w="4427221">
                  <a:extLst>
                    <a:ext uri="{9D8B030D-6E8A-4147-A177-3AD203B41FA5}">
                      <a16:colId xmlns:a16="http://schemas.microsoft.com/office/drawing/2014/main" val="3647886601"/>
                    </a:ext>
                  </a:extLst>
                </a:gridCol>
                <a:gridCol w="4427221">
                  <a:extLst>
                    <a:ext uri="{9D8B030D-6E8A-4147-A177-3AD203B41FA5}">
                      <a16:colId xmlns:a16="http://schemas.microsoft.com/office/drawing/2014/main" val="2307314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Fixed Mindset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Growth Mindset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41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Belief that </a:t>
                      </a:r>
                      <a:r>
                        <a:rPr lang="en-US" sz="2200" b="1" dirty="0"/>
                        <a:t>ability is a fixed trait </a:t>
                      </a:r>
                      <a:r>
                        <a:rPr lang="en-US" sz="2200" dirty="0"/>
                        <a:t>that cannot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Belief that </a:t>
                      </a:r>
                      <a:r>
                        <a:rPr lang="en-US" sz="2200" b="1" dirty="0"/>
                        <a:t>ability is malleable </a:t>
                      </a:r>
                      <a:r>
                        <a:rPr lang="en-US" sz="2200" dirty="0"/>
                        <a:t>and can be developed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4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Interpretation of Effort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Effort is bad</a:t>
                      </a:r>
                      <a:r>
                        <a:rPr lang="en-US" sz="2200" dirty="0"/>
                        <a:t>; if you’re smart, you shouldn’t have to work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Effort is good</a:t>
                      </a:r>
                      <a:r>
                        <a:rPr lang="en-US" sz="2200" dirty="0"/>
                        <a:t>; it’s how you get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3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Motivation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What matters is looking smart, so you can </a:t>
                      </a:r>
                      <a:r>
                        <a:rPr lang="en-US" sz="2200" b="1" dirty="0"/>
                        <a:t>prove your 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What matters is learning, so you can </a:t>
                      </a:r>
                      <a:r>
                        <a:rPr lang="en-US" sz="2200" b="1" dirty="0"/>
                        <a:t>improve your 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7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Response to Setbacks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Helplessness</a:t>
                      </a:r>
                      <a:r>
                        <a:rPr lang="en-US" sz="2200" dirty="0"/>
                        <a:t>; setback is a sign that you don’t have what it takes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Resilience</a:t>
                      </a:r>
                      <a:r>
                        <a:rPr lang="en-US" sz="2200" dirty="0"/>
                        <a:t>; setback is a sign that you need to work harder or try a new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8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Interpretation of Failure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Failure is the </a:t>
                      </a:r>
                      <a:r>
                        <a:rPr lang="en-US" sz="2200" b="1" dirty="0"/>
                        <a:t>end of the story</a:t>
                      </a:r>
                      <a:r>
                        <a:rPr lang="en-US" sz="2200" dirty="0"/>
                        <a:t>: time to give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Failure is the </a:t>
                      </a:r>
                      <a:r>
                        <a:rPr lang="en-US" sz="2200" b="1" dirty="0"/>
                        <a:t>beginning of the story</a:t>
                      </a:r>
                      <a:r>
                        <a:rPr lang="en-US" sz="2200" dirty="0"/>
                        <a:t>: time to try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2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3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395192"/>
          </a:xfrm>
        </p:spPr>
        <p:txBody>
          <a:bodyPr/>
          <a:lstStyle/>
          <a:p>
            <a:r>
              <a:rPr lang="en-US" dirty="0"/>
              <a:t>WHAT IS MY MINDSET?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5551"/>
            <a:ext cx="4857857" cy="3295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Implicit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Theories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of Intelligence Questionnaire 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tool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to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assess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mindset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Mindset Assessment Profile is a tool to assess one’s mindset, drive to achieve goals, and enjoyment of thinking</a:t>
            </a:r>
          </a:p>
        </p:txBody>
      </p:sp>
      <p:pic>
        <p:nvPicPr>
          <p:cNvPr id="13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0" y="0"/>
            <a:ext cx="5676900" cy="6858000"/>
          </a:xfrm>
        </p:spPr>
      </p:pic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395192"/>
          </a:xfrm>
        </p:spPr>
        <p:txBody>
          <a:bodyPr/>
          <a:lstStyle/>
          <a:p>
            <a:r>
              <a:rPr lang="en-US" dirty="0"/>
              <a:t>WHAT IS MY MINDSET?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7E1A8-0D79-6588-B7B9-43F1A5E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7" t="19048" r="1674" b="6984"/>
          <a:stretch/>
        </p:blipFill>
        <p:spPr>
          <a:xfrm>
            <a:off x="5824728" y="252311"/>
            <a:ext cx="6084243" cy="63533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FC1B1-DAA3-10B4-E8DC-38050F95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5551"/>
            <a:ext cx="4857857" cy="3295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Implicit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Theories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of Intelligence Questionnaire 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tool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to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assess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fr-F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mindset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Mindset Assessment Profile is a tool to assess one’s mindset, drive to achieve goals, and enjoyment of thinking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8EF74-CEDB-40E5-2118-023069312E5F}"/>
              </a:ext>
            </a:extLst>
          </p:cNvPr>
          <p:cNvSpPr/>
          <p:nvPr/>
        </p:nvSpPr>
        <p:spPr>
          <a:xfrm>
            <a:off x="359229" y="2405743"/>
            <a:ext cx="5193953" cy="15566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395192"/>
          </a:xfrm>
        </p:spPr>
        <p:txBody>
          <a:bodyPr/>
          <a:lstStyle/>
          <a:p>
            <a:r>
              <a:rPr lang="en-US" dirty="0"/>
              <a:t>WHAT IS MY MINDSET?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7E1A8-0D79-6588-B7B9-43F1A5E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7" t="19048" r="1674" b="6984"/>
          <a:stretch/>
        </p:blipFill>
        <p:spPr>
          <a:xfrm>
            <a:off x="5824728" y="252311"/>
            <a:ext cx="6084243" cy="63533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FC1B1-DAA3-10B4-E8DC-38050F95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266951"/>
            <a:ext cx="5008789" cy="3524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questions with odd numbers, write the numbers of your answers and add them up.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FD7F1-79E0-632C-6918-3BAC698252BA}"/>
              </a:ext>
            </a:extLst>
          </p:cNvPr>
          <p:cNvSpPr/>
          <p:nvPr/>
        </p:nvSpPr>
        <p:spPr>
          <a:xfrm>
            <a:off x="5824726" y="1099595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58655-20A9-09CC-31F4-D9E1B9D49E74}"/>
              </a:ext>
            </a:extLst>
          </p:cNvPr>
          <p:cNvSpPr/>
          <p:nvPr/>
        </p:nvSpPr>
        <p:spPr>
          <a:xfrm>
            <a:off x="5824727" y="2363567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F2484-3CCF-2BEF-28AB-D27811149E8B}"/>
              </a:ext>
            </a:extLst>
          </p:cNvPr>
          <p:cNvSpPr/>
          <p:nvPr/>
        </p:nvSpPr>
        <p:spPr>
          <a:xfrm>
            <a:off x="5824725" y="3708562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F5E86F-AEAA-581F-7BBE-14CCFFDA41D4}"/>
              </a:ext>
            </a:extLst>
          </p:cNvPr>
          <p:cNvSpPr/>
          <p:nvPr/>
        </p:nvSpPr>
        <p:spPr>
          <a:xfrm>
            <a:off x="5824726" y="4972534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395192"/>
          </a:xfrm>
        </p:spPr>
        <p:txBody>
          <a:bodyPr/>
          <a:lstStyle/>
          <a:p>
            <a:r>
              <a:rPr lang="en-US" dirty="0"/>
              <a:t>WHAT IS MY MINDSET?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7E1A8-0D79-6588-B7B9-43F1A5E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7" t="19048" r="1674" b="6984"/>
          <a:stretch/>
        </p:blipFill>
        <p:spPr>
          <a:xfrm>
            <a:off x="5824728" y="252311"/>
            <a:ext cx="6084243" cy="63533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FC1B1-DAA3-10B4-E8DC-38050F95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266951"/>
            <a:ext cx="5008789" cy="3524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questions with even numbers, convert your numbers using the table below and add those numbers up.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CB3DFA-10D8-B77C-8C87-912A98F73B50}"/>
              </a:ext>
            </a:extLst>
          </p:cNvPr>
          <p:cNvGraphicFramePr>
            <a:graphicFrameLocks noGrp="1"/>
          </p:cNvGraphicFramePr>
          <p:nvPr/>
        </p:nvGraphicFramePr>
        <p:xfrm>
          <a:off x="249727" y="4009809"/>
          <a:ext cx="55146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347">
                  <a:extLst>
                    <a:ext uri="{9D8B030D-6E8A-4147-A177-3AD203B41FA5}">
                      <a16:colId xmlns:a16="http://schemas.microsoft.com/office/drawing/2014/main" val="2173656834"/>
                    </a:ext>
                  </a:extLst>
                </a:gridCol>
                <a:gridCol w="2757347">
                  <a:extLst>
                    <a:ext uri="{9D8B030D-6E8A-4147-A177-3AD203B41FA5}">
                      <a16:colId xmlns:a16="http://schemas.microsoft.com/office/drawing/2014/main" val="4122292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If you chose this answer: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Then write: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6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Disagree A Lot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6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Disagree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Disagree A Little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51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A Little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03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2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A Lot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132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CECE4EC-71EF-8A97-D9D5-A553A25F0AE7}"/>
              </a:ext>
            </a:extLst>
          </p:cNvPr>
          <p:cNvSpPr/>
          <p:nvPr/>
        </p:nvSpPr>
        <p:spPr>
          <a:xfrm>
            <a:off x="5824726" y="1782507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FE14E-7319-C703-0EEC-569170BE40C4}"/>
              </a:ext>
            </a:extLst>
          </p:cNvPr>
          <p:cNvSpPr/>
          <p:nvPr/>
        </p:nvSpPr>
        <p:spPr>
          <a:xfrm>
            <a:off x="5824727" y="3104354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3099F-3463-66AC-C1AF-64BBEE47AB1C}"/>
              </a:ext>
            </a:extLst>
          </p:cNvPr>
          <p:cNvSpPr/>
          <p:nvPr/>
        </p:nvSpPr>
        <p:spPr>
          <a:xfrm>
            <a:off x="5824725" y="4356749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AD46E-DC62-0380-2060-DF0EB649D436}"/>
              </a:ext>
            </a:extLst>
          </p:cNvPr>
          <p:cNvSpPr/>
          <p:nvPr/>
        </p:nvSpPr>
        <p:spPr>
          <a:xfrm>
            <a:off x="5824726" y="5655446"/>
            <a:ext cx="5997891" cy="416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395192"/>
          </a:xfrm>
        </p:spPr>
        <p:txBody>
          <a:bodyPr/>
          <a:lstStyle/>
          <a:p>
            <a:r>
              <a:rPr lang="en-US" dirty="0"/>
              <a:t>WHAT IS MY MINDSET?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FC1B1-DAA3-10B4-E8DC-38050F95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5551"/>
            <a:ext cx="4857857" cy="3295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your two summed numbers together to get your Mindset Assessment Profile (MAP)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your MAP number to determine your MAP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5DB10-4747-0B83-82A4-23568354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27" y="157162"/>
            <a:ext cx="50387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476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2BD8D2E863040A4391B36CAD370EA" ma:contentTypeVersion="" ma:contentTypeDescription="Create a new document." ma:contentTypeScope="" ma:versionID="dd31c871ab673bb396925951da8af7bc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b21af3bb3c8f651575448477e53d6a43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F4087-1258-470A-827A-E099C34DA1CF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{AF649CB2-E5A9-4CBD-908A-BF7659D0EFB9}tf67498733_win32</Template>
  <TotalTime>132</TotalTime>
  <Words>595</Words>
  <Application>Microsoft Office PowerPoint</Application>
  <PresentationFormat>Widescreen</PresentationFormat>
  <Paragraphs>98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Cambria</vt:lpstr>
      <vt:lpstr>Univers Condensed</vt:lpstr>
      <vt:lpstr>ChronicleVTI</vt:lpstr>
      <vt:lpstr>THE GROWTH MINDSET IN STEM</vt:lpstr>
      <vt:lpstr>PowerPoint Presentation</vt:lpstr>
      <vt:lpstr>WHAT IS A GROWTH MINDSET?</vt:lpstr>
      <vt:lpstr>WHAT IS A GROWTH MINDSET?</vt:lpstr>
      <vt:lpstr>WHAT IS MY MINDSET?</vt:lpstr>
      <vt:lpstr>WHAT IS MY MINDSET?</vt:lpstr>
      <vt:lpstr>WHAT IS MY MINDSET?</vt:lpstr>
      <vt:lpstr>WHAT IS MY MINDSET?</vt:lpstr>
      <vt:lpstr>WHAT IS MY MINDSET?</vt:lpstr>
      <vt:lpstr>PowerPoint Presentation</vt:lpstr>
      <vt:lpstr>Why is Mindset important in stem?</vt:lpstr>
      <vt:lpstr>Why is Mindset important in stem?</vt:lpstr>
      <vt:lpstr>The power of “yet”</vt:lpstr>
      <vt:lpstr>The power of “yet”</vt:lpstr>
      <vt:lpstr>Our greatest glory is not in never falling, but in rising every time we fall.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MINDSET IN STEM</dc:title>
  <dc:creator>Alger, Sarah Jane</dc:creator>
  <cp:lastModifiedBy>Alger, Sarah Jane</cp:lastModifiedBy>
  <cp:revision>5</cp:revision>
  <dcterms:created xsi:type="dcterms:W3CDTF">2023-12-02T15:09:46Z</dcterms:created>
  <dcterms:modified xsi:type="dcterms:W3CDTF">2023-12-02T17:22:20Z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0x01010031C2BD8D2E863040A4391B36CAD370EA</vt:lpwstr>
  </property>
</Properties>
</file>