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256" r:id="rId2"/>
    <p:sldId id="261" r:id="rId3"/>
    <p:sldId id="260" r:id="rId4"/>
    <p:sldId id="262" r:id="rId5"/>
    <p:sldId id="257" r:id="rId6"/>
    <p:sldId id="263" r:id="rId7"/>
    <p:sldId id="271" r:id="rId8"/>
    <p:sldId id="270" r:id="rId9"/>
    <p:sldId id="269" r:id="rId10"/>
    <p:sldId id="275" r:id="rId11"/>
    <p:sldId id="276" r:id="rId12"/>
    <p:sldId id="277" r:id="rId13"/>
    <p:sldId id="267" r:id="rId14"/>
    <p:sldId id="264" r:id="rId15"/>
    <p:sldId id="272" r:id="rId16"/>
    <p:sldId id="273" r:id="rId17"/>
    <p:sldId id="274" r:id="rId18"/>
    <p:sldId id="266" r:id="rId19"/>
    <p:sldId id="259" r:id="rId20"/>
    <p:sldId id="265" r:id="rId21"/>
    <p:sldId id="2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25417-7A28-4370-AA59-DD7EF17C9612}" v="230" dt="2021-01-02T21:31:26.559"/>
    <p1510:client id="{123E3AD1-00DA-2CD4-D9D0-1C28231787DF}" v="32" dt="2021-01-11T03:15:36.661"/>
    <p1510:client id="{1F41755A-2EFD-9AEE-09A6-A108D381DE00}" v="360" dt="2021-01-14T17:35:39.213"/>
    <p1510:client id="{216B42BB-913B-F22C-28CB-9FC6CF685AE7}" v="34" dt="2021-01-11T22:23:15.409"/>
    <p1510:client id="{2EF5CBE0-B550-C0B5-1EE1-F59FBE7EEB58}" v="226" dt="2021-01-05T17:48:49.912"/>
    <p1510:client id="{3C659F44-E6F4-10C6-6AD3-955977A4A9FE}" v="1" dt="2021-01-02T22:24:29.219"/>
    <p1510:client id="{4C05BCCC-C5E0-B7FF-716D-CA14FB97846C}" v="116" dt="2021-01-02T21:57:51.391"/>
    <p1510:client id="{9FD603DD-224C-77E1-725A-7C8D45F9B55C}" v="276" dt="2021-01-11T16:35:31.112"/>
    <p1510:client id="{D1613A9F-CD09-5181-4C17-613CF1A5400B}" v="1321" dt="2021-01-09T18:20:39.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 Id="rId30"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1/14/2021</a:t>
            </a:fld>
            <a:endParaRPr lang="en-US"/>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037648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D4963-E985-44C4-B8C4-FDD613B7C2F8}" type="datetime1">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14529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1/14/2021</a:t>
            </a:fld>
            <a:endParaRPr lang="en-US"/>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81931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1/14/2021</a:t>
            </a:fld>
            <a:endParaRPr lang="en-US"/>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80932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1/14/2021</a:t>
            </a:fld>
            <a:endParaRPr lang="en-US"/>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2013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FFD690-9426-415D-8B65-26881E07B2D4}" type="datetime1">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28377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C4989A-474C-40DE-95B9-011C28B71673}" type="datetime1">
              <a:rPr lang="en-US" smtClean="0"/>
              <a:t>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2898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DB4ED54-5B5E-4A04-93D3-5772E3CE3818}" type="datetime1">
              <a:rPr lang="en-US" smtClean="0"/>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85344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16197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1/14/2021</a:t>
            </a:fld>
            <a:endParaRPr lang="en-US"/>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611800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1/14/2021</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3097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50">
                <a:solidFill>
                  <a:schemeClr val="tx1">
                    <a:lumMod val="75000"/>
                    <a:lumOff val="25000"/>
                  </a:schemeClr>
                </a:solidFill>
              </a:defRPr>
            </a:lvl1pPr>
          </a:lstStyle>
          <a:p>
            <a:fld id="{ED291B17-9318-49DB-B28B-6E5994AE9581}" type="datetime1">
              <a:rPr lang="en-US" smtClean="0"/>
              <a:t>1/14/2021</a:t>
            </a:fld>
            <a:endParaRPr lang="en-US"/>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50" cap="all">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50">
                <a:solidFill>
                  <a:schemeClr val="tx1">
                    <a:lumMod val="75000"/>
                    <a:lumOff val="25000"/>
                  </a:schemeClr>
                </a:solidFill>
              </a:defRPr>
            </a:lvl1pPr>
          </a:lstStyle>
          <a:p>
            <a:fld id="{3A98EE3D-8CD1-4C3F-BD1C-C98C9596463C}" type="slidenum">
              <a:rPr lang="en-US" smtClean="0"/>
              <a:t>‹#›</a:t>
            </a:fld>
            <a:endParaRPr lang="en-US"/>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8829572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56" name="Rectangle 55">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38620" y="863695"/>
            <a:ext cx="3511233" cy="3779995"/>
          </a:xfrm>
        </p:spPr>
        <p:txBody>
          <a:bodyPr anchor="ctr">
            <a:normAutofit/>
          </a:bodyPr>
          <a:lstStyle/>
          <a:p>
            <a:r>
              <a:rPr lang="en-US" sz="3100">
                <a:solidFill>
                  <a:schemeClr val="tx1"/>
                </a:solidFill>
              </a:rPr>
              <a:t>Squirrel-Net: Improving research skills by involving students in a national study of squirrel behavior</a:t>
            </a:r>
          </a:p>
        </p:txBody>
      </p:sp>
      <p:sp>
        <p:nvSpPr>
          <p:cNvPr id="3" name="Subtitle 2"/>
          <p:cNvSpPr>
            <a:spLocks noGrp="1"/>
          </p:cNvSpPr>
          <p:nvPr>
            <p:ph type="subTitle" idx="1"/>
          </p:nvPr>
        </p:nvSpPr>
        <p:spPr>
          <a:xfrm>
            <a:off x="638621" y="4739780"/>
            <a:ext cx="3511233" cy="1147054"/>
          </a:xfrm>
        </p:spPr>
        <p:txBody>
          <a:bodyPr anchor="t">
            <a:normAutofit/>
          </a:bodyPr>
          <a:lstStyle/>
          <a:p>
            <a:pPr>
              <a:lnSpc>
                <a:spcPct val="100000"/>
              </a:lnSpc>
            </a:pPr>
            <a:r>
              <a:rPr lang="en-US" sz="1500"/>
              <a:t>Christopher Yahnke, Department of Wildlife Ecology and Brian Barringer, Department of Biology</a:t>
            </a:r>
          </a:p>
        </p:txBody>
      </p:sp>
      <p:sp>
        <p:nvSpPr>
          <p:cNvPr id="58" name="Rectangle 57">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8" name="Picture 3" descr="A squirrel in a forest&#10;&#10;Description automatically generated">
            <a:extLst>
              <a:ext uri="{FF2B5EF4-FFF2-40B4-BE49-F238E27FC236}">
                <a16:creationId xmlns:a16="http://schemas.microsoft.com/office/drawing/2014/main" id="{6B4B76DD-BFBC-4237-82D4-F70E26CEBDFF}"/>
              </a:ext>
            </a:extLst>
          </p:cNvPr>
          <p:cNvPicPr>
            <a:picLocks noChangeAspect="1"/>
          </p:cNvPicPr>
          <p:nvPr/>
        </p:nvPicPr>
        <p:blipFill rotWithShape="1">
          <a:blip r:embed="rId2"/>
          <a:srcRect l="7596" r="7596"/>
          <a:stretch/>
        </p:blipFill>
        <p:spPr>
          <a:xfrm>
            <a:off x="4654295" y="10"/>
            <a:ext cx="7537705" cy="6857990"/>
          </a:xfrm>
          <a:prstGeom prst="rect">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587D26DA-9773-4A0E-B213-DDF20A1F1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Chart&#10;&#10;Description automatically generated">
            <a:extLst>
              <a:ext uri="{FF2B5EF4-FFF2-40B4-BE49-F238E27FC236}">
                <a16:creationId xmlns:a16="http://schemas.microsoft.com/office/drawing/2014/main" id="{7670AE77-AF93-431B-9813-851C6101C48A}"/>
              </a:ext>
            </a:extLst>
          </p:cNvPr>
          <p:cNvPicPr>
            <a:picLocks noChangeAspect="1"/>
          </p:cNvPicPr>
          <p:nvPr/>
        </p:nvPicPr>
        <p:blipFill>
          <a:blip r:embed="rId2"/>
          <a:stretch>
            <a:fillRect/>
          </a:stretch>
        </p:blipFill>
        <p:spPr>
          <a:xfrm>
            <a:off x="779930" y="183961"/>
            <a:ext cx="10901081" cy="6490078"/>
          </a:xfrm>
          <a:prstGeom prst="rect">
            <a:avLst/>
          </a:prstGeom>
        </p:spPr>
      </p:pic>
      <p:sp>
        <p:nvSpPr>
          <p:cNvPr id="2" name="TextBox 1">
            <a:extLst>
              <a:ext uri="{FF2B5EF4-FFF2-40B4-BE49-F238E27FC236}">
                <a16:creationId xmlns:a16="http://schemas.microsoft.com/office/drawing/2014/main" id="{3508A4AD-7B83-4DEB-847F-716723BB3E70}"/>
              </a:ext>
            </a:extLst>
          </p:cNvPr>
          <p:cNvSpPr txBox="1"/>
          <p:nvPr/>
        </p:nvSpPr>
        <p:spPr>
          <a:xfrm>
            <a:off x="8964706" y="1407459"/>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Distribution plots to visualize normal distributions</a:t>
            </a:r>
          </a:p>
        </p:txBody>
      </p:sp>
    </p:spTree>
    <p:extLst>
      <p:ext uri="{BB962C8B-B14F-4D97-AF65-F5344CB8AC3E}">
        <p14:creationId xmlns:p14="http://schemas.microsoft.com/office/powerpoint/2010/main" val="1517181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587D26DA-9773-4A0E-B213-DDF20A1F1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Graphical user interface&#10;&#10;Description automatically generated">
            <a:extLst>
              <a:ext uri="{FF2B5EF4-FFF2-40B4-BE49-F238E27FC236}">
                <a16:creationId xmlns:a16="http://schemas.microsoft.com/office/drawing/2014/main" id="{76DBFB95-2F5A-431B-8929-65B1CD82E5D4}"/>
              </a:ext>
            </a:extLst>
          </p:cNvPr>
          <p:cNvPicPr>
            <a:picLocks noChangeAspect="1"/>
          </p:cNvPicPr>
          <p:nvPr/>
        </p:nvPicPr>
        <p:blipFill>
          <a:blip r:embed="rId2"/>
          <a:stretch>
            <a:fillRect/>
          </a:stretch>
        </p:blipFill>
        <p:spPr>
          <a:xfrm>
            <a:off x="936812" y="189549"/>
            <a:ext cx="10083052" cy="6355637"/>
          </a:xfrm>
          <a:prstGeom prst="rect">
            <a:avLst/>
          </a:prstGeom>
        </p:spPr>
      </p:pic>
      <p:sp>
        <p:nvSpPr>
          <p:cNvPr id="3" name="TextBox 2">
            <a:extLst>
              <a:ext uri="{FF2B5EF4-FFF2-40B4-BE49-F238E27FC236}">
                <a16:creationId xmlns:a16="http://schemas.microsoft.com/office/drawing/2014/main" id="{32247A16-C1F7-48AE-AABE-43DF47F408E4}"/>
              </a:ext>
            </a:extLst>
          </p:cNvPr>
          <p:cNvSpPr txBox="1"/>
          <p:nvPr/>
        </p:nvSpPr>
        <p:spPr>
          <a:xfrm>
            <a:off x="7279341" y="806824"/>
            <a:ext cx="36127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Statistical tests for normality</a:t>
            </a:r>
          </a:p>
        </p:txBody>
      </p:sp>
    </p:spTree>
    <p:extLst>
      <p:ext uri="{BB962C8B-B14F-4D97-AF65-F5344CB8AC3E}">
        <p14:creationId xmlns:p14="http://schemas.microsoft.com/office/powerpoint/2010/main" val="1505231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587D26DA-9773-4A0E-B213-DDF20A1F1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Graphical user interface, application&#10;&#10;Description automatically generated">
            <a:extLst>
              <a:ext uri="{FF2B5EF4-FFF2-40B4-BE49-F238E27FC236}">
                <a16:creationId xmlns:a16="http://schemas.microsoft.com/office/drawing/2014/main" id="{DF934A5B-5C23-4D77-8E22-6E8D4FF5FEDD}"/>
              </a:ext>
            </a:extLst>
          </p:cNvPr>
          <p:cNvPicPr>
            <a:picLocks noChangeAspect="1"/>
          </p:cNvPicPr>
          <p:nvPr/>
        </p:nvPicPr>
        <p:blipFill>
          <a:blip r:embed="rId2"/>
          <a:stretch>
            <a:fillRect/>
          </a:stretch>
        </p:blipFill>
        <p:spPr>
          <a:xfrm>
            <a:off x="835959" y="159362"/>
            <a:ext cx="10564905" cy="6572894"/>
          </a:xfrm>
          <a:prstGeom prst="rect">
            <a:avLst/>
          </a:prstGeom>
        </p:spPr>
      </p:pic>
      <p:sp>
        <p:nvSpPr>
          <p:cNvPr id="2" name="TextBox 1">
            <a:extLst>
              <a:ext uri="{FF2B5EF4-FFF2-40B4-BE49-F238E27FC236}">
                <a16:creationId xmlns:a16="http://schemas.microsoft.com/office/drawing/2014/main" id="{1B5302B5-EC0C-4701-A647-1D127EBDD5D7}"/>
              </a:ext>
            </a:extLst>
          </p:cNvPr>
          <p:cNvSpPr txBox="1"/>
          <p:nvPr/>
        </p:nvSpPr>
        <p:spPr>
          <a:xfrm>
            <a:off x="1622611" y="4805082"/>
            <a:ext cx="431202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Students can quickly analyze behaviors (Dependent variables) and grouping variables (Independent variables)</a:t>
            </a:r>
          </a:p>
        </p:txBody>
      </p:sp>
    </p:spTree>
    <p:extLst>
      <p:ext uri="{BB962C8B-B14F-4D97-AF65-F5344CB8AC3E}">
        <p14:creationId xmlns:p14="http://schemas.microsoft.com/office/powerpoint/2010/main" val="1619173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083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C4FED5-D473-4E51-8287-C11585A0D15E}"/>
              </a:ext>
            </a:extLst>
          </p:cNvPr>
          <p:cNvSpPr txBox="1"/>
          <p:nvPr/>
        </p:nvSpPr>
        <p:spPr>
          <a:xfrm>
            <a:off x="4724400" y="3200400"/>
            <a:ext cx="45720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Intro C</a:t>
            </a:r>
          </a:p>
          <a:p>
            <a:r>
              <a:rPr lang="en-US"/>
              <a:t>GUD and Behavior modules C/B</a:t>
            </a:r>
          </a:p>
          <a:p>
            <a:r>
              <a:rPr lang="en-US" err="1"/>
              <a:t>Jamovi</a:t>
            </a:r>
            <a:r>
              <a:rPr lang="en-US"/>
              <a:t> and data analysis/handling B</a:t>
            </a:r>
          </a:p>
          <a:p>
            <a:r>
              <a:rPr lang="en-US"/>
              <a:t>Tangible learning outcomes/ artifacts B/C</a:t>
            </a:r>
          </a:p>
          <a:p>
            <a:r>
              <a:rPr lang="en-US"/>
              <a:t>Recruiting other institutions C</a:t>
            </a:r>
          </a:p>
          <a:p>
            <a:r>
              <a:rPr lang="en-US"/>
              <a:t>Thank You</a:t>
            </a:r>
          </a:p>
        </p:txBody>
      </p:sp>
    </p:spTree>
    <p:extLst>
      <p:ext uri="{BB962C8B-B14F-4D97-AF65-F5344CB8AC3E}">
        <p14:creationId xmlns:p14="http://schemas.microsoft.com/office/powerpoint/2010/main" val="1577556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bar chart&#10;&#10;Description automatically generated">
            <a:extLst>
              <a:ext uri="{FF2B5EF4-FFF2-40B4-BE49-F238E27FC236}">
                <a16:creationId xmlns:a16="http://schemas.microsoft.com/office/drawing/2014/main" id="{6F69A3BB-B7B6-4CF6-AC30-4998EE002551}"/>
              </a:ext>
            </a:extLst>
          </p:cNvPr>
          <p:cNvPicPr>
            <a:picLocks noChangeAspect="1"/>
          </p:cNvPicPr>
          <p:nvPr/>
        </p:nvPicPr>
        <p:blipFill>
          <a:blip r:embed="rId2"/>
          <a:stretch>
            <a:fillRect/>
          </a:stretch>
        </p:blipFill>
        <p:spPr>
          <a:xfrm>
            <a:off x="979450" y="738100"/>
            <a:ext cx="10344612" cy="5855727"/>
          </a:xfrm>
          <a:prstGeom prst="rect">
            <a:avLst/>
          </a:prstGeom>
        </p:spPr>
      </p:pic>
    </p:spTree>
    <p:extLst>
      <p:ext uri="{BB962C8B-B14F-4D97-AF65-F5344CB8AC3E}">
        <p14:creationId xmlns:p14="http://schemas.microsoft.com/office/powerpoint/2010/main" val="506405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 bar chart&#10;&#10;Description automatically generated">
            <a:extLst>
              <a:ext uri="{FF2B5EF4-FFF2-40B4-BE49-F238E27FC236}">
                <a16:creationId xmlns:a16="http://schemas.microsoft.com/office/drawing/2014/main" id="{E5D4012C-EA25-47D1-B63A-E13C5A2A0BA3}"/>
              </a:ext>
            </a:extLst>
          </p:cNvPr>
          <p:cNvPicPr>
            <a:picLocks noChangeAspect="1"/>
          </p:cNvPicPr>
          <p:nvPr/>
        </p:nvPicPr>
        <p:blipFill>
          <a:blip r:embed="rId2"/>
          <a:stretch>
            <a:fillRect/>
          </a:stretch>
        </p:blipFill>
        <p:spPr>
          <a:xfrm>
            <a:off x="988742" y="553505"/>
            <a:ext cx="10948638" cy="6159868"/>
          </a:xfrm>
          <a:prstGeom prst="rect">
            <a:avLst/>
          </a:prstGeom>
        </p:spPr>
      </p:pic>
    </p:spTree>
    <p:extLst>
      <p:ext uri="{BB962C8B-B14F-4D97-AF65-F5344CB8AC3E}">
        <p14:creationId xmlns:p14="http://schemas.microsoft.com/office/powerpoint/2010/main" val="1572043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bar chart&#10;&#10;Description automatically generated">
            <a:extLst>
              <a:ext uri="{FF2B5EF4-FFF2-40B4-BE49-F238E27FC236}">
                <a16:creationId xmlns:a16="http://schemas.microsoft.com/office/drawing/2014/main" id="{27BD1072-7490-4B31-A13B-4754E4815614}"/>
              </a:ext>
            </a:extLst>
          </p:cNvPr>
          <p:cNvPicPr>
            <a:picLocks noChangeAspect="1"/>
          </p:cNvPicPr>
          <p:nvPr/>
        </p:nvPicPr>
        <p:blipFill>
          <a:blip r:embed="rId2"/>
          <a:stretch>
            <a:fillRect/>
          </a:stretch>
        </p:blipFill>
        <p:spPr>
          <a:xfrm>
            <a:off x="1044498" y="676536"/>
            <a:ext cx="10484004" cy="5895222"/>
          </a:xfrm>
          <a:prstGeom prst="rect">
            <a:avLst/>
          </a:prstGeom>
        </p:spPr>
      </p:pic>
    </p:spTree>
    <p:extLst>
      <p:ext uri="{BB962C8B-B14F-4D97-AF65-F5344CB8AC3E}">
        <p14:creationId xmlns:p14="http://schemas.microsoft.com/office/powerpoint/2010/main" val="2898917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 website&#10;&#10;Description automatically generated">
            <a:extLst>
              <a:ext uri="{FF2B5EF4-FFF2-40B4-BE49-F238E27FC236}">
                <a16:creationId xmlns:a16="http://schemas.microsoft.com/office/drawing/2014/main" id="{61538B0B-B267-4628-B2B9-D007AC1C8893}"/>
              </a:ext>
            </a:extLst>
          </p:cNvPr>
          <p:cNvPicPr>
            <a:picLocks noChangeAspect="1"/>
          </p:cNvPicPr>
          <p:nvPr/>
        </p:nvPicPr>
        <p:blipFill>
          <a:blip r:embed="rId2"/>
          <a:stretch>
            <a:fillRect/>
          </a:stretch>
        </p:blipFill>
        <p:spPr>
          <a:xfrm>
            <a:off x="623047" y="752126"/>
            <a:ext cx="3953434" cy="5633893"/>
          </a:xfrm>
          <a:prstGeom prst="rect">
            <a:avLst/>
          </a:prstGeom>
        </p:spPr>
      </p:pic>
      <p:sp>
        <p:nvSpPr>
          <p:cNvPr id="3" name="TextBox 2">
            <a:extLst>
              <a:ext uri="{FF2B5EF4-FFF2-40B4-BE49-F238E27FC236}">
                <a16:creationId xmlns:a16="http://schemas.microsoft.com/office/drawing/2014/main" id="{3DCD2966-F958-4A37-BB10-DF08276E87D1}"/>
              </a:ext>
            </a:extLst>
          </p:cNvPr>
          <p:cNvSpPr txBox="1"/>
          <p:nvPr/>
        </p:nvSpPr>
        <p:spPr>
          <a:xfrm>
            <a:off x="4870077" y="813547"/>
            <a:ext cx="671008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t>Wisconsin Teaching Fellows and Scholars Project</a:t>
            </a:r>
          </a:p>
        </p:txBody>
      </p:sp>
      <p:sp>
        <p:nvSpPr>
          <p:cNvPr id="4" name="TextBox 3">
            <a:extLst>
              <a:ext uri="{FF2B5EF4-FFF2-40B4-BE49-F238E27FC236}">
                <a16:creationId xmlns:a16="http://schemas.microsoft.com/office/drawing/2014/main" id="{ED06BA28-B347-4598-AF10-28F2152FF4CE}"/>
              </a:ext>
            </a:extLst>
          </p:cNvPr>
          <p:cNvSpPr txBox="1"/>
          <p:nvPr/>
        </p:nvSpPr>
        <p:spPr>
          <a:xfrm>
            <a:off x="5416363" y="1987363"/>
            <a:ext cx="614978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Can an intervention using a Squirrel-Net Cure improve </a:t>
            </a:r>
            <a:r>
              <a:rPr lang="en-US"/>
              <a:t>student responses on </a:t>
            </a:r>
            <a:r>
              <a:rPr lang="en-US" dirty="0"/>
              <a:t>job interview questions?</a:t>
            </a:r>
          </a:p>
          <a:p>
            <a:endParaRPr lang="en-US" dirty="0"/>
          </a:p>
          <a:p>
            <a:pPr marL="285750" indent="-285750">
              <a:buFont typeface="Arial"/>
              <a:buChar char="•"/>
            </a:pPr>
            <a:r>
              <a:rPr lang="en-US"/>
              <a:t>Used Big Interview and had first semester Biology students answer ten mock interview questions.</a:t>
            </a:r>
          </a:p>
          <a:p>
            <a:pPr marL="285750" indent="-285750">
              <a:buFont typeface="Arial"/>
              <a:buChar char="•"/>
            </a:pPr>
            <a:endParaRPr lang="en-US" dirty="0">
              <a:ea typeface="+mn-lt"/>
              <a:cs typeface="+mn-lt"/>
            </a:endParaRPr>
          </a:p>
          <a:p>
            <a:pPr marL="285750" indent="-285750">
              <a:buFont typeface="Arial"/>
              <a:buChar char="•"/>
            </a:pPr>
            <a:r>
              <a:rPr lang="en-US" dirty="0">
                <a:ea typeface="+mn-lt"/>
                <a:cs typeface="+mn-lt"/>
              </a:rPr>
              <a:t>Pre and Post interviews were conducted using the same </a:t>
            </a:r>
            <a:r>
              <a:rPr lang="en-US">
                <a:ea typeface="+mn-lt"/>
                <a:cs typeface="+mn-lt"/>
              </a:rPr>
              <a:t>10 questions, one given at the beginning of the semester and one towrds the end.</a:t>
            </a:r>
            <a:endParaRPr lang="en-US" dirty="0">
              <a:ea typeface="+mn-lt"/>
              <a:cs typeface="+mn-lt"/>
            </a:endParaRPr>
          </a:p>
          <a:p>
            <a:pPr marL="285750" indent="-285750">
              <a:buFont typeface="Arial"/>
              <a:buChar char="•"/>
            </a:pPr>
            <a:endParaRPr lang="en-US" dirty="0">
              <a:ea typeface="+mn-lt"/>
              <a:cs typeface="+mn-lt"/>
            </a:endParaRPr>
          </a:p>
          <a:p>
            <a:pPr marL="285750" indent="-285750">
              <a:buFont typeface="Arial"/>
              <a:buChar char="•"/>
            </a:pPr>
            <a:r>
              <a:rPr lang="en-US">
                <a:ea typeface="+mn-lt"/>
                <a:cs typeface="+mn-lt"/>
              </a:rPr>
              <a:t>All students participated in the Squirrel-Net GUD CURE during the semester.</a:t>
            </a:r>
            <a:endParaRPr lang="en-US" dirty="0">
              <a:ea typeface="+mn-lt"/>
              <a:cs typeface="+mn-lt"/>
            </a:endParaRPr>
          </a:p>
          <a:p>
            <a:pPr marL="285750" indent="-285750">
              <a:buFont typeface="Arial"/>
              <a:buChar char="•"/>
            </a:pPr>
            <a:endParaRPr lang="en-US" dirty="0">
              <a:ea typeface="+mn-lt"/>
              <a:cs typeface="+mn-lt"/>
            </a:endParaRPr>
          </a:p>
          <a:p>
            <a:pPr marL="285750" indent="-285750">
              <a:buFont typeface="Arial"/>
              <a:buChar char="•"/>
            </a:pPr>
            <a:r>
              <a:rPr lang="en-US" dirty="0">
                <a:ea typeface="+mn-lt"/>
                <a:cs typeface="+mn-lt"/>
              </a:rPr>
              <a:t>Student interviews </a:t>
            </a:r>
            <a:r>
              <a:rPr lang="en-US">
                <a:ea typeface="+mn-lt"/>
                <a:cs typeface="+mn-lt"/>
              </a:rPr>
              <a:t>were transcribed </a:t>
            </a:r>
            <a:r>
              <a:rPr lang="en-US" dirty="0">
                <a:ea typeface="+mn-lt"/>
                <a:cs typeface="+mn-lt"/>
              </a:rPr>
              <a:t>and coded using QDA Miner.</a:t>
            </a:r>
          </a:p>
          <a:p>
            <a:endParaRPr lang="en-US" dirty="0"/>
          </a:p>
        </p:txBody>
      </p:sp>
    </p:spTree>
    <p:extLst>
      <p:ext uri="{BB962C8B-B14F-4D97-AF65-F5344CB8AC3E}">
        <p14:creationId xmlns:p14="http://schemas.microsoft.com/office/powerpoint/2010/main" val="3670258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bar chart&#10;&#10;Description automatically generated">
            <a:extLst>
              <a:ext uri="{FF2B5EF4-FFF2-40B4-BE49-F238E27FC236}">
                <a16:creationId xmlns:a16="http://schemas.microsoft.com/office/drawing/2014/main" id="{2FD44369-C658-4E71-B3B7-7A86A5DA67B0}"/>
              </a:ext>
            </a:extLst>
          </p:cNvPr>
          <p:cNvPicPr>
            <a:picLocks noChangeAspect="1"/>
          </p:cNvPicPr>
          <p:nvPr/>
        </p:nvPicPr>
        <p:blipFill>
          <a:blip r:embed="rId2"/>
          <a:stretch>
            <a:fillRect/>
          </a:stretch>
        </p:blipFill>
        <p:spPr>
          <a:xfrm>
            <a:off x="768263" y="1190613"/>
            <a:ext cx="5373665" cy="3860910"/>
          </a:xfrm>
          <a:prstGeom prst="rect">
            <a:avLst/>
          </a:prstGeom>
        </p:spPr>
      </p:pic>
      <p:pic>
        <p:nvPicPr>
          <p:cNvPr id="3" name="Picture 3" descr="Chart, bar chart&#10;&#10;Description automatically generated">
            <a:extLst>
              <a:ext uri="{FF2B5EF4-FFF2-40B4-BE49-F238E27FC236}">
                <a16:creationId xmlns:a16="http://schemas.microsoft.com/office/drawing/2014/main" id="{0A32790C-3918-4160-8569-8300B4417114}"/>
              </a:ext>
            </a:extLst>
          </p:cNvPr>
          <p:cNvPicPr>
            <a:picLocks noChangeAspect="1"/>
          </p:cNvPicPr>
          <p:nvPr/>
        </p:nvPicPr>
        <p:blipFill>
          <a:blip r:embed="rId3"/>
          <a:stretch>
            <a:fillRect/>
          </a:stretch>
        </p:blipFill>
        <p:spPr>
          <a:xfrm>
            <a:off x="6321469" y="1190614"/>
            <a:ext cx="5373664" cy="3860909"/>
          </a:xfrm>
          <a:prstGeom prst="rect">
            <a:avLst/>
          </a:prstGeom>
        </p:spPr>
      </p:pic>
      <p:sp>
        <p:nvSpPr>
          <p:cNvPr id="4" name="TextBox 3">
            <a:extLst>
              <a:ext uri="{FF2B5EF4-FFF2-40B4-BE49-F238E27FC236}">
                <a16:creationId xmlns:a16="http://schemas.microsoft.com/office/drawing/2014/main" id="{21A59D1A-10A6-49E2-80C8-AC7646E2F5AF}"/>
              </a:ext>
            </a:extLst>
          </p:cNvPr>
          <p:cNvSpPr txBox="1"/>
          <p:nvPr/>
        </p:nvSpPr>
        <p:spPr>
          <a:xfrm>
            <a:off x="507304" y="5382016"/>
            <a:ext cx="1144878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Initiative and Leadership were the two competencies that were highlighted most in first year student </a:t>
            </a:r>
            <a:r>
              <a:rPr lang="en-US">
                <a:ea typeface="+mn-lt"/>
                <a:cs typeface="+mn-lt"/>
              </a:rPr>
              <a:t>responses. After the Squirrel-Net CURE activity more students included examples of quantitative literacy and oral communication in their interview responses.  </a:t>
            </a:r>
            <a:endParaRPr lang="en-US"/>
          </a:p>
        </p:txBody>
      </p:sp>
      <p:sp>
        <p:nvSpPr>
          <p:cNvPr id="6" name="Rectangle 5">
            <a:extLst>
              <a:ext uri="{FF2B5EF4-FFF2-40B4-BE49-F238E27FC236}">
                <a16:creationId xmlns:a16="http://schemas.microsoft.com/office/drawing/2014/main" id="{B0839CAC-7E40-4F55-A4E6-C3BE61A51F1D}"/>
              </a:ext>
            </a:extLst>
          </p:cNvPr>
          <p:cNvSpPr/>
          <p:nvPr/>
        </p:nvSpPr>
        <p:spPr>
          <a:xfrm>
            <a:off x="1204768" y="1521114"/>
            <a:ext cx="73892" cy="2604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227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9B2A2980-C95E-45EF-8F03-E5AC0802FAAC}"/>
              </a:ext>
            </a:extLst>
          </p:cNvPr>
          <p:cNvPicPr>
            <a:picLocks noChangeAspect="1"/>
          </p:cNvPicPr>
          <p:nvPr/>
        </p:nvPicPr>
        <p:blipFill rotWithShape="1">
          <a:blip r:embed="rId2"/>
          <a:srcRect t="7078" r="1889" b="-228"/>
          <a:stretch/>
        </p:blipFill>
        <p:spPr>
          <a:xfrm>
            <a:off x="340290" y="824733"/>
            <a:ext cx="8912312" cy="4675480"/>
          </a:xfrm>
          <a:prstGeom prst="rect">
            <a:avLst/>
          </a:prstGeom>
        </p:spPr>
      </p:pic>
      <p:sp>
        <p:nvSpPr>
          <p:cNvPr id="7" name="TextBox 6">
            <a:extLst>
              <a:ext uri="{FF2B5EF4-FFF2-40B4-BE49-F238E27FC236}">
                <a16:creationId xmlns:a16="http://schemas.microsoft.com/office/drawing/2014/main" id="{01688BAB-151C-4E6B-91C9-E50945D9EB04}"/>
              </a:ext>
            </a:extLst>
          </p:cNvPr>
          <p:cNvSpPr txBox="1"/>
          <p:nvPr/>
        </p:nvSpPr>
        <p:spPr>
          <a:xfrm>
            <a:off x="340291" y="5496839"/>
            <a:ext cx="116158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Employers were asked which skills – beyond strong GPA – they most want to see on a student’s resume. I include the most current NACE top 10 skills list on all of my course syllabi. While the list does not change much from year to year, Leadership dropped from number one in 2017 to number eight in 2019, and Written Communication increased from number three to number one in 2019.</a:t>
            </a:r>
            <a:endParaRPr lang="en-US" dirty="0"/>
          </a:p>
        </p:txBody>
      </p:sp>
      <p:sp>
        <p:nvSpPr>
          <p:cNvPr id="8" name="TextBox 7">
            <a:extLst>
              <a:ext uri="{FF2B5EF4-FFF2-40B4-BE49-F238E27FC236}">
                <a16:creationId xmlns:a16="http://schemas.microsoft.com/office/drawing/2014/main" id="{679A46B3-82CF-4F77-B876-AE03E16BAF7D}"/>
              </a:ext>
            </a:extLst>
          </p:cNvPr>
          <p:cNvSpPr txBox="1"/>
          <p:nvPr/>
        </p:nvSpPr>
        <p:spPr>
          <a:xfrm>
            <a:off x="9334892" y="2257686"/>
            <a:ext cx="274319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We want our students to get jobs!</a:t>
            </a:r>
          </a:p>
        </p:txBody>
      </p:sp>
    </p:spTree>
    <p:extLst>
      <p:ext uri="{BB962C8B-B14F-4D97-AF65-F5344CB8AC3E}">
        <p14:creationId xmlns:p14="http://schemas.microsoft.com/office/powerpoint/2010/main" val="1476173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bar chart&#10;&#10;Description automatically generated">
            <a:extLst>
              <a:ext uri="{FF2B5EF4-FFF2-40B4-BE49-F238E27FC236}">
                <a16:creationId xmlns:a16="http://schemas.microsoft.com/office/drawing/2014/main" id="{8AF1F467-CCEA-4792-A8C3-1B8B0A5AFBFC}"/>
              </a:ext>
            </a:extLst>
          </p:cNvPr>
          <p:cNvPicPr>
            <a:picLocks noChangeAspect="1"/>
          </p:cNvPicPr>
          <p:nvPr/>
        </p:nvPicPr>
        <p:blipFill>
          <a:blip r:embed="rId2"/>
          <a:stretch>
            <a:fillRect/>
          </a:stretch>
        </p:blipFill>
        <p:spPr>
          <a:xfrm>
            <a:off x="589429" y="891670"/>
            <a:ext cx="3942229" cy="2654189"/>
          </a:xfrm>
          <a:prstGeom prst="rect">
            <a:avLst/>
          </a:prstGeom>
        </p:spPr>
      </p:pic>
      <p:pic>
        <p:nvPicPr>
          <p:cNvPr id="3" name="Picture 3" descr="Chart, bar chart&#10;&#10;Description automatically generated">
            <a:extLst>
              <a:ext uri="{FF2B5EF4-FFF2-40B4-BE49-F238E27FC236}">
                <a16:creationId xmlns:a16="http://schemas.microsoft.com/office/drawing/2014/main" id="{E0847637-0BFE-4C30-8A58-A1BA6CA6EB14}"/>
              </a:ext>
            </a:extLst>
          </p:cNvPr>
          <p:cNvPicPr>
            <a:picLocks noChangeAspect="1"/>
          </p:cNvPicPr>
          <p:nvPr/>
        </p:nvPicPr>
        <p:blipFill>
          <a:blip r:embed="rId3"/>
          <a:stretch>
            <a:fillRect/>
          </a:stretch>
        </p:blipFill>
        <p:spPr>
          <a:xfrm>
            <a:off x="589429" y="3794773"/>
            <a:ext cx="3942229" cy="2652629"/>
          </a:xfrm>
          <a:prstGeom prst="rect">
            <a:avLst/>
          </a:prstGeom>
        </p:spPr>
      </p:pic>
      <p:pic>
        <p:nvPicPr>
          <p:cNvPr id="4" name="Picture 4" descr="Chart, bar chart&#10;&#10;Description automatically generated">
            <a:extLst>
              <a:ext uri="{FF2B5EF4-FFF2-40B4-BE49-F238E27FC236}">
                <a16:creationId xmlns:a16="http://schemas.microsoft.com/office/drawing/2014/main" id="{25D797FE-5E44-4D38-B909-E2D6486BF5FF}"/>
              </a:ext>
            </a:extLst>
          </p:cNvPr>
          <p:cNvPicPr>
            <a:picLocks noChangeAspect="1"/>
          </p:cNvPicPr>
          <p:nvPr/>
        </p:nvPicPr>
        <p:blipFill>
          <a:blip r:embed="rId4"/>
          <a:stretch>
            <a:fillRect/>
          </a:stretch>
        </p:blipFill>
        <p:spPr>
          <a:xfrm>
            <a:off x="6528547" y="915642"/>
            <a:ext cx="4300817" cy="2886393"/>
          </a:xfrm>
          <a:prstGeom prst="rect">
            <a:avLst/>
          </a:prstGeom>
        </p:spPr>
      </p:pic>
      <p:sp>
        <p:nvSpPr>
          <p:cNvPr id="5" name="TextBox 4">
            <a:extLst>
              <a:ext uri="{FF2B5EF4-FFF2-40B4-BE49-F238E27FC236}">
                <a16:creationId xmlns:a16="http://schemas.microsoft.com/office/drawing/2014/main" id="{0CE8772A-B639-42BE-8DC2-DE6D59D7701D}"/>
              </a:ext>
            </a:extLst>
          </p:cNvPr>
          <p:cNvSpPr txBox="1"/>
          <p:nvPr/>
        </p:nvSpPr>
        <p:spPr>
          <a:xfrm>
            <a:off x="5071782" y="4253753"/>
            <a:ext cx="626184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First year students quickly incorporated examples from college courses and college research into their interview responses. There were still many examples from extramural activities, particularly relating to questions about working on teams. Extramural examples declined dramatically in the senior responses. Student mock interviews using Big Interview were transcribed and coded using QDA Miner.</a:t>
            </a:r>
          </a:p>
        </p:txBody>
      </p:sp>
    </p:spTree>
    <p:extLst>
      <p:ext uri="{BB962C8B-B14F-4D97-AF65-F5344CB8AC3E}">
        <p14:creationId xmlns:p14="http://schemas.microsoft.com/office/powerpoint/2010/main" val="4123381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E9DDF273-E040-4765-AD05-872458E13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EAF445D0-CF55-4D08-A1AE-931110371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59399B8-BBB0-4193-BE7B-7EB62CA23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325" y="457199"/>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C8CBFE7-2992-45B4-A394-82AD70972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8621" y="457199"/>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5866A5C-9F51-4124-A6FD-AB58720F2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8938" y="453642"/>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3" descr="Table&#10;&#10;Description automatically generated">
            <a:extLst>
              <a:ext uri="{FF2B5EF4-FFF2-40B4-BE49-F238E27FC236}">
                <a16:creationId xmlns:a16="http://schemas.microsoft.com/office/drawing/2014/main" id="{970DEF85-2F4C-42ED-BDA7-D5722AE322DC}"/>
              </a:ext>
            </a:extLst>
          </p:cNvPr>
          <p:cNvPicPr>
            <a:picLocks noChangeAspect="1"/>
          </p:cNvPicPr>
          <p:nvPr/>
        </p:nvPicPr>
        <p:blipFill>
          <a:blip r:embed="rId2"/>
          <a:stretch>
            <a:fillRect/>
          </a:stretch>
        </p:blipFill>
        <p:spPr>
          <a:xfrm>
            <a:off x="446533" y="1024915"/>
            <a:ext cx="3588442" cy="5126345"/>
          </a:xfrm>
          <a:prstGeom prst="rect">
            <a:avLst/>
          </a:prstGeom>
        </p:spPr>
      </p:pic>
      <p:pic>
        <p:nvPicPr>
          <p:cNvPr id="2" name="Picture 2" descr="A squirrel holding an animal&#10;&#10;Description automatically generated">
            <a:extLst>
              <a:ext uri="{FF2B5EF4-FFF2-40B4-BE49-F238E27FC236}">
                <a16:creationId xmlns:a16="http://schemas.microsoft.com/office/drawing/2014/main" id="{98F1F04F-B1E8-4176-871A-13EF8150AEF8}"/>
              </a:ext>
            </a:extLst>
          </p:cNvPr>
          <p:cNvPicPr>
            <a:picLocks noChangeAspect="1"/>
          </p:cNvPicPr>
          <p:nvPr/>
        </p:nvPicPr>
        <p:blipFill>
          <a:blip r:embed="rId3"/>
          <a:stretch>
            <a:fillRect/>
          </a:stretch>
        </p:blipFill>
        <p:spPr>
          <a:xfrm>
            <a:off x="4437597" y="785611"/>
            <a:ext cx="7220190" cy="3176884"/>
          </a:xfrm>
          <a:prstGeom prst="rect">
            <a:avLst/>
          </a:prstGeom>
        </p:spPr>
      </p:pic>
      <p:sp>
        <p:nvSpPr>
          <p:cNvPr id="25" name="Rectangle 24">
            <a:extLst>
              <a:ext uri="{FF2B5EF4-FFF2-40B4-BE49-F238E27FC236}">
                <a16:creationId xmlns:a16="http://schemas.microsoft.com/office/drawing/2014/main" id="{C611EEE4-B19B-462B-9B23-C4704CAF39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8621" y="4199466"/>
            <a:ext cx="7501436" cy="219109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07144B6C-85CA-4BEB-BB28-F74685B91274}"/>
              </a:ext>
            </a:extLst>
          </p:cNvPr>
          <p:cNvSpPr txBox="1"/>
          <p:nvPr/>
        </p:nvSpPr>
        <p:spPr>
          <a:xfrm>
            <a:off x="4450828" y="4306958"/>
            <a:ext cx="7198253" cy="48109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defTabSz="457200">
              <a:lnSpc>
                <a:spcPct val="90000"/>
              </a:lnSpc>
              <a:spcBef>
                <a:spcPct val="0"/>
              </a:spcBef>
              <a:spcAft>
                <a:spcPts val="600"/>
              </a:spcAft>
            </a:pPr>
            <a:r>
              <a:rPr lang="en-US" sz="2800" cap="all" dirty="0">
                <a:solidFill>
                  <a:srgbClr val="FFFFFF"/>
                </a:solidFill>
                <a:latin typeface="+mj-lt"/>
                <a:ea typeface="+mj-ea"/>
                <a:cs typeface="+mj-cs"/>
              </a:rPr>
              <a:t>How do we recruit instructors?</a:t>
            </a:r>
          </a:p>
        </p:txBody>
      </p:sp>
      <p:sp>
        <p:nvSpPr>
          <p:cNvPr id="5" name="TextBox 4">
            <a:extLst>
              <a:ext uri="{FF2B5EF4-FFF2-40B4-BE49-F238E27FC236}">
                <a16:creationId xmlns:a16="http://schemas.microsoft.com/office/drawing/2014/main" id="{CD3E9352-3A19-41A1-9E8F-2C7FE28F2F4E}"/>
              </a:ext>
            </a:extLst>
          </p:cNvPr>
          <p:cNvSpPr txBox="1"/>
          <p:nvPr/>
        </p:nvSpPr>
        <p:spPr>
          <a:xfrm>
            <a:off x="4538546" y="4863790"/>
            <a:ext cx="655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chemeClr val="accent2"/>
                </a:solidFill>
              </a:rPr>
              <a:t>Society list-servs (Mammal-L, </a:t>
            </a:r>
            <a:r>
              <a:rPr lang="en-US" dirty="0" err="1">
                <a:solidFill>
                  <a:schemeClr val="accent2"/>
                </a:solidFill>
              </a:rPr>
              <a:t>Ecolog</a:t>
            </a:r>
            <a:r>
              <a:rPr lang="en-US" dirty="0">
                <a:solidFill>
                  <a:schemeClr val="accent2"/>
                </a:solidFill>
              </a:rPr>
              <a:t>, SABER)</a:t>
            </a:r>
            <a:endParaRPr lang="en-US"/>
          </a:p>
          <a:p>
            <a:pPr marL="285750" indent="-285750">
              <a:buFont typeface="Arial"/>
              <a:buChar char="•"/>
            </a:pPr>
            <a:r>
              <a:rPr lang="en-US" dirty="0">
                <a:solidFill>
                  <a:schemeClr val="accent2"/>
                </a:solidFill>
              </a:rPr>
              <a:t>Professional meetings (ASM, SICB, TWS, ESA)</a:t>
            </a:r>
          </a:p>
          <a:p>
            <a:pPr marL="285750" indent="-285750">
              <a:buFont typeface="Arial"/>
              <a:buChar char="•"/>
            </a:pPr>
            <a:r>
              <a:rPr lang="en-US" dirty="0">
                <a:solidFill>
                  <a:schemeClr val="accent2"/>
                </a:solidFill>
              </a:rPr>
              <a:t>Website and </a:t>
            </a:r>
            <a:r>
              <a:rPr lang="en-US" dirty="0" err="1">
                <a:solidFill>
                  <a:schemeClr val="accent2"/>
                </a:solidFill>
              </a:rPr>
              <a:t>CourseSource</a:t>
            </a:r>
            <a:r>
              <a:rPr lang="en-US" dirty="0">
                <a:solidFill>
                  <a:schemeClr val="accent2"/>
                </a:solidFill>
              </a:rPr>
              <a:t> Publications</a:t>
            </a:r>
          </a:p>
          <a:p>
            <a:pPr marL="285750" indent="-285750">
              <a:buFont typeface="Arial"/>
              <a:buChar char="•"/>
            </a:pPr>
            <a:r>
              <a:rPr lang="en-US" dirty="0">
                <a:solidFill>
                  <a:schemeClr val="accent2"/>
                </a:solidFill>
              </a:rPr>
              <a:t>Word of Mouth</a:t>
            </a:r>
          </a:p>
        </p:txBody>
      </p:sp>
    </p:spTree>
    <p:extLst>
      <p:ext uri="{BB962C8B-B14F-4D97-AF65-F5344CB8AC3E}">
        <p14:creationId xmlns:p14="http://schemas.microsoft.com/office/powerpoint/2010/main" val="4108132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D54C1C-02A6-4180-95F6-1A7E2DC4EC95}"/>
              </a:ext>
            </a:extLst>
          </p:cNvPr>
          <p:cNvSpPr txBox="1"/>
          <p:nvPr/>
        </p:nvSpPr>
        <p:spPr>
          <a:xfrm>
            <a:off x="6338638" y="1786688"/>
            <a:ext cx="473843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Research experiences are critical elements of undergraduate science education. They provide an opportunity for students to learn about inquiry, gain confidence in overcoming obstacles, and self-identify as scientists</a:t>
            </a:r>
            <a:r>
              <a:rPr lang="en-US" baseline="30000" dirty="0">
                <a:ea typeface="+mn-lt"/>
                <a:cs typeface="+mn-lt"/>
              </a:rPr>
              <a:t>1-3</a:t>
            </a:r>
            <a:r>
              <a:rPr lang="en-US" dirty="0">
                <a:ea typeface="+mn-lt"/>
                <a:cs typeface="+mn-lt"/>
              </a:rPr>
              <a:t>. However, gaining extra-curricular research experience is not often feasible for many students either as a result of financial or time limitations</a:t>
            </a:r>
            <a:r>
              <a:rPr lang="en-US" baseline="30000" dirty="0">
                <a:ea typeface="+mn-lt"/>
                <a:cs typeface="+mn-lt"/>
              </a:rPr>
              <a:t>4</a:t>
            </a:r>
            <a:r>
              <a:rPr lang="en-US" dirty="0">
                <a:ea typeface="+mn-lt"/>
                <a:cs typeface="+mn-lt"/>
              </a:rPr>
              <a:t>, lack of awareness of opportunities, or institutional structure and resource limitations. This is particularly the case for STEM students from under-represented groups</a:t>
            </a:r>
            <a:r>
              <a:rPr lang="en-US" baseline="30000" dirty="0">
                <a:ea typeface="+mn-lt"/>
                <a:cs typeface="+mn-lt"/>
              </a:rPr>
              <a:t>5</a:t>
            </a:r>
            <a:r>
              <a:rPr lang="en-US" dirty="0">
                <a:ea typeface="+mn-lt"/>
                <a:cs typeface="+mn-lt"/>
              </a:rPr>
              <a:t>. Furthermore, university culture and/or current STEM pedagogy can make these students feel they do not belong in academia, leading to higher dropout rates</a:t>
            </a:r>
            <a:r>
              <a:rPr lang="en-US" baseline="30000" dirty="0">
                <a:ea typeface="+mn-lt"/>
                <a:cs typeface="+mn-lt"/>
              </a:rPr>
              <a:t>6</a:t>
            </a:r>
            <a:r>
              <a:rPr lang="en-US" dirty="0">
                <a:ea typeface="+mn-lt"/>
                <a:cs typeface="+mn-lt"/>
              </a:rPr>
              <a:t>.</a:t>
            </a:r>
            <a:endParaRPr lang="en-US" dirty="0"/>
          </a:p>
        </p:txBody>
      </p:sp>
      <p:pic>
        <p:nvPicPr>
          <p:cNvPr id="4" name="Picture 4" descr="A picture containing person, outdoor, standing, person&#10;&#10;Description automatically generated">
            <a:extLst>
              <a:ext uri="{FF2B5EF4-FFF2-40B4-BE49-F238E27FC236}">
                <a16:creationId xmlns:a16="http://schemas.microsoft.com/office/drawing/2014/main" id="{B39C27C2-D2BF-4D6C-8261-C971E55CC3F8}"/>
              </a:ext>
            </a:extLst>
          </p:cNvPr>
          <p:cNvPicPr>
            <a:picLocks noChangeAspect="1"/>
          </p:cNvPicPr>
          <p:nvPr/>
        </p:nvPicPr>
        <p:blipFill>
          <a:blip r:embed="rId2"/>
          <a:stretch>
            <a:fillRect/>
          </a:stretch>
        </p:blipFill>
        <p:spPr>
          <a:xfrm>
            <a:off x="322848" y="1029412"/>
            <a:ext cx="5650829" cy="5571201"/>
          </a:xfrm>
          <a:prstGeom prst="rect">
            <a:avLst/>
          </a:prstGeom>
        </p:spPr>
      </p:pic>
      <p:sp>
        <p:nvSpPr>
          <p:cNvPr id="5" name="TextBox 4">
            <a:extLst>
              <a:ext uri="{FF2B5EF4-FFF2-40B4-BE49-F238E27FC236}">
                <a16:creationId xmlns:a16="http://schemas.microsoft.com/office/drawing/2014/main" id="{BFDDA092-5DF9-40BA-9376-7D3BEA22D477}"/>
              </a:ext>
            </a:extLst>
          </p:cNvPr>
          <p:cNvSpPr txBox="1"/>
          <p:nvPr/>
        </p:nvSpPr>
        <p:spPr>
          <a:xfrm>
            <a:off x="6288951" y="1024312"/>
            <a:ext cx="47384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Undergraduate Research</a:t>
            </a:r>
          </a:p>
        </p:txBody>
      </p:sp>
    </p:spTree>
    <p:extLst>
      <p:ext uri="{BB962C8B-B14F-4D97-AF65-F5344CB8AC3E}">
        <p14:creationId xmlns:p14="http://schemas.microsoft.com/office/powerpoint/2010/main" val="1639328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9CC6D2-8502-4389-B685-B9A3BFD779D2}"/>
              </a:ext>
            </a:extLst>
          </p:cNvPr>
          <p:cNvSpPr txBox="1"/>
          <p:nvPr/>
        </p:nvSpPr>
        <p:spPr>
          <a:xfrm>
            <a:off x="799578" y="695194"/>
            <a:ext cx="106032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CUREs (Course-based Undergraduate Research Experiences)</a:t>
            </a:r>
          </a:p>
        </p:txBody>
      </p:sp>
      <p:sp>
        <p:nvSpPr>
          <p:cNvPr id="4" name="TextBox 3">
            <a:extLst>
              <a:ext uri="{FF2B5EF4-FFF2-40B4-BE49-F238E27FC236}">
                <a16:creationId xmlns:a16="http://schemas.microsoft.com/office/drawing/2014/main" id="{19A42397-6B25-4027-BCF5-A91CA18441CD}"/>
              </a:ext>
            </a:extLst>
          </p:cNvPr>
          <p:cNvSpPr txBox="1"/>
          <p:nvPr/>
        </p:nvSpPr>
        <p:spPr>
          <a:xfrm>
            <a:off x="6276453" y="1307795"/>
            <a:ext cx="526928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Course-based undergraduate research experiences (</a:t>
            </a:r>
            <a:r>
              <a:rPr lang="en-US" sz="1600" b="1" dirty="0">
                <a:ea typeface="+mn-lt"/>
                <a:cs typeface="+mn-lt"/>
              </a:rPr>
              <a:t>CUREs</a:t>
            </a:r>
            <a:r>
              <a:rPr lang="en-US" sz="1600" dirty="0">
                <a:ea typeface="+mn-lt"/>
                <a:cs typeface="+mn-lt"/>
              </a:rPr>
              <a:t>) are a strategic way to introduce more students to authentic research</a:t>
            </a:r>
            <a:r>
              <a:rPr lang="en-US" sz="1600" baseline="30000" dirty="0">
                <a:ea typeface="+mn-lt"/>
                <a:cs typeface="+mn-lt"/>
              </a:rPr>
              <a:t>4</a:t>
            </a:r>
            <a:r>
              <a:rPr lang="en-US" sz="1600" dirty="0">
                <a:ea typeface="+mn-lt"/>
                <a:cs typeface="+mn-lt"/>
              </a:rPr>
              <a:t>; however, many barriers limit their widespread adoption</a:t>
            </a:r>
            <a:r>
              <a:rPr lang="en-US" sz="1600" baseline="30000" dirty="0">
                <a:ea typeface="+mn-lt"/>
                <a:cs typeface="+mn-lt"/>
              </a:rPr>
              <a:t>7,8</a:t>
            </a:r>
            <a:r>
              <a:rPr lang="en-US" sz="1600" dirty="0">
                <a:ea typeface="+mn-lt"/>
                <a:cs typeface="+mn-lt"/>
              </a:rPr>
              <a:t>. Development of a CURE can be time consuming</a:t>
            </a:r>
            <a:r>
              <a:rPr lang="en-US" sz="1600" baseline="30000" dirty="0">
                <a:ea typeface="+mn-lt"/>
                <a:cs typeface="+mn-lt"/>
              </a:rPr>
              <a:t>9 </a:t>
            </a:r>
            <a:r>
              <a:rPr lang="en-US" sz="1600" dirty="0">
                <a:ea typeface="+mn-lt"/>
                <a:cs typeface="+mn-lt"/>
              </a:rPr>
              <a:t>and may seem daunting to faculty that lack pedagogical training. Additionally, it is difficult to collect sufficient data for meaningful analyses in a semester, particularly at smaller institutions or in field-based courses</a:t>
            </a:r>
            <a:r>
              <a:rPr lang="en-US" sz="1600" baseline="30000" dirty="0">
                <a:ea typeface="+mn-lt"/>
                <a:cs typeface="+mn-lt"/>
              </a:rPr>
              <a:t>8</a:t>
            </a:r>
            <a:r>
              <a:rPr lang="en-US" sz="1600" dirty="0">
                <a:ea typeface="+mn-lt"/>
                <a:cs typeface="+mn-lt"/>
              </a:rPr>
              <a:t>. This restricts student opportunities to engage in research, master data analysis</a:t>
            </a:r>
            <a:r>
              <a:rPr lang="en-US" sz="1600" baseline="30000" dirty="0">
                <a:ea typeface="+mn-lt"/>
                <a:cs typeface="+mn-lt"/>
              </a:rPr>
              <a:t>10</a:t>
            </a:r>
            <a:r>
              <a:rPr lang="en-US" sz="1600" dirty="0">
                <a:ea typeface="+mn-lt"/>
                <a:cs typeface="+mn-lt"/>
              </a:rPr>
              <a:t>, and prepare for graduate school or data-driven careers</a:t>
            </a:r>
            <a:r>
              <a:rPr lang="en-US" sz="1600" baseline="30000" dirty="0">
                <a:ea typeface="+mn-lt"/>
                <a:cs typeface="+mn-lt"/>
              </a:rPr>
              <a:t>11</a:t>
            </a:r>
            <a:r>
              <a:rPr lang="en-US" sz="1600" dirty="0">
                <a:ea typeface="+mn-lt"/>
                <a:cs typeface="+mn-lt"/>
              </a:rPr>
              <a:t>. Finally, most CUREs target large-enrollment introductory courses</a:t>
            </a:r>
            <a:r>
              <a:rPr lang="en-US" sz="1600" baseline="30000" dirty="0">
                <a:ea typeface="+mn-lt"/>
                <a:cs typeface="+mn-lt"/>
              </a:rPr>
              <a:t>9</a:t>
            </a:r>
            <a:r>
              <a:rPr lang="en-US" sz="1600" dirty="0">
                <a:ea typeface="+mn-lt"/>
                <a:cs typeface="+mn-lt"/>
              </a:rPr>
              <a:t>, limiting exposure to mentoring opportunities. Rarely do students return to the same topic within their undergraduate program, even though repeated exposure promotes deeper engagement and long-term gains in skills and content knowledge</a:t>
            </a:r>
            <a:r>
              <a:rPr lang="en-US" sz="1600" baseline="30000" dirty="0">
                <a:ea typeface="+mn-lt"/>
                <a:cs typeface="+mn-lt"/>
              </a:rPr>
              <a:t>12</a:t>
            </a:r>
            <a:r>
              <a:rPr lang="en-US" sz="1600" dirty="0">
                <a:ea typeface="+mn-lt"/>
                <a:cs typeface="+mn-lt"/>
              </a:rPr>
              <a:t>.</a:t>
            </a:r>
            <a:endParaRPr lang="en-US" sz="1600"/>
          </a:p>
        </p:txBody>
      </p:sp>
      <p:pic>
        <p:nvPicPr>
          <p:cNvPr id="5" name="Picture 5" descr="A picture containing indoor, person, refrigerator, young&#10;&#10;Description automatically generated">
            <a:extLst>
              <a:ext uri="{FF2B5EF4-FFF2-40B4-BE49-F238E27FC236}">
                <a16:creationId xmlns:a16="http://schemas.microsoft.com/office/drawing/2014/main" id="{6FB38B4B-E033-4CFE-835F-653A068924C2}"/>
              </a:ext>
            </a:extLst>
          </p:cNvPr>
          <p:cNvPicPr>
            <a:picLocks noChangeAspect="1"/>
          </p:cNvPicPr>
          <p:nvPr/>
        </p:nvPicPr>
        <p:blipFill>
          <a:blip r:embed="rId2"/>
          <a:stretch>
            <a:fillRect/>
          </a:stretch>
        </p:blipFill>
        <p:spPr>
          <a:xfrm>
            <a:off x="329852" y="1306261"/>
            <a:ext cx="5780761" cy="5278874"/>
          </a:xfrm>
          <a:prstGeom prst="rect">
            <a:avLst/>
          </a:prstGeom>
        </p:spPr>
      </p:pic>
    </p:spTree>
    <p:extLst>
      <p:ext uri="{BB962C8B-B14F-4D97-AF65-F5344CB8AC3E}">
        <p14:creationId xmlns:p14="http://schemas.microsoft.com/office/powerpoint/2010/main" val="2457830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quirrel holding an animal&#10;&#10;Description automatically generated">
            <a:extLst>
              <a:ext uri="{FF2B5EF4-FFF2-40B4-BE49-F238E27FC236}">
                <a16:creationId xmlns:a16="http://schemas.microsoft.com/office/drawing/2014/main" id="{213F35B2-8730-42F7-BF58-8136FB9F9B5D}"/>
              </a:ext>
            </a:extLst>
          </p:cNvPr>
          <p:cNvPicPr>
            <a:picLocks noChangeAspect="1"/>
          </p:cNvPicPr>
          <p:nvPr/>
        </p:nvPicPr>
        <p:blipFill rotWithShape="1">
          <a:blip r:embed="rId2"/>
          <a:srcRect l="7389" r="11721" b="-1"/>
          <a:stretch/>
        </p:blipFill>
        <p:spPr>
          <a:xfrm>
            <a:off x="-2" y="10"/>
            <a:ext cx="12192002" cy="6857990"/>
          </a:xfrm>
          <a:prstGeom prst="rect">
            <a:avLst/>
          </a:prstGeom>
        </p:spPr>
      </p:pic>
      <p:sp>
        <p:nvSpPr>
          <p:cNvPr id="18" name="Rectangle 17">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alpha val="30000"/>
                </a:schemeClr>
              </a:gs>
              <a:gs pos="30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12D097D-4594-4F21-9581-F35B1BF5831C}"/>
              </a:ext>
            </a:extLst>
          </p:cNvPr>
          <p:cNvSpPr txBox="1"/>
          <p:nvPr/>
        </p:nvSpPr>
        <p:spPr>
          <a:xfrm>
            <a:off x="6627159" y="5335774"/>
            <a:ext cx="4023360" cy="121597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defTabSz="457200">
              <a:spcBef>
                <a:spcPct val="0"/>
              </a:spcBef>
              <a:spcAft>
                <a:spcPts val="600"/>
              </a:spcAft>
            </a:pPr>
            <a:r>
              <a:rPr lang="en-US" sz="3200" cap="all">
                <a:solidFill>
                  <a:schemeClr val="bg1"/>
                </a:solidFill>
                <a:latin typeface="+mj-lt"/>
                <a:ea typeface="+mj-ea"/>
                <a:cs typeface="+mj-cs"/>
              </a:rPr>
              <a:t>What is Squirrel-Net?</a:t>
            </a:r>
          </a:p>
        </p:txBody>
      </p:sp>
      <p:sp>
        <p:nvSpPr>
          <p:cNvPr id="4" name="TextBox 3">
            <a:extLst>
              <a:ext uri="{FF2B5EF4-FFF2-40B4-BE49-F238E27FC236}">
                <a16:creationId xmlns:a16="http://schemas.microsoft.com/office/drawing/2014/main" id="{EEB6075E-EDB4-427B-99F8-7A0C2116ECEE}"/>
              </a:ext>
            </a:extLst>
          </p:cNvPr>
          <p:cNvSpPr txBox="1"/>
          <p:nvPr/>
        </p:nvSpPr>
        <p:spPr>
          <a:xfrm>
            <a:off x="141194" y="149710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Story of Liz Westerberg and Johanna Varner</a:t>
            </a:r>
            <a:endParaRPr lang="en-US" dirty="0"/>
          </a:p>
        </p:txBody>
      </p:sp>
    </p:spTree>
    <p:extLst>
      <p:ext uri="{BB962C8B-B14F-4D97-AF65-F5344CB8AC3E}">
        <p14:creationId xmlns:p14="http://schemas.microsoft.com/office/powerpoint/2010/main" val="4127395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9067A728-FE3F-4415-A95B-AC1EC240203F}"/>
              </a:ext>
            </a:extLst>
          </p:cNvPr>
          <p:cNvPicPr>
            <a:picLocks noChangeAspect="1"/>
          </p:cNvPicPr>
          <p:nvPr/>
        </p:nvPicPr>
        <p:blipFill>
          <a:blip r:embed="rId2"/>
          <a:stretch>
            <a:fillRect/>
          </a:stretch>
        </p:blipFill>
        <p:spPr>
          <a:xfrm>
            <a:off x="488577" y="719307"/>
            <a:ext cx="8413376" cy="5923650"/>
          </a:xfrm>
          <a:prstGeom prst="rect">
            <a:avLst/>
          </a:prstGeom>
        </p:spPr>
      </p:pic>
      <p:sp>
        <p:nvSpPr>
          <p:cNvPr id="3" name="TextBox 2">
            <a:extLst>
              <a:ext uri="{FF2B5EF4-FFF2-40B4-BE49-F238E27FC236}">
                <a16:creationId xmlns:a16="http://schemas.microsoft.com/office/drawing/2014/main" id="{B798AEAB-6DB2-4716-834F-A1A41A140C2B}"/>
              </a:ext>
            </a:extLst>
          </p:cNvPr>
          <p:cNvSpPr txBox="1"/>
          <p:nvPr/>
        </p:nvSpPr>
        <p:spPr>
          <a:xfrm>
            <a:off x="8971429" y="1172136"/>
            <a:ext cx="27432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Student datasheet for the Giving Up Density Module. The QR code links to a Google Sheet where students enter </a:t>
            </a:r>
            <a:r>
              <a:rPr lang="en-US"/>
              <a:t>this into a national dataset.</a:t>
            </a:r>
          </a:p>
        </p:txBody>
      </p:sp>
    </p:spTree>
    <p:extLst>
      <p:ext uri="{BB962C8B-B14F-4D97-AF65-F5344CB8AC3E}">
        <p14:creationId xmlns:p14="http://schemas.microsoft.com/office/powerpoint/2010/main" val="2360946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7D26DA-9773-4A0E-B213-DDF20A1F1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Graphical user interface, application, table, Excel&#10;&#10;Description automatically generated">
            <a:extLst>
              <a:ext uri="{FF2B5EF4-FFF2-40B4-BE49-F238E27FC236}">
                <a16:creationId xmlns:a16="http://schemas.microsoft.com/office/drawing/2014/main" id="{A648A2C8-74BF-4B0B-93BD-7961E434B548}"/>
              </a:ext>
            </a:extLst>
          </p:cNvPr>
          <p:cNvPicPr>
            <a:picLocks noChangeAspect="1"/>
          </p:cNvPicPr>
          <p:nvPr/>
        </p:nvPicPr>
        <p:blipFill>
          <a:blip r:embed="rId2"/>
          <a:stretch>
            <a:fillRect/>
          </a:stretch>
        </p:blipFill>
        <p:spPr>
          <a:xfrm>
            <a:off x="661995" y="15938"/>
            <a:ext cx="10859046" cy="6844053"/>
          </a:xfrm>
          <a:prstGeom prst="rect">
            <a:avLst/>
          </a:prstGeom>
        </p:spPr>
      </p:pic>
    </p:spTree>
    <p:extLst>
      <p:ext uri="{BB962C8B-B14F-4D97-AF65-F5344CB8AC3E}">
        <p14:creationId xmlns:p14="http://schemas.microsoft.com/office/powerpoint/2010/main" val="2799071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7D26DA-9773-4A0E-B213-DDF20A1F1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Graphical user interface&#10;&#10;Description automatically generated">
            <a:extLst>
              <a:ext uri="{FF2B5EF4-FFF2-40B4-BE49-F238E27FC236}">
                <a16:creationId xmlns:a16="http://schemas.microsoft.com/office/drawing/2014/main" id="{00860AB6-7C19-404A-A7BA-94CEC58A758F}"/>
              </a:ext>
            </a:extLst>
          </p:cNvPr>
          <p:cNvPicPr>
            <a:picLocks noChangeAspect="1"/>
          </p:cNvPicPr>
          <p:nvPr/>
        </p:nvPicPr>
        <p:blipFill>
          <a:blip r:embed="rId2"/>
          <a:stretch>
            <a:fillRect/>
          </a:stretch>
        </p:blipFill>
        <p:spPr>
          <a:xfrm>
            <a:off x="1143940" y="643466"/>
            <a:ext cx="9904120" cy="5571067"/>
          </a:xfrm>
          <a:prstGeom prst="rect">
            <a:avLst/>
          </a:prstGeom>
        </p:spPr>
      </p:pic>
    </p:spTree>
    <p:extLst>
      <p:ext uri="{BB962C8B-B14F-4D97-AF65-F5344CB8AC3E}">
        <p14:creationId xmlns:p14="http://schemas.microsoft.com/office/powerpoint/2010/main" val="466050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587D26DA-9773-4A0E-B213-DDF20A1F1F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Graphical user interface, table&#10;&#10;Description automatically generated">
            <a:extLst>
              <a:ext uri="{FF2B5EF4-FFF2-40B4-BE49-F238E27FC236}">
                <a16:creationId xmlns:a16="http://schemas.microsoft.com/office/drawing/2014/main" id="{38564195-C4FC-4704-9347-D01BE33F029F}"/>
              </a:ext>
            </a:extLst>
          </p:cNvPr>
          <p:cNvPicPr>
            <a:picLocks noChangeAspect="1"/>
          </p:cNvPicPr>
          <p:nvPr/>
        </p:nvPicPr>
        <p:blipFill>
          <a:blip r:embed="rId2"/>
          <a:stretch>
            <a:fillRect/>
          </a:stretch>
        </p:blipFill>
        <p:spPr>
          <a:xfrm>
            <a:off x="1139395" y="206437"/>
            <a:ext cx="10339033" cy="6445124"/>
          </a:xfrm>
          <a:prstGeom prst="rect">
            <a:avLst/>
          </a:prstGeom>
        </p:spPr>
      </p:pic>
    </p:spTree>
    <p:extLst>
      <p:ext uri="{BB962C8B-B14F-4D97-AF65-F5344CB8AC3E}">
        <p14:creationId xmlns:p14="http://schemas.microsoft.com/office/powerpoint/2010/main" val="754786369"/>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Avenir Next LT Pro"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C2BD8D2E863040A4391B36CAD370EA" ma:contentTypeVersion="" ma:contentTypeDescription="Create a new document." ma:contentTypeScope="" ma:versionID="dd31c871ab673bb396925951da8af7bc">
  <xsd:schema xmlns:xsd="http://www.w3.org/2001/XMLSchema" xmlns:xs="http://www.w3.org/2001/XMLSchema" xmlns:p="http://schemas.microsoft.com/office/2006/metadata/properties" xmlns:ns1="http://schemas.microsoft.com/sharepoint/v3" xmlns:ns2="beaf5f31-8cd1-41e4-a47a-7a8ecc96f470" targetNamespace="http://schemas.microsoft.com/office/2006/metadata/properties" ma:root="true" ma:fieldsID="b21af3bb3c8f651575448477e53d6a43" ns1:_="" ns2:_="">
    <xsd:import namespace="http://schemas.microsoft.com/sharepoint/v3"/>
    <xsd:import namespace="beaf5f31-8cd1-41e4-a47a-7a8ecc96f470"/>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af5f31-8cd1-41e4-a47a-7a8ecc96f4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DE5D94F-DA0B-4BBA-95F4-93F790EFCB0C}"/>
</file>

<file path=customXml/itemProps2.xml><?xml version="1.0" encoding="utf-8"?>
<ds:datastoreItem xmlns:ds="http://schemas.openxmlformats.org/officeDocument/2006/customXml" ds:itemID="{58E70383-583E-4966-AC77-3028A0365941}"/>
</file>

<file path=customXml/itemProps3.xml><?xml version="1.0" encoding="utf-8"?>
<ds:datastoreItem xmlns:ds="http://schemas.openxmlformats.org/officeDocument/2006/customXml" ds:itemID="{DD5F3729-6FF6-45C8-BCC5-C87645CD9155}"/>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21</Slides>
  <Notes>0</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DividendVTI</vt:lpstr>
      <vt:lpstr>Squirrel-Net: Improving research skills by involving students in a national study of squirrel behavior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Squirrel-Net2021</dc:title>
  <dc:creator/>
  <cp:revision>328</cp:revision>
  <dcterms:created xsi:type="dcterms:W3CDTF">2021-01-02T21:11:38Z</dcterms:created>
  <dcterms:modified xsi:type="dcterms:W3CDTF">2021-01-14T17:36:01Z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0x01010031C2BD8D2E863040A4391B36CAD370EA</vt:lpwstr>
  </property>
</Properties>
</file>