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484" r:id="rId5"/>
    <p:sldId id="316" r:id="rId6"/>
    <p:sldId id="486" r:id="rId7"/>
    <p:sldId id="504" r:id="rId8"/>
    <p:sldId id="447" r:id="rId9"/>
    <p:sldId id="487" r:id="rId10"/>
    <p:sldId id="402" r:id="rId11"/>
    <p:sldId id="403" r:id="rId12"/>
    <p:sldId id="405" r:id="rId13"/>
    <p:sldId id="479" r:id="rId14"/>
    <p:sldId id="391" r:id="rId15"/>
    <p:sldId id="392" r:id="rId16"/>
    <p:sldId id="505" r:id="rId17"/>
    <p:sldId id="501" r:id="rId18"/>
    <p:sldId id="506" r:id="rId19"/>
    <p:sldId id="422" r:id="rId20"/>
    <p:sldId id="410" r:id="rId21"/>
    <p:sldId id="490" r:id="rId22"/>
    <p:sldId id="443" r:id="rId23"/>
    <p:sldId id="498" r:id="rId24"/>
    <p:sldId id="499" r:id="rId25"/>
    <p:sldId id="500" r:id="rId26"/>
    <p:sldId id="454" r:id="rId27"/>
    <p:sldId id="456" r:id="rId28"/>
    <p:sldId id="459" r:id="rId29"/>
    <p:sldId id="502" r:id="rId30"/>
    <p:sldId id="503" r:id="rId31"/>
    <p:sldId id="446" r:id="rId32"/>
    <p:sldId id="494" r:id="rId33"/>
    <p:sldId id="492" r:id="rId34"/>
    <p:sldId id="488" r:id="rId35"/>
    <p:sldId id="495" r:id="rId36"/>
    <p:sldId id="493" r:id="rId37"/>
    <p:sldId id="489" r:id="rId38"/>
    <p:sldId id="491" r:id="rId39"/>
    <p:sldId id="439" r:id="rId40"/>
  </p:sldIdLst>
  <p:sldSz cx="9144000" cy="6858000" type="screen4x3"/>
  <p:notesSz cx="6858000" cy="92964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01B29-81FB-4A4C-A551-38165D17159C}" v="1" dt="2022-10-19T15:30:44.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0000" autoAdjust="0"/>
  </p:normalViewPr>
  <p:slideViewPr>
    <p:cSldViewPr>
      <p:cViewPr varScale="1">
        <p:scale>
          <a:sx n="93" d="100"/>
          <a:sy n="93" d="100"/>
        </p:scale>
        <p:origin x="2046" y="9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7BBA3A0C-DE87-4417-88C6-142897EF213C}" type="datetimeFigureOut">
              <a:rPr lang="en-US" smtClean="0"/>
              <a:t>10/21/2022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4B46E55-BCCE-4B29-B706-B5A1CEE3E549}" type="slidenum">
              <a:rPr lang="en-US" smtClean="0"/>
              <a:t>‹#›</a:t>
            </a:fld>
            <a:endParaRPr lang="en-US"/>
          </a:p>
        </p:txBody>
      </p:sp>
    </p:spTree>
    <p:extLst>
      <p:ext uri="{BB962C8B-B14F-4D97-AF65-F5344CB8AC3E}">
        <p14:creationId xmlns:p14="http://schemas.microsoft.com/office/powerpoint/2010/main" val="372652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A5660B9D-C7F5-450E-BE0C-5895BEE22C8B}" type="datetimeFigureOut">
              <a:rPr lang="en-US" smtClean="0"/>
              <a:t>10/21/2022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5C06ED8-7207-47B6-9086-8B61DEB519FA}" type="slidenum">
              <a:rPr lang="en-US" smtClean="0"/>
              <a:t>‹#›</a:t>
            </a:fld>
            <a:endParaRPr lang="en-US"/>
          </a:p>
        </p:txBody>
      </p:sp>
    </p:spTree>
    <p:extLst>
      <p:ext uri="{BB962C8B-B14F-4D97-AF65-F5344CB8AC3E}">
        <p14:creationId xmlns:p14="http://schemas.microsoft.com/office/powerpoint/2010/main" val="376203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summer my husband</a:t>
            </a:r>
            <a:r>
              <a:rPr lang="en-US" baseline="0" dirty="0"/>
              <a:t> and I teach a permaculture course in Kenya, since 2010.  we take students from UWSP, 15-20, and then also have 15-20 Kenyan students as part of the course.  the main goal of the course is to teach participants, and community members in the areas where we take the course, permaculture techniques so they can practice them and teach others.</a:t>
            </a:r>
            <a:endParaRPr lang="en-US" dirty="0"/>
          </a:p>
        </p:txBody>
      </p:sp>
      <p:sp>
        <p:nvSpPr>
          <p:cNvPr id="4" name="Slide Number Placeholder 3"/>
          <p:cNvSpPr>
            <a:spLocks noGrp="1"/>
          </p:cNvSpPr>
          <p:nvPr>
            <p:ph type="sldNum" sz="quarter" idx="10"/>
          </p:nvPr>
        </p:nvSpPr>
        <p:spPr/>
        <p:txBody>
          <a:bodyPr/>
          <a:lstStyle/>
          <a:p>
            <a:fld id="{05C06ED8-7207-47B6-9086-8B61DEB519FA}" type="slidenum">
              <a:rPr lang="en-US" smtClean="0"/>
              <a:t>2</a:t>
            </a:fld>
            <a:endParaRPr lang="en-US"/>
          </a:p>
        </p:txBody>
      </p:sp>
    </p:spTree>
    <p:extLst>
      <p:ext uri="{BB962C8B-B14F-4D97-AF65-F5344CB8AC3E}">
        <p14:creationId xmlns:p14="http://schemas.microsoft.com/office/powerpoint/2010/main" val="153374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Permaculture</a:t>
            </a:r>
            <a:r>
              <a:rPr lang="en-US" baseline="0" dirty="0"/>
              <a:t> is a set of ethics and principles related to designing sustainable living systems.  It can apply to everyone, everywhere.  3 ethics: earth care, people care, and fair share.</a:t>
            </a:r>
          </a:p>
          <a:p>
            <a:endParaRPr lang="en-US" dirty="0"/>
          </a:p>
        </p:txBody>
      </p:sp>
      <p:sp>
        <p:nvSpPr>
          <p:cNvPr id="4" name="Slide Number Placeholder 3"/>
          <p:cNvSpPr>
            <a:spLocks noGrp="1"/>
          </p:cNvSpPr>
          <p:nvPr>
            <p:ph type="sldNum" sz="quarter" idx="10"/>
          </p:nvPr>
        </p:nvSpPr>
        <p:spPr/>
        <p:txBody>
          <a:bodyPr/>
          <a:lstStyle/>
          <a:p>
            <a:fld id="{05C06ED8-7207-47B6-9086-8B61DEB519FA}" type="slidenum">
              <a:rPr lang="en-US" smtClean="0"/>
              <a:t>11</a:t>
            </a:fld>
            <a:endParaRPr lang="en-US"/>
          </a:p>
        </p:txBody>
      </p:sp>
    </p:spTree>
    <p:extLst>
      <p:ext uri="{BB962C8B-B14F-4D97-AF65-F5344CB8AC3E}">
        <p14:creationId xmlns:p14="http://schemas.microsoft.com/office/powerpoint/2010/main" val="248582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9A2073F-D078-4865-B804-7A1AE8849855}" type="slidenum">
              <a:rPr lang="en-US"/>
              <a:pPr/>
              <a:t>12</a:t>
            </a:fld>
            <a:endParaRPr lang="en-US"/>
          </a:p>
        </p:txBody>
      </p:sp>
      <p:sp>
        <p:nvSpPr>
          <p:cNvPr id="3174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31747" name="Notes Placeholder 2"/>
          <p:cNvSpPr>
            <a:spLocks noGrp="1"/>
          </p:cNvSpPr>
          <p:nvPr>
            <p:ph type="body" idx="1"/>
          </p:nvPr>
        </p:nvSpPr>
        <p:spPr/>
        <p:txBody>
          <a:bodyPr/>
          <a:lstStyle/>
          <a:p>
            <a:pPr>
              <a:spcBef>
                <a:spcPct val="0"/>
              </a:spcBef>
            </a:pPr>
            <a:r>
              <a:rPr lang="en-US" dirty="0"/>
              <a:t>Shelter- appropriate</a:t>
            </a:r>
            <a:r>
              <a:rPr lang="en-US" baseline="0" dirty="0"/>
              <a:t> and centered, for people and animals</a:t>
            </a:r>
          </a:p>
          <a:p>
            <a:pPr>
              <a:spcBef>
                <a:spcPct val="0"/>
              </a:spcBef>
            </a:pPr>
            <a:r>
              <a:rPr lang="en-US" baseline="0" dirty="0"/>
              <a:t>Water- no waste, storage, use when available, recycling</a:t>
            </a:r>
          </a:p>
          <a:p>
            <a:pPr>
              <a:spcBef>
                <a:spcPct val="0"/>
              </a:spcBef>
            </a:pPr>
            <a:r>
              <a:rPr lang="en-US" baseline="0" dirty="0"/>
              <a:t>Food- nutrition, local varieties adapted to climate</a:t>
            </a:r>
          </a:p>
          <a:p>
            <a:pPr>
              <a:spcBef>
                <a:spcPct val="0"/>
              </a:spcBef>
            </a:pPr>
            <a:r>
              <a:rPr lang="en-US" baseline="0" dirty="0"/>
              <a:t>Energy- locally available material, renewable</a:t>
            </a:r>
            <a:endParaRPr lang="en-US" dirty="0"/>
          </a:p>
        </p:txBody>
      </p:sp>
      <p:sp>
        <p:nvSpPr>
          <p:cNvPr id="34819"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B57A8AB-197F-4144-8F30-B65156688B53}" type="slidenum">
              <a:rPr lang="en-US" sz="1200">
                <a:latin typeface="+mn-lt"/>
              </a:rPr>
              <a:pPr algn="r">
                <a:defRPr/>
              </a:pPr>
              <a:t>12</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35417B-E5A6-4711-A4B1-860674C0627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250747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5417B-E5A6-4711-A4B1-860674C0627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2987677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5417B-E5A6-4711-A4B1-860674C0627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104345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4B90AFE-FECF-4C79-9235-16F98F332EDF}" type="slidenum">
              <a:rPr lang="en-US"/>
              <a:pPr>
                <a:defRPr/>
              </a:pPr>
              <a:t>‹#›</a:t>
            </a:fld>
            <a:endParaRPr lang="en-US"/>
          </a:p>
        </p:txBody>
      </p:sp>
    </p:spTree>
    <p:extLst>
      <p:ext uri="{BB962C8B-B14F-4D97-AF65-F5344CB8AC3E}">
        <p14:creationId xmlns:p14="http://schemas.microsoft.com/office/powerpoint/2010/main" val="229886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5417B-E5A6-4711-A4B1-860674C0627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254723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35417B-E5A6-4711-A4B1-860674C06272}"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108236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35417B-E5A6-4711-A4B1-860674C06272}"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359799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35417B-E5A6-4711-A4B1-860674C06272}"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334286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5417B-E5A6-4711-A4B1-860674C06272}"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22292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5417B-E5A6-4711-A4B1-860674C06272}"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386527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5417B-E5A6-4711-A4B1-860674C06272}"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355938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5417B-E5A6-4711-A4B1-860674C06272}"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E186C-A1B1-4119-BACD-B7DE23202C67}" type="slidenum">
              <a:rPr lang="en-US" smtClean="0"/>
              <a:t>‹#›</a:t>
            </a:fld>
            <a:endParaRPr lang="en-US"/>
          </a:p>
        </p:txBody>
      </p:sp>
    </p:spTree>
    <p:extLst>
      <p:ext uri="{BB962C8B-B14F-4D97-AF65-F5344CB8AC3E}">
        <p14:creationId xmlns:p14="http://schemas.microsoft.com/office/powerpoint/2010/main" val="283730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5417B-E5A6-4711-A4B1-860674C06272}" type="datetimeFigureOut">
              <a:rPr lang="en-US" smtClean="0"/>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E186C-A1B1-4119-BACD-B7DE23202C67}" type="slidenum">
              <a:rPr lang="en-US" smtClean="0"/>
              <a:t>‹#›</a:t>
            </a:fld>
            <a:endParaRPr lang="en-US"/>
          </a:p>
        </p:txBody>
      </p:sp>
    </p:spTree>
    <p:extLst>
      <p:ext uri="{BB962C8B-B14F-4D97-AF65-F5344CB8AC3E}">
        <p14:creationId xmlns:p14="http://schemas.microsoft.com/office/powerpoint/2010/main" val="3025228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hotos.app.goo.gl/ooPnaSbHPc51eQDq8" TargetMode="External"/><Relationship Id="rId2" Type="http://schemas.openxmlformats.org/officeDocument/2006/relationships/hyperlink" Target="https://uwspedu-my.sharepoint.com/personal/hpetrill_uwsp_edu/Documents/1_CLASSES/6_KENYA/Kenya%20presentations/Kenya%20Promo%20-%20Study%20Abroad%20Fair%20Version.mp4"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hotos.google.com/share/AF1QipOwHlaR98GOsM4c-wzJYV-ZyTAEkA5PP3FrURNIVleFV0rTqijE45HgdVLuIngEMA/photo/AF1QipO9eyfw_sTj314Zd7yJl3IYpZh9ox9AMjlc9c-0?key=eXV1ejF5TFdHekw5b3NiSHpUV1FCOXExaVpGVGl3"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2DC174-5656-4148-9D9D-6959545DE9E3}"/>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0F40C3C8-0193-4D8B-9B3F-2926CA05C764}"/>
              </a:ext>
            </a:extLst>
          </p:cNvPr>
          <p:cNvSpPr>
            <a:spLocks noGrp="1"/>
          </p:cNvSpPr>
          <p:nvPr>
            <p:ph idx="1"/>
          </p:nvPr>
        </p:nvSpPr>
        <p:spPr/>
        <p:txBody>
          <a:bodyPr/>
          <a:lstStyle/>
          <a:p>
            <a:r>
              <a:rPr lang="en-US" dirty="0">
                <a:hlinkClick r:id="rId2"/>
              </a:rPr>
              <a:t>Kenya video!</a:t>
            </a:r>
            <a:endParaRPr lang="en-US" dirty="0"/>
          </a:p>
          <a:p>
            <a:endParaRPr lang="en-US" dirty="0"/>
          </a:p>
          <a:p>
            <a:r>
              <a:rPr lang="en-US" dirty="0">
                <a:hlinkClick r:id="rId3"/>
              </a:rPr>
              <a:t>Link to photos</a:t>
            </a:r>
            <a:endParaRPr lang="en-US" dirty="0"/>
          </a:p>
        </p:txBody>
      </p:sp>
    </p:spTree>
    <p:extLst>
      <p:ext uri="{BB962C8B-B14F-4D97-AF65-F5344CB8AC3E}">
        <p14:creationId xmlns:p14="http://schemas.microsoft.com/office/powerpoint/2010/main" val="422611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C618-DFFB-ED4C-A6BE-2DFB85DCBA81}"/>
              </a:ext>
            </a:extLst>
          </p:cNvPr>
          <p:cNvSpPr>
            <a:spLocks noGrp="1"/>
          </p:cNvSpPr>
          <p:nvPr>
            <p:ph type="title"/>
          </p:nvPr>
        </p:nvSpPr>
        <p:spPr>
          <a:xfrm>
            <a:off x="457200" y="76201"/>
            <a:ext cx="8229600" cy="1143000"/>
          </a:xfrm>
        </p:spPr>
        <p:txBody>
          <a:bodyPr/>
          <a:lstStyle/>
          <a:p>
            <a:r>
              <a:rPr lang="en-US" dirty="0"/>
              <a:t>Kenyan languages &amp; cultures</a:t>
            </a:r>
          </a:p>
        </p:txBody>
      </p:sp>
      <p:sp>
        <p:nvSpPr>
          <p:cNvPr id="3" name="Content Placeholder 2">
            <a:extLst>
              <a:ext uri="{FF2B5EF4-FFF2-40B4-BE49-F238E27FC236}">
                <a16:creationId xmlns:a16="http://schemas.microsoft.com/office/drawing/2014/main" id="{50800B2A-3000-1C49-8A5E-7C97389CE7D2}"/>
              </a:ext>
            </a:extLst>
          </p:cNvPr>
          <p:cNvSpPr>
            <a:spLocks noGrp="1"/>
          </p:cNvSpPr>
          <p:nvPr>
            <p:ph idx="1"/>
          </p:nvPr>
        </p:nvSpPr>
        <p:spPr>
          <a:xfrm>
            <a:off x="304800" y="1524000"/>
            <a:ext cx="8229600" cy="4525963"/>
          </a:xfrm>
        </p:spPr>
        <p:txBody>
          <a:bodyPr/>
          <a:lstStyle/>
          <a:p>
            <a:endParaRPr lang="en-US" dirty="0"/>
          </a:p>
        </p:txBody>
      </p:sp>
      <p:pic>
        <p:nvPicPr>
          <p:cNvPr id="4" name="Picture 3">
            <a:extLst>
              <a:ext uri="{FF2B5EF4-FFF2-40B4-BE49-F238E27FC236}">
                <a16:creationId xmlns:a16="http://schemas.microsoft.com/office/drawing/2014/main" id="{24BCA218-ACEF-0C41-9B2B-37C030B25DCC}"/>
              </a:ext>
            </a:extLst>
          </p:cNvPr>
          <p:cNvPicPr>
            <a:picLocks noChangeAspect="1"/>
          </p:cNvPicPr>
          <p:nvPr/>
        </p:nvPicPr>
        <p:blipFill>
          <a:blip r:embed="rId2"/>
          <a:stretch>
            <a:fillRect/>
          </a:stretch>
        </p:blipFill>
        <p:spPr>
          <a:xfrm>
            <a:off x="4652474" y="1524000"/>
            <a:ext cx="3719389" cy="4038600"/>
          </a:xfrm>
          <a:prstGeom prst="rect">
            <a:avLst/>
          </a:prstGeom>
          <a:ln>
            <a:solidFill>
              <a:schemeClr val="tx1"/>
            </a:solidFill>
          </a:ln>
        </p:spPr>
      </p:pic>
      <p:pic>
        <p:nvPicPr>
          <p:cNvPr id="6" name="Picture 6" descr="May 2007 Kenya 216">
            <a:extLst>
              <a:ext uri="{FF2B5EF4-FFF2-40B4-BE49-F238E27FC236}">
                <a16:creationId xmlns:a16="http://schemas.microsoft.com/office/drawing/2014/main" id="{7F201CD3-96B0-5140-86FA-C94FFD99DB6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1834" y="2590800"/>
            <a:ext cx="4267200"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64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maculture sign"/>
          <p:cNvPicPr>
            <a:picLocks noGrp="1" noChangeAspect="1"/>
          </p:cNvPicPr>
          <p:nvPr isPhoto="1"/>
        </p:nvPicPr>
        <p:blipFill>
          <a:blip r:embed="rId3" cstate="email">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itle 1">
            <a:extLst>
              <a:ext uri="{FF2B5EF4-FFF2-40B4-BE49-F238E27FC236}">
                <a16:creationId xmlns:a16="http://schemas.microsoft.com/office/drawing/2014/main" id="{F03B29A4-65BB-43EE-A8AE-A8D0A2985B4F}"/>
              </a:ext>
            </a:extLst>
          </p:cNvPr>
          <p:cNvSpPr txBox="1">
            <a:spLocks/>
          </p:cNvSpPr>
          <p:nvPr/>
        </p:nvSpPr>
        <p:spPr>
          <a:xfrm>
            <a:off x="457200" y="160337"/>
            <a:ext cx="8229600" cy="754063"/>
          </a:xfrm>
          <a:prstGeom prst="rect">
            <a:avLst/>
          </a:prstGeom>
          <a:solidFill>
            <a:schemeClr val="bg1"/>
          </a:solidFill>
          <a:ln>
            <a:solidFill>
              <a:schemeClr val="tx1"/>
            </a:solidFill>
          </a:ln>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What do we do?</a:t>
            </a:r>
          </a:p>
        </p:txBody>
      </p:sp>
    </p:spTree>
    <p:extLst>
      <p:ext uri="{BB962C8B-B14F-4D97-AF65-F5344CB8AC3E}">
        <p14:creationId xmlns:p14="http://schemas.microsoft.com/office/powerpoint/2010/main" val="104919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endParaRPr lang="en-US"/>
          </a:p>
        </p:txBody>
      </p:sp>
      <p:sp>
        <p:nvSpPr>
          <p:cNvPr id="30723" name="Rectangle 3"/>
          <p:cNvSpPr>
            <a:spLocks noGrp="1" noChangeArrowheads="1"/>
          </p:cNvSpPr>
          <p:nvPr>
            <p:ph type="body" idx="4294967295"/>
          </p:nvPr>
        </p:nvSpPr>
        <p:spPr/>
        <p:txBody>
          <a:bodyPr/>
          <a:lstStyle/>
          <a:p>
            <a:endParaRPr lang="en-US"/>
          </a:p>
        </p:txBody>
      </p:sp>
      <p:pic>
        <p:nvPicPr>
          <p:cNvPr id="30724" name="Picture 4" descr="Kenya 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623775"/>
            <a:ext cx="8284640" cy="5293757"/>
          </a:xfrm>
          <a:prstGeom prst="rect">
            <a:avLst/>
          </a:prstGeom>
          <a:solidFill>
            <a:schemeClr val="bg1">
              <a:alpha val="25098"/>
            </a:schemeClr>
          </a:solidFill>
        </p:spPr>
        <p:txBody>
          <a:bodyPr wrap="none" rtlCol="0">
            <a:spAutoFit/>
          </a:bodyPr>
          <a:lstStyle/>
          <a:p>
            <a:r>
              <a:rPr lang="en-US" sz="4000" dirty="0">
                <a:latin typeface="Arial" panose="020B0604020202020204" pitchFamily="34" charset="0"/>
                <a:cs typeface="Arial" panose="020B0604020202020204" pitchFamily="34" charset="0"/>
              </a:rPr>
              <a:t>Permaculture strives to sustainably </a:t>
            </a:r>
          </a:p>
          <a:p>
            <a:r>
              <a:rPr lang="en-US" sz="4000" dirty="0">
                <a:latin typeface="Arial" panose="020B0604020202020204" pitchFamily="34" charset="0"/>
                <a:cs typeface="Arial" panose="020B0604020202020204" pitchFamily="34" charset="0"/>
              </a:rPr>
              <a:t>integrate:</a:t>
            </a:r>
          </a:p>
          <a:p>
            <a:r>
              <a:rPr lang="en-US" sz="4000" dirty="0">
                <a:latin typeface="Arial" panose="020B0604020202020204" pitchFamily="34" charset="0"/>
                <a:cs typeface="Arial" panose="020B0604020202020204" pitchFamily="34" charset="0"/>
              </a:rPr>
              <a:t>Shelter </a:t>
            </a:r>
          </a:p>
          <a:p>
            <a:r>
              <a:rPr lang="en-US" sz="4000" dirty="0">
                <a:latin typeface="Arial" panose="020B0604020202020204" pitchFamily="34" charset="0"/>
                <a:cs typeface="Arial" panose="020B0604020202020204" pitchFamily="34" charset="0"/>
              </a:rPr>
              <a:t>Water</a:t>
            </a:r>
          </a:p>
          <a:p>
            <a:r>
              <a:rPr lang="en-US" sz="4000" dirty="0">
                <a:latin typeface="Arial" panose="020B0604020202020204" pitchFamily="34" charset="0"/>
                <a:cs typeface="Arial" panose="020B0604020202020204" pitchFamily="34" charset="0"/>
              </a:rPr>
              <a:t>Food</a:t>
            </a:r>
          </a:p>
          <a:p>
            <a:r>
              <a:rPr lang="en-US" sz="4000" dirty="0">
                <a:latin typeface="Arial" panose="020B0604020202020204" pitchFamily="34" charset="0"/>
                <a:cs typeface="Arial" panose="020B0604020202020204" pitchFamily="34" charset="0"/>
              </a:rPr>
              <a:t>Energy</a:t>
            </a:r>
          </a:p>
          <a:p>
            <a:r>
              <a:rPr lang="en-US" sz="4000" dirty="0">
                <a:latin typeface="Arial" panose="020B0604020202020204" pitchFamily="34" charset="0"/>
                <a:cs typeface="Arial" panose="020B0604020202020204" pitchFamily="34" charset="0"/>
              </a:rPr>
              <a:t>Waste</a:t>
            </a:r>
          </a:p>
          <a:p>
            <a:r>
              <a:rPr lang="en-US" sz="4000" dirty="0">
                <a:latin typeface="Arial" panose="020B0604020202020204" pitchFamily="34" charset="0"/>
                <a:cs typeface="Arial" panose="020B0604020202020204" pitchFamily="34" charset="0"/>
              </a:rPr>
              <a:t>Community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Forgard2-003">
            <a:extLst>
              <a:ext uri="{FF2B5EF4-FFF2-40B4-BE49-F238E27FC236}">
                <a16:creationId xmlns:a16="http://schemas.microsoft.com/office/drawing/2014/main" id="{1163CB8D-EB46-44EC-9DEF-2042D1CAF62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5800" y="260350"/>
            <a:ext cx="1014412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376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BD3E560-8D09-4ECC-BC4E-248E0D1C1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367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074525-AA8F-4691-1F74-77F7D89F3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7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5761" y="0"/>
            <a:ext cx="9151050" cy="6858000"/>
          </a:xfrm>
          <a:ln>
            <a:solidFill>
              <a:schemeClr val="tx1"/>
            </a:solidFill>
          </a:ln>
        </p:spPr>
      </p:pic>
    </p:spTree>
    <p:extLst>
      <p:ext uri="{BB962C8B-B14F-4D97-AF65-F5344CB8AC3E}">
        <p14:creationId xmlns:p14="http://schemas.microsoft.com/office/powerpoint/2010/main" val="1381997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5"/>
            <a:ext cx="9144000" cy="6855009"/>
          </a:xfrm>
          <a:prstGeom prst="rect">
            <a:avLst/>
          </a:prstGeom>
        </p:spPr>
      </p:pic>
    </p:spTree>
    <p:extLst>
      <p:ext uri="{BB962C8B-B14F-4D97-AF65-F5344CB8AC3E}">
        <p14:creationId xmlns:p14="http://schemas.microsoft.com/office/powerpoint/2010/main" val="3582021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31"/>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41132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03234-D1DA-4BDD-B5CF-187B3DAB0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883910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3CF54EF-348D-4EC0-9238-9EC0B8FE694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4400" y="1503362"/>
            <a:ext cx="7620000" cy="5080000"/>
          </a:xfrm>
          <a:ln>
            <a:solidFill>
              <a:schemeClr val="tx1"/>
            </a:solidFill>
          </a:ln>
        </p:spPr>
      </p:pic>
      <p:sp>
        <p:nvSpPr>
          <p:cNvPr id="2" name="Title 1"/>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Permaculture training &amp;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Sustainability in Kenya</a:t>
            </a:r>
          </a:p>
        </p:txBody>
      </p:sp>
      <p:sp>
        <p:nvSpPr>
          <p:cNvPr id="3" name="Rectangle 2">
            <a:extLst>
              <a:ext uri="{FF2B5EF4-FFF2-40B4-BE49-F238E27FC236}">
                <a16:creationId xmlns:a16="http://schemas.microsoft.com/office/drawing/2014/main" id="{EF07C37C-6A57-E747-B0E6-420FD6B97A3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957336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6A891-4AED-466B-939D-A612E92720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886F02-18F0-47B1-9256-67D1D555B30B}"/>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08AF8FF1-1EC5-4C7F-BB49-67D8C2F0E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33"/>
          <a:stretch/>
        </p:blipFill>
        <p:spPr bwMode="auto">
          <a:xfrm>
            <a:off x="4419600" y="0"/>
            <a:ext cx="4722813"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8541AC0-A386-410B-9B43-31C96F51A8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27" r="18322"/>
          <a:stretch/>
        </p:blipFill>
        <p:spPr bwMode="auto">
          <a:xfrm>
            <a:off x="0" y="0"/>
            <a:ext cx="44196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31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20A9-2F91-4BDB-A3D5-EA58801F37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634D96-8F93-4C07-A79B-2FED83099A1A}"/>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CDA97625-AE42-4C60-AAED-4174AAE48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89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61BB-D7A5-4412-A006-26038D9106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CE79A8-C0E3-47EB-9A15-A94740C21F36}"/>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71D762D8-AA13-446A-8DA5-DB2926E6B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0"/>
            <a:ext cx="5145087"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76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F7FFD-762E-4263-A9FA-93D55F4C4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525969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11A369-ED22-46DB-B3C9-0ACCC4FD32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409977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78ED5-2815-40CC-A763-841B4AFEC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3914539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538A1-A655-4D76-8F16-FA72A6AB33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39432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00FBB-27A6-4983-AD8B-144D16383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3605851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BEB1-0EAE-4831-B291-AB4E8D67E34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40F99B-44EE-4ADF-AA32-6CCAD2D701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33400"/>
            <a:ext cx="9151142" cy="6100762"/>
          </a:xfrm>
          <a:ln>
            <a:solidFill>
              <a:schemeClr val="tx1"/>
            </a:solidFill>
          </a:ln>
        </p:spPr>
      </p:pic>
    </p:spTree>
    <p:extLst>
      <p:ext uri="{BB962C8B-B14F-4D97-AF65-F5344CB8AC3E}">
        <p14:creationId xmlns:p14="http://schemas.microsoft.com/office/powerpoint/2010/main" val="1477822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D9F8BCE-15D8-4863-AC57-FADA0EF52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709" y="533400"/>
            <a:ext cx="3773064" cy="502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E926F3-5650-4DDE-8BBA-7FF51E99F7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6C24B6-BFB2-4660-99E0-F50E30909C3D}"/>
              </a:ext>
            </a:extLst>
          </p:cNvPr>
          <p:cNvSpPr>
            <a:spLocks noGrp="1"/>
          </p:cNvSpPr>
          <p:nvPr>
            <p:ph idx="1"/>
          </p:nvPr>
        </p:nvSpPr>
        <p:spPr/>
        <p:txBody>
          <a:bodyPr/>
          <a:lstStyle/>
          <a:p>
            <a:r>
              <a:rPr lang="en-US" dirty="0">
                <a:hlinkClick r:id="rId3"/>
              </a:rPr>
              <a:t>Jess sisal</a:t>
            </a:r>
            <a:endParaRPr lang="en-US" dirty="0"/>
          </a:p>
        </p:txBody>
      </p:sp>
    </p:spTree>
    <p:extLst>
      <p:ext uri="{BB962C8B-B14F-4D97-AF65-F5344CB8AC3E}">
        <p14:creationId xmlns:p14="http://schemas.microsoft.com/office/powerpoint/2010/main" val="1874619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4BF1-2383-4358-8A40-DC1F28CD8A31}"/>
              </a:ext>
            </a:extLst>
          </p:cNvPr>
          <p:cNvSpPr>
            <a:spLocks noGrp="1"/>
          </p:cNvSpPr>
          <p:nvPr>
            <p:ph type="title"/>
          </p:nvPr>
        </p:nvSpPr>
        <p:spPr/>
        <p:txBody>
          <a:bodyPr/>
          <a:lstStyle/>
          <a:p>
            <a:r>
              <a:rPr lang="en-US" dirty="0"/>
              <a:t>Kenya course logistics</a:t>
            </a:r>
          </a:p>
        </p:txBody>
      </p:sp>
      <p:sp>
        <p:nvSpPr>
          <p:cNvPr id="3" name="Content Placeholder 2">
            <a:extLst>
              <a:ext uri="{FF2B5EF4-FFF2-40B4-BE49-F238E27FC236}">
                <a16:creationId xmlns:a16="http://schemas.microsoft.com/office/drawing/2014/main" id="{88848093-8115-4C7F-B9C0-7791D55BB869}"/>
              </a:ext>
            </a:extLst>
          </p:cNvPr>
          <p:cNvSpPr>
            <a:spLocks noGrp="1"/>
          </p:cNvSpPr>
          <p:nvPr>
            <p:ph idx="1"/>
          </p:nvPr>
        </p:nvSpPr>
        <p:spPr/>
        <p:txBody>
          <a:bodyPr/>
          <a:lstStyle/>
          <a:p>
            <a:r>
              <a:rPr lang="en-US" dirty="0"/>
              <a:t>3 weeks (approx. dates June 4-24, 2023)</a:t>
            </a:r>
          </a:p>
          <a:p>
            <a:r>
              <a:rPr lang="en-US" dirty="0"/>
              <a:t>3 credits in summer</a:t>
            </a:r>
          </a:p>
          <a:p>
            <a:r>
              <a:rPr lang="en-US" dirty="0"/>
              <a:t>1-credit Kenya seminar (NRES 479) in spring</a:t>
            </a:r>
          </a:p>
          <a:p>
            <a:endParaRPr lang="en-US" dirty="0"/>
          </a:p>
          <a:p>
            <a:r>
              <a:rPr lang="en-US" dirty="0"/>
              <a:t>2-credit CWES (CNR SFE students only)</a:t>
            </a:r>
          </a:p>
          <a:p>
            <a:endParaRPr lang="en-US" dirty="0"/>
          </a:p>
        </p:txBody>
      </p:sp>
    </p:spTree>
    <p:extLst>
      <p:ext uri="{BB962C8B-B14F-4D97-AF65-F5344CB8AC3E}">
        <p14:creationId xmlns:p14="http://schemas.microsoft.com/office/powerpoint/2010/main" val="1837888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etrill\Dropbox\Kenya\Kenya 2013 pics\coffee.jpg">
            <a:extLst>
              <a:ext uri="{FF2B5EF4-FFF2-40B4-BE49-F238E27FC236}">
                <a16:creationId xmlns:a16="http://schemas.microsoft.com/office/drawing/2014/main" id="{C56D1094-B543-4AF8-8F5F-EFDF41D3E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913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6791-2829-4204-9E39-600D893852E4}"/>
              </a:ext>
            </a:extLst>
          </p:cNvPr>
          <p:cNvSpPr>
            <a:spLocks noGrp="1"/>
          </p:cNvSpPr>
          <p:nvPr>
            <p:ph type="title"/>
          </p:nvPr>
        </p:nvSpPr>
        <p:spPr/>
        <p:txBody>
          <a:bodyPr/>
          <a:lstStyle/>
          <a:p>
            <a:r>
              <a:rPr lang="en-US" dirty="0"/>
              <a:t>What do we eat?</a:t>
            </a:r>
          </a:p>
        </p:txBody>
      </p:sp>
      <p:sp>
        <p:nvSpPr>
          <p:cNvPr id="3" name="Content Placeholder 2">
            <a:extLst>
              <a:ext uri="{FF2B5EF4-FFF2-40B4-BE49-F238E27FC236}">
                <a16:creationId xmlns:a16="http://schemas.microsoft.com/office/drawing/2014/main" id="{F9B82037-69B1-4C19-94D7-AED62B54FD6D}"/>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651E6F3C-56CC-4FA9-9A70-A3721618D9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71" b="23333"/>
          <a:stretch/>
        </p:blipFill>
        <p:spPr bwMode="auto">
          <a:xfrm>
            <a:off x="228600" y="1575847"/>
            <a:ext cx="3946643" cy="34717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A515F3-87BB-45AF-905F-4E17ED5425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78" b="25555"/>
          <a:stretch/>
        </p:blipFill>
        <p:spPr bwMode="auto">
          <a:xfrm>
            <a:off x="4146963" y="2590800"/>
            <a:ext cx="4572000" cy="34533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349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8226-D2C6-4755-AB82-19D2FBEDF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2401A9-2044-448F-9C19-07B064E9E9A7}"/>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E8B15170-8C67-43B8-BC63-59D733BA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0"/>
            <a:ext cx="5145087"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509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13AD-51F3-4168-BDEB-0BD7D5FF98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02C3DB-92D1-41F2-9A7C-B79857A0441A}"/>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DFA633FE-9744-4C9B-A907-F39D34D72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48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DAEE-A898-4096-830C-D185532F6703}"/>
              </a:ext>
            </a:extLst>
          </p:cNvPr>
          <p:cNvSpPr>
            <a:spLocks noGrp="1"/>
          </p:cNvSpPr>
          <p:nvPr>
            <p:ph type="title"/>
          </p:nvPr>
        </p:nvSpPr>
        <p:spPr>
          <a:xfrm>
            <a:off x="387285" y="16522"/>
            <a:ext cx="8229600" cy="1143000"/>
          </a:xfrm>
        </p:spPr>
        <p:txBody>
          <a:bodyPr/>
          <a:lstStyle/>
          <a:p>
            <a:r>
              <a:rPr lang="en-US" dirty="0"/>
              <a:t>Where do we sleep?</a:t>
            </a:r>
          </a:p>
        </p:txBody>
      </p:sp>
      <p:sp>
        <p:nvSpPr>
          <p:cNvPr id="3" name="Content Placeholder 2">
            <a:extLst>
              <a:ext uri="{FF2B5EF4-FFF2-40B4-BE49-F238E27FC236}">
                <a16:creationId xmlns:a16="http://schemas.microsoft.com/office/drawing/2014/main" id="{F2999A7C-5A5F-4246-A727-0CDD1B0F4EEA}"/>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id="{A240E2F3-A298-4E49-9470-2E24FC409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893189"/>
            <a:ext cx="8832915" cy="5888611"/>
          </a:xfrm>
          <a:prstGeom prst="rect">
            <a:avLst/>
          </a:prstGeom>
          <a:ln>
            <a:solidFill>
              <a:schemeClr val="tx1"/>
            </a:solidFill>
          </a:ln>
        </p:spPr>
      </p:pic>
    </p:spTree>
    <p:extLst>
      <p:ext uri="{BB962C8B-B14F-4D97-AF65-F5344CB8AC3E}">
        <p14:creationId xmlns:p14="http://schemas.microsoft.com/office/powerpoint/2010/main" val="176081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0B68-F323-436C-956A-6A70834E42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C08189-8E91-4940-B6B1-D0900C1F35F3}"/>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2824A666-46D6-49C4-B009-14A14050A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13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31"/>
          <p:cNvPicPr>
            <a:picLocks noGrp="1" noChangeAspect="1"/>
          </p:cNvPicPr>
          <p:nvPr isPhoto="1"/>
        </p:nvPicPr>
        <p:blipFill>
          <a:blip r:embed="rId2" cstate="email">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Box 2"/>
          <p:cNvSpPr txBox="1"/>
          <p:nvPr/>
        </p:nvSpPr>
        <p:spPr>
          <a:xfrm>
            <a:off x="3124200" y="402034"/>
            <a:ext cx="3200400" cy="1384995"/>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Thank you!</a:t>
            </a:r>
          </a:p>
          <a:p>
            <a:endParaRPr lang="en-US" sz="1100" dirty="0">
              <a:latin typeface="Arial" panose="020B0604020202020204" pitchFamily="34" charset="0"/>
              <a:cs typeface="Arial" panose="020B0604020202020204" pitchFamily="34" charset="0"/>
            </a:endParaRPr>
          </a:p>
          <a:p>
            <a:r>
              <a:rPr lang="en-US" sz="3600" i="1" dirty="0">
                <a:latin typeface="Arial" panose="020B0604020202020204" pitchFamily="34" charset="0"/>
                <a:cs typeface="Arial" panose="020B0604020202020204" pitchFamily="34" charset="0"/>
              </a:rPr>
              <a:t>Asante </a:t>
            </a:r>
            <a:r>
              <a:rPr lang="en-US" sz="3600" i="1" dirty="0" err="1">
                <a:latin typeface="Arial" panose="020B0604020202020204" pitchFamily="34" charset="0"/>
                <a:cs typeface="Arial" panose="020B0604020202020204" pitchFamily="34" charset="0"/>
              </a:rPr>
              <a:t>sana</a:t>
            </a:r>
            <a:r>
              <a:rPr lang="en-US" sz="36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243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DF97-3F7F-46F9-BE8C-6CF5D60C3703}"/>
              </a:ext>
            </a:extLst>
          </p:cNvPr>
          <p:cNvSpPr>
            <a:spLocks noGrp="1"/>
          </p:cNvSpPr>
          <p:nvPr>
            <p:ph type="title"/>
          </p:nvPr>
        </p:nvSpPr>
        <p:spPr/>
        <p:txBody>
          <a:bodyPr/>
          <a:lstStyle/>
          <a:p>
            <a:r>
              <a:rPr lang="en-US" dirty="0"/>
              <a:t>Application info</a:t>
            </a:r>
          </a:p>
        </p:txBody>
      </p:sp>
      <p:sp>
        <p:nvSpPr>
          <p:cNvPr id="3" name="Content Placeholder 2">
            <a:extLst>
              <a:ext uri="{FF2B5EF4-FFF2-40B4-BE49-F238E27FC236}">
                <a16:creationId xmlns:a16="http://schemas.microsoft.com/office/drawing/2014/main" id="{D519EAB2-D431-431C-BA07-C130C3687E86}"/>
              </a:ext>
            </a:extLst>
          </p:cNvPr>
          <p:cNvSpPr>
            <a:spLocks noGrp="1"/>
          </p:cNvSpPr>
          <p:nvPr>
            <p:ph idx="1"/>
          </p:nvPr>
        </p:nvSpPr>
        <p:spPr/>
        <p:txBody>
          <a:bodyPr/>
          <a:lstStyle/>
          <a:p>
            <a:r>
              <a:rPr lang="en-US" dirty="0"/>
              <a:t>Apply NOW for passport!</a:t>
            </a:r>
          </a:p>
          <a:p>
            <a:r>
              <a:rPr lang="en-US" dirty="0"/>
              <a:t>Apply to Office of International Education (OIE) by Dec 1 for priority</a:t>
            </a:r>
          </a:p>
          <a:p>
            <a:r>
              <a:rPr lang="en-US" dirty="0"/>
              <a:t>CNR SFE students only: pre-application (link in CNR Reporter or ask me) by Oct 31 at 11:59pm</a:t>
            </a:r>
          </a:p>
        </p:txBody>
      </p:sp>
    </p:spTree>
    <p:extLst>
      <p:ext uri="{BB962C8B-B14F-4D97-AF65-F5344CB8AC3E}">
        <p14:creationId xmlns:p14="http://schemas.microsoft.com/office/powerpoint/2010/main" val="40714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6AE04F-6C53-4F49-BFD6-0C0289A156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036" b="10503"/>
          <a:stretch/>
        </p:blipFill>
        <p:spPr>
          <a:xfrm>
            <a:off x="20" y="10"/>
            <a:ext cx="9143980" cy="4666928"/>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CF4EB-C81A-4585-80C1-46D720C8BAC3}"/>
              </a:ext>
            </a:extLst>
          </p:cNvPr>
          <p:cNvSpPr>
            <a:spLocks noGrp="1"/>
          </p:cNvSpPr>
          <p:nvPr>
            <p:ph type="title"/>
          </p:nvPr>
        </p:nvSpPr>
        <p:spPr>
          <a:xfrm>
            <a:off x="603748" y="4551037"/>
            <a:ext cx="3766337" cy="1509931"/>
          </a:xfrm>
        </p:spPr>
        <p:txBody>
          <a:bodyPr>
            <a:normAutofit/>
          </a:bodyPr>
          <a:lstStyle/>
          <a:p>
            <a:r>
              <a:rPr lang="en-US" sz="3500" dirty="0">
                <a:solidFill>
                  <a:srgbClr val="000000"/>
                </a:solidFill>
                <a:latin typeface="Arial" panose="020B0604020202020204" pitchFamily="34" charset="0"/>
                <a:cs typeface="Arial" panose="020B0604020202020204" pitchFamily="34" charset="0"/>
              </a:rPr>
              <a:t>Who is part of this course?</a:t>
            </a:r>
          </a:p>
        </p:txBody>
      </p:sp>
      <p:sp>
        <p:nvSpPr>
          <p:cNvPr id="3" name="Content Placeholder 2">
            <a:extLst>
              <a:ext uri="{FF2B5EF4-FFF2-40B4-BE49-F238E27FC236}">
                <a16:creationId xmlns:a16="http://schemas.microsoft.com/office/drawing/2014/main" id="{388BFC53-CFAA-4E6F-805C-C3B849F25647}"/>
              </a:ext>
            </a:extLst>
          </p:cNvPr>
          <p:cNvSpPr>
            <a:spLocks noGrp="1"/>
          </p:cNvSpPr>
          <p:nvPr>
            <p:ph idx="1"/>
          </p:nvPr>
        </p:nvSpPr>
        <p:spPr>
          <a:xfrm>
            <a:off x="4852684" y="4191001"/>
            <a:ext cx="4138915" cy="2514600"/>
          </a:xfrm>
        </p:spPr>
        <p:txBody>
          <a:bodyPr anchor="ctr">
            <a:normAutofit/>
          </a:bodyPr>
          <a:lstStyle/>
          <a:p>
            <a:r>
              <a:rPr lang="en-US" sz="2400" dirty="0">
                <a:solidFill>
                  <a:srgbClr val="000000"/>
                </a:solidFill>
                <a:latin typeface="Arial" panose="020B0604020202020204" pitchFamily="34" charset="0"/>
                <a:cs typeface="Arial" panose="020B0604020202020204" pitchFamily="34" charset="0"/>
              </a:rPr>
              <a:t>UWSP students- all majors welcome!</a:t>
            </a:r>
          </a:p>
          <a:p>
            <a:r>
              <a:rPr lang="en-US" sz="2400" dirty="0">
                <a:solidFill>
                  <a:srgbClr val="000000"/>
                </a:solidFill>
                <a:latin typeface="Arial" panose="020B0604020202020204" pitchFamily="34" charset="0"/>
                <a:cs typeface="Arial" panose="020B0604020202020204" pitchFamily="34" charset="0"/>
              </a:rPr>
              <a:t>Students from Kenya, other countries</a:t>
            </a:r>
          </a:p>
          <a:p>
            <a:r>
              <a:rPr lang="en-US" sz="2400" dirty="0">
                <a:solidFill>
                  <a:srgbClr val="000000"/>
                </a:solidFill>
                <a:latin typeface="Arial" panose="020B0604020202020204" pitchFamily="34" charset="0"/>
                <a:cs typeface="Arial" panose="020B0604020202020204" pitchFamily="34" charset="0"/>
              </a:rPr>
              <a:t>Many Kenyan community members &amp; instructors!</a:t>
            </a:r>
          </a:p>
        </p:txBody>
      </p:sp>
    </p:spTree>
    <p:extLst>
      <p:ext uri="{BB962C8B-B14F-4D97-AF65-F5344CB8AC3E}">
        <p14:creationId xmlns:p14="http://schemas.microsoft.com/office/powerpoint/2010/main" val="187874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754721-A0A9-43B2-8AED-29BE136BB7F8}"/>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254589F5-62C1-4956-9523-280F7A470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852665-C623-40FE-8A3F-05130F2064A6}"/>
              </a:ext>
            </a:extLst>
          </p:cNvPr>
          <p:cNvSpPr>
            <a:spLocks noGrp="1"/>
          </p:cNvSpPr>
          <p:nvPr>
            <p:ph type="title"/>
          </p:nvPr>
        </p:nvSpPr>
        <p:spPr>
          <a:xfrm>
            <a:off x="457200" y="160337"/>
            <a:ext cx="8229600" cy="1143000"/>
          </a:xfrm>
          <a:solidFill>
            <a:schemeClr val="bg1"/>
          </a:solidFill>
          <a:ln>
            <a:solidFill>
              <a:schemeClr val="tx1"/>
            </a:solidFill>
          </a:ln>
        </p:spPr>
        <p:txBody>
          <a:bodyPr>
            <a:normAutofit/>
          </a:bodyPr>
          <a:lstStyle/>
          <a:p>
            <a:r>
              <a:rPr lang="en-US" dirty="0"/>
              <a:t>Where do we go?</a:t>
            </a:r>
          </a:p>
        </p:txBody>
      </p:sp>
    </p:spTree>
    <p:extLst>
      <p:ext uri="{BB962C8B-B14F-4D97-AF65-F5344CB8AC3E}">
        <p14:creationId xmlns:p14="http://schemas.microsoft.com/office/powerpoint/2010/main" val="1281113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frica map count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5963478"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2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ast afric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0"/>
            <a:ext cx="8084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1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apsofworld.com/kenya/maps/kenya-map.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99516" y="-99502"/>
            <a:ext cx="5624496" cy="6957502"/>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sp>
        <p:nvSpPr>
          <p:cNvPr id="2" name="Star: 5 Points 1">
            <a:extLst>
              <a:ext uri="{FF2B5EF4-FFF2-40B4-BE49-F238E27FC236}">
                <a16:creationId xmlns:a16="http://schemas.microsoft.com/office/drawing/2014/main" id="{D9913B64-3EF5-4E5B-B7E2-F0DDD38E6551}"/>
              </a:ext>
            </a:extLst>
          </p:cNvPr>
          <p:cNvSpPr/>
          <p:nvPr/>
        </p:nvSpPr>
        <p:spPr>
          <a:xfrm>
            <a:off x="3276600" y="4267200"/>
            <a:ext cx="304800" cy="3048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54DE6981-AC18-4459-8225-7FCCBFF5346E}"/>
              </a:ext>
            </a:extLst>
          </p:cNvPr>
          <p:cNvSpPr/>
          <p:nvPr/>
        </p:nvSpPr>
        <p:spPr>
          <a:xfrm>
            <a:off x="1915188" y="3341542"/>
            <a:ext cx="304800" cy="3048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33F37C9-264D-4324-B41C-48D8A8AC9F0F}"/>
              </a:ext>
            </a:extLst>
          </p:cNvPr>
          <p:cNvSpPr/>
          <p:nvPr/>
        </p:nvSpPr>
        <p:spPr>
          <a:xfrm>
            <a:off x="3276600" y="3465662"/>
            <a:ext cx="304800" cy="3048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057CCCA6-3E29-4873-A14A-574F94D014EC}"/>
              </a:ext>
            </a:extLst>
          </p:cNvPr>
          <p:cNvSpPr/>
          <p:nvPr/>
        </p:nvSpPr>
        <p:spPr>
          <a:xfrm>
            <a:off x="3768471" y="4572000"/>
            <a:ext cx="304800" cy="3048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70E2393-3876-4C6B-B247-7C734F55A185}"/>
              </a:ext>
            </a:extLst>
          </p:cNvPr>
          <p:cNvSpPr/>
          <p:nvPr/>
        </p:nvSpPr>
        <p:spPr>
          <a:xfrm>
            <a:off x="3522536" y="3983980"/>
            <a:ext cx="304800" cy="3048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32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4EF06FBC4C4C44A274DA9396C6DF87" ma:contentTypeVersion="2" ma:contentTypeDescription="Create a new document." ma:contentTypeScope="" ma:versionID="97eef3cc1457a9569a71ff4269d12247">
  <xsd:schema xmlns:xsd="http://www.w3.org/2001/XMLSchema" xmlns:xs="http://www.w3.org/2001/XMLSchema" xmlns:p="http://schemas.microsoft.com/office/2006/metadata/properties" xmlns:ns1="http://schemas.microsoft.com/sharepoint/v3" xmlns:ns2="beaf5f31-8cd1-41e4-a47a-7a8ecc96f470" targetNamespace="http://schemas.microsoft.com/office/2006/metadata/properties" ma:root="true" ma:fieldsID="5cebaa52a6172f6adf91ae4943116a7d" ns1:_="" ns2:_="">
    <xsd:import namespace="http://schemas.microsoft.com/sharepoint/v3"/>
    <xsd:import namespace="beaf5f31-8cd1-41e4-a47a-7a8ecc96f47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af5f31-8cd1-41e4-a47a-7a8ecc96f4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524C4-1962-406B-8955-A470F206D281}"/>
</file>

<file path=customXml/itemProps2.xml><?xml version="1.0" encoding="utf-8"?>
<ds:datastoreItem xmlns:ds="http://schemas.openxmlformats.org/officeDocument/2006/customXml" ds:itemID="{FD4C7CC8-89B2-4E4B-927D-1418AEF646DD}">
  <ds:schemaRefs>
    <ds:schemaRef ds:uri="http://schemas.microsoft.com/office/2006/metadata/properties"/>
    <ds:schemaRef ds:uri="http://schemas.microsoft.com/office/infopath/2007/PartnerControls"/>
    <ds:schemaRef ds:uri="http://schemas.microsoft.com/office/2006/documentManagement/types"/>
    <ds:schemaRef ds:uri="http://schemas.microsoft.com/sharepoint/v3"/>
    <ds:schemaRef ds:uri="http://purl.org/dc/elements/1.1/"/>
    <ds:schemaRef ds:uri="29a075e2-ccf9-47b3-9a85-2678fdefa19f"/>
    <ds:schemaRef ds:uri="http://schemas.openxmlformats.org/package/2006/metadata/core-properties"/>
    <ds:schemaRef ds:uri="http://purl.org/dc/terms/"/>
    <ds:schemaRef ds:uri="e2501687-8a0f-47f8-b248-2b634a2a47b1"/>
    <ds:schemaRef ds:uri="http://www.w3.org/XML/1998/namespace"/>
    <ds:schemaRef ds:uri="http://purl.org/dc/dcmitype/"/>
  </ds:schemaRefs>
</ds:datastoreItem>
</file>

<file path=customXml/itemProps3.xml><?xml version="1.0" encoding="utf-8"?>
<ds:datastoreItem xmlns:ds="http://schemas.openxmlformats.org/officeDocument/2006/customXml" ds:itemID="{4EE5AC0E-8988-4893-9950-060FDACB4F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7877</TotalTime>
  <Words>305</Words>
  <Application>Microsoft Office PowerPoint</Application>
  <PresentationFormat>On-screen Show (4:3)</PresentationFormat>
  <Paragraphs>46</Paragraphs>
  <Slides>36</Slides>
  <Notes>3</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vt:lpstr>
      <vt:lpstr>Office Theme</vt:lpstr>
      <vt:lpstr>PowerPoint Presentation</vt:lpstr>
      <vt:lpstr>Permaculture training &amp;  Sustainability in Kenya</vt:lpstr>
      <vt:lpstr>Kenya course logistics</vt:lpstr>
      <vt:lpstr>Application info</vt:lpstr>
      <vt:lpstr>Who is part of this course?</vt:lpstr>
      <vt:lpstr>Where do we go?</vt:lpstr>
      <vt:lpstr>PowerPoint Presentation</vt:lpstr>
      <vt:lpstr>PowerPoint Presentation</vt:lpstr>
      <vt:lpstr>PowerPoint Presentation</vt:lpstr>
      <vt:lpstr>Kenyan languages &amp;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eat?</vt:lpstr>
      <vt:lpstr>PowerPoint Presentation</vt:lpstr>
      <vt:lpstr>PowerPoint Presentation</vt:lpstr>
      <vt:lpstr>Where do we sleep?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Permaculture training &amp;  Sustainability in Kenya</dc:title>
  <dc:creator>Petrillo, Holly</dc:creator>
  <cp:lastModifiedBy>Youngberg, Katie</cp:lastModifiedBy>
  <cp:revision>18</cp:revision>
  <dcterms:created xsi:type="dcterms:W3CDTF">2018-10-12T21:07:24Z</dcterms:created>
  <dcterms:modified xsi:type="dcterms:W3CDTF">2022-10-21T20:29:57Z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0x010100994EF06FBC4C4C44A274DA9396C6DF87</vt:lpwstr>
  </property>
</Properties>
</file>