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34.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33.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slideLayouts/slideLayout4.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handoutMasters/handoutMaster1.xml" ContentType="application/vnd.openxmlformats-officedocument.presentationml.handoutMaster+xml"/>
  <Override PartName="/ppt/diagrams/layout1.xml" ContentType="application/vnd.openxmlformats-officedocument.drawingml.diagramLayout+xml"/>
  <Override PartName="/ppt/diagrams/quickStyle1.xml" ContentType="application/vnd.openxmlformats-officedocument.drawingml.diagram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4" r:id="rId1"/>
  </p:sldMasterIdLst>
  <p:notesMasterIdLst>
    <p:notesMasterId r:id="rId60"/>
  </p:notesMasterIdLst>
  <p:handoutMasterIdLst>
    <p:handoutMasterId r:id="rId61"/>
  </p:handoutMasterIdLst>
  <p:sldIdLst>
    <p:sldId id="256" r:id="rId2"/>
    <p:sldId id="257" r:id="rId3"/>
    <p:sldId id="328" r:id="rId4"/>
    <p:sldId id="330" r:id="rId5"/>
    <p:sldId id="287" r:id="rId6"/>
    <p:sldId id="375" r:id="rId7"/>
    <p:sldId id="377" r:id="rId8"/>
    <p:sldId id="376" r:id="rId9"/>
    <p:sldId id="312" r:id="rId10"/>
    <p:sldId id="332" r:id="rId11"/>
    <p:sldId id="326" r:id="rId12"/>
    <p:sldId id="333" r:id="rId13"/>
    <p:sldId id="331" r:id="rId14"/>
    <p:sldId id="378" r:id="rId15"/>
    <p:sldId id="319" r:id="rId16"/>
    <p:sldId id="263" r:id="rId17"/>
    <p:sldId id="266" r:id="rId18"/>
    <p:sldId id="264" r:id="rId19"/>
    <p:sldId id="265" r:id="rId20"/>
    <p:sldId id="341" r:id="rId21"/>
    <p:sldId id="340" r:id="rId22"/>
    <p:sldId id="284" r:id="rId23"/>
    <p:sldId id="315" r:id="rId24"/>
    <p:sldId id="268" r:id="rId25"/>
    <p:sldId id="399" r:id="rId26"/>
    <p:sldId id="400" r:id="rId27"/>
    <p:sldId id="337" r:id="rId28"/>
    <p:sldId id="380" r:id="rId29"/>
    <p:sldId id="383" r:id="rId30"/>
    <p:sldId id="339" r:id="rId31"/>
    <p:sldId id="338" r:id="rId32"/>
    <p:sldId id="384" r:id="rId33"/>
    <p:sldId id="390" r:id="rId34"/>
    <p:sldId id="342" r:id="rId35"/>
    <p:sldId id="401" r:id="rId36"/>
    <p:sldId id="386" r:id="rId37"/>
    <p:sldId id="389" r:id="rId38"/>
    <p:sldId id="388" r:id="rId39"/>
    <p:sldId id="270" r:id="rId40"/>
    <p:sldId id="344" r:id="rId41"/>
    <p:sldId id="347" r:id="rId42"/>
    <p:sldId id="394" r:id="rId43"/>
    <p:sldId id="343" r:id="rId44"/>
    <p:sldId id="353" r:id="rId45"/>
    <p:sldId id="348" r:id="rId46"/>
    <p:sldId id="350" r:id="rId47"/>
    <p:sldId id="363" r:id="rId48"/>
    <p:sldId id="358" r:id="rId49"/>
    <p:sldId id="392" r:id="rId50"/>
    <p:sldId id="357" r:id="rId51"/>
    <p:sldId id="374" r:id="rId52"/>
    <p:sldId id="396" r:id="rId53"/>
    <p:sldId id="369" r:id="rId54"/>
    <p:sldId id="395" r:id="rId55"/>
    <p:sldId id="397" r:id="rId56"/>
    <p:sldId id="393" r:id="rId57"/>
    <p:sldId id="391" r:id="rId58"/>
    <p:sldId id="398"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clrMru>
    <a:srgbClr val="4E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6" autoAdjust="0"/>
    <p:restoredTop sz="94660"/>
  </p:normalViewPr>
  <p:slideViewPr>
    <p:cSldViewPr snapToObjects="1">
      <p:cViewPr>
        <p:scale>
          <a:sx n="90" d="100"/>
          <a:sy n="90" d="100"/>
        </p:scale>
        <p:origin x="326" y="1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68"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C5100-7A85-4C1E-A2CE-056AD2915332}" type="doc">
      <dgm:prSet loTypeId="urn:microsoft.com/office/officeart/2005/8/layout/chart3" loCatId="cycle" qsTypeId="urn:microsoft.com/office/officeart/2005/8/quickstyle/simple2" qsCatId="simple" csTypeId="urn:microsoft.com/office/officeart/2005/8/colors/accent0_1" csCatId="mainScheme" phldr="1"/>
      <dgm:spPr/>
    </dgm:pt>
    <dgm:pt modelId="{379C03DB-6D65-4920-8388-298EAF2E2AE6}">
      <dgm:prSet phldrT="[Text]"/>
      <dgm:spPr/>
      <dgm:t>
        <a:bodyPr/>
        <a:lstStyle/>
        <a:p>
          <a:r>
            <a:rPr lang="en-US" dirty="0" smtClean="0"/>
            <a:t> </a:t>
          </a:r>
        </a:p>
        <a:p>
          <a:endParaRPr lang="en-US" dirty="0"/>
        </a:p>
      </dgm:t>
    </dgm:pt>
    <dgm:pt modelId="{FA97A94B-30CC-4C10-97C5-005AF0D33CD8}" type="parTrans" cxnId="{083C568E-F03C-4F01-BC46-20CA931BFF50}">
      <dgm:prSet/>
      <dgm:spPr/>
      <dgm:t>
        <a:bodyPr/>
        <a:lstStyle/>
        <a:p>
          <a:endParaRPr lang="en-US"/>
        </a:p>
      </dgm:t>
    </dgm:pt>
    <dgm:pt modelId="{F89F7425-E9C2-4414-9294-C40701EE9A3A}" type="sibTrans" cxnId="{083C568E-F03C-4F01-BC46-20CA931BFF50}">
      <dgm:prSet/>
      <dgm:spPr/>
      <dgm:t>
        <a:bodyPr/>
        <a:lstStyle/>
        <a:p>
          <a:endParaRPr lang="en-US"/>
        </a:p>
      </dgm:t>
    </dgm:pt>
    <dgm:pt modelId="{2CC4C9A2-6641-4CDF-8865-963E01A95D3B}">
      <dgm:prSet phldrT="[Text]"/>
      <dgm:spPr/>
      <dgm:t>
        <a:bodyPr/>
        <a:lstStyle/>
        <a:p>
          <a:r>
            <a:rPr lang="en-US" dirty="0" smtClean="0"/>
            <a:t> </a:t>
          </a:r>
        </a:p>
        <a:p>
          <a:endParaRPr lang="en-US" dirty="0"/>
        </a:p>
      </dgm:t>
    </dgm:pt>
    <dgm:pt modelId="{C1546545-4C8C-4386-9D18-8537D7DB78C2}" type="parTrans" cxnId="{FFD1FE7C-713B-408C-8975-32EA916BCB9B}">
      <dgm:prSet/>
      <dgm:spPr/>
      <dgm:t>
        <a:bodyPr/>
        <a:lstStyle/>
        <a:p>
          <a:endParaRPr lang="en-US"/>
        </a:p>
      </dgm:t>
    </dgm:pt>
    <dgm:pt modelId="{E3C960D2-F605-4664-A55D-2D61C1397C75}" type="sibTrans" cxnId="{FFD1FE7C-713B-408C-8975-32EA916BCB9B}">
      <dgm:prSet/>
      <dgm:spPr/>
      <dgm:t>
        <a:bodyPr/>
        <a:lstStyle/>
        <a:p>
          <a:endParaRPr lang="en-US"/>
        </a:p>
      </dgm:t>
    </dgm:pt>
    <dgm:pt modelId="{2A31DCB6-26CB-45C0-9D4B-58A4175B75D2}">
      <dgm:prSet phldrT="[Text]"/>
      <dgm:spPr/>
      <dgm:t>
        <a:bodyPr/>
        <a:lstStyle/>
        <a:p>
          <a:r>
            <a:rPr lang="en-US" dirty="0" smtClean="0"/>
            <a:t> </a:t>
          </a:r>
        </a:p>
        <a:p>
          <a:endParaRPr lang="en-US" dirty="0"/>
        </a:p>
      </dgm:t>
    </dgm:pt>
    <dgm:pt modelId="{77D7B7A2-7F4D-4EDD-8855-ACFBEF37DA89}" type="parTrans" cxnId="{8683EF06-7E8B-41D9-AC2A-A81FAD744644}">
      <dgm:prSet/>
      <dgm:spPr/>
      <dgm:t>
        <a:bodyPr/>
        <a:lstStyle/>
        <a:p>
          <a:endParaRPr lang="en-US"/>
        </a:p>
      </dgm:t>
    </dgm:pt>
    <dgm:pt modelId="{7F326CEC-B8D4-44B0-9D1C-D6BD93B7B089}" type="sibTrans" cxnId="{8683EF06-7E8B-41D9-AC2A-A81FAD744644}">
      <dgm:prSet/>
      <dgm:spPr/>
      <dgm:t>
        <a:bodyPr/>
        <a:lstStyle/>
        <a:p>
          <a:endParaRPr lang="en-US"/>
        </a:p>
      </dgm:t>
    </dgm:pt>
    <dgm:pt modelId="{8EC5FBDD-18FE-44E4-9BCE-2D21D71BC911}">
      <dgm:prSet/>
      <dgm:spPr/>
      <dgm:t>
        <a:bodyPr/>
        <a:lstStyle/>
        <a:p>
          <a:endParaRPr lang="en-US" dirty="0"/>
        </a:p>
      </dgm:t>
    </dgm:pt>
    <dgm:pt modelId="{289B6BAD-5579-45B6-9A59-48253460DE3A}" type="parTrans" cxnId="{EE1058B3-C263-42FA-80E3-B3B3EED0921C}">
      <dgm:prSet/>
      <dgm:spPr/>
      <dgm:t>
        <a:bodyPr/>
        <a:lstStyle/>
        <a:p>
          <a:endParaRPr lang="en-US"/>
        </a:p>
      </dgm:t>
    </dgm:pt>
    <dgm:pt modelId="{2A130ECB-64DF-4AE7-9605-76BF2A36ED39}" type="sibTrans" cxnId="{EE1058B3-C263-42FA-80E3-B3B3EED0921C}">
      <dgm:prSet/>
      <dgm:spPr/>
      <dgm:t>
        <a:bodyPr/>
        <a:lstStyle/>
        <a:p>
          <a:endParaRPr lang="en-US"/>
        </a:p>
      </dgm:t>
    </dgm:pt>
    <dgm:pt modelId="{62753124-BB37-49DB-85A9-0B6138D54B08}">
      <dgm:prSet/>
      <dgm:spPr/>
      <dgm:t>
        <a:bodyPr/>
        <a:lstStyle/>
        <a:p>
          <a:endParaRPr lang="en-US" dirty="0"/>
        </a:p>
      </dgm:t>
    </dgm:pt>
    <dgm:pt modelId="{C5A84E44-AB2B-4174-AB5A-2DD3188F0780}" type="parTrans" cxnId="{85480A6C-CA5C-4E62-8994-858562768B27}">
      <dgm:prSet/>
      <dgm:spPr/>
      <dgm:t>
        <a:bodyPr/>
        <a:lstStyle/>
        <a:p>
          <a:endParaRPr lang="en-US"/>
        </a:p>
      </dgm:t>
    </dgm:pt>
    <dgm:pt modelId="{ED551117-CABE-4758-AD39-FB9F361814CE}" type="sibTrans" cxnId="{85480A6C-CA5C-4E62-8994-858562768B27}">
      <dgm:prSet/>
      <dgm:spPr/>
      <dgm:t>
        <a:bodyPr/>
        <a:lstStyle/>
        <a:p>
          <a:endParaRPr lang="en-US"/>
        </a:p>
      </dgm:t>
    </dgm:pt>
    <dgm:pt modelId="{F917A1EA-6F30-418B-980E-D08C327EA68D}">
      <dgm:prSet/>
      <dgm:spPr/>
      <dgm:t>
        <a:bodyPr/>
        <a:lstStyle/>
        <a:p>
          <a:endParaRPr lang="en-US" dirty="0"/>
        </a:p>
      </dgm:t>
    </dgm:pt>
    <dgm:pt modelId="{92E43BA4-4F59-4F2C-B9CE-FA9242578836}" type="parTrans" cxnId="{34567BEB-52BE-4893-8BC2-D2DD7619D934}">
      <dgm:prSet/>
      <dgm:spPr/>
      <dgm:t>
        <a:bodyPr/>
        <a:lstStyle/>
        <a:p>
          <a:endParaRPr lang="en-US"/>
        </a:p>
      </dgm:t>
    </dgm:pt>
    <dgm:pt modelId="{B351713E-39AC-4DEF-848F-E4AD5AB549D8}" type="sibTrans" cxnId="{34567BEB-52BE-4893-8BC2-D2DD7619D934}">
      <dgm:prSet/>
      <dgm:spPr/>
      <dgm:t>
        <a:bodyPr/>
        <a:lstStyle/>
        <a:p>
          <a:endParaRPr lang="en-US"/>
        </a:p>
      </dgm:t>
    </dgm:pt>
    <dgm:pt modelId="{08E35D42-464E-4A46-AC6A-95E7D84FBA59}">
      <dgm:prSet/>
      <dgm:spPr/>
      <dgm:t>
        <a:bodyPr/>
        <a:lstStyle/>
        <a:p>
          <a:endParaRPr lang="en-US" dirty="0"/>
        </a:p>
      </dgm:t>
    </dgm:pt>
    <dgm:pt modelId="{A6E1DDAB-DD8F-448C-B071-662925046764}" type="parTrans" cxnId="{7C34A14A-DFF7-488D-BC61-FF5D197F0E80}">
      <dgm:prSet/>
      <dgm:spPr/>
      <dgm:t>
        <a:bodyPr/>
        <a:lstStyle/>
        <a:p>
          <a:endParaRPr lang="en-US"/>
        </a:p>
      </dgm:t>
    </dgm:pt>
    <dgm:pt modelId="{06D685E3-6199-487E-93F6-576B01C14A7C}" type="sibTrans" cxnId="{7C34A14A-DFF7-488D-BC61-FF5D197F0E80}">
      <dgm:prSet/>
      <dgm:spPr/>
      <dgm:t>
        <a:bodyPr/>
        <a:lstStyle/>
        <a:p>
          <a:endParaRPr lang="en-US"/>
        </a:p>
      </dgm:t>
    </dgm:pt>
    <dgm:pt modelId="{7BB4F66D-A0F9-46C1-AE96-5261E289AFD9}" type="pres">
      <dgm:prSet presAssocID="{C03C5100-7A85-4C1E-A2CE-056AD2915332}" presName="compositeShape" presStyleCnt="0">
        <dgm:presLayoutVars>
          <dgm:chMax val="7"/>
          <dgm:dir/>
          <dgm:resizeHandles val="exact"/>
        </dgm:presLayoutVars>
      </dgm:prSet>
      <dgm:spPr/>
    </dgm:pt>
    <dgm:pt modelId="{892F8DCD-D3BD-4055-BA6B-7537670F3A76}" type="pres">
      <dgm:prSet presAssocID="{C03C5100-7A85-4C1E-A2CE-056AD2915332}" presName="wedge1" presStyleLbl="node1" presStyleIdx="0" presStyleCnt="7" custLinFactNeighborX="-2432" custLinFactNeighborY="4892"/>
      <dgm:spPr/>
      <dgm:t>
        <a:bodyPr/>
        <a:lstStyle/>
        <a:p>
          <a:endParaRPr lang="en-US"/>
        </a:p>
      </dgm:t>
    </dgm:pt>
    <dgm:pt modelId="{CABA6966-E77B-48E3-9A03-63D2CEBB6830}" type="pres">
      <dgm:prSet presAssocID="{C03C5100-7A85-4C1E-A2CE-056AD2915332}" presName="wedge1Tx" presStyleLbl="node1" presStyleIdx="0" presStyleCnt="7">
        <dgm:presLayoutVars>
          <dgm:chMax val="0"/>
          <dgm:chPref val="0"/>
          <dgm:bulletEnabled val="1"/>
        </dgm:presLayoutVars>
      </dgm:prSet>
      <dgm:spPr/>
      <dgm:t>
        <a:bodyPr/>
        <a:lstStyle/>
        <a:p>
          <a:endParaRPr lang="en-US"/>
        </a:p>
      </dgm:t>
    </dgm:pt>
    <dgm:pt modelId="{12D1D98B-80B2-46CC-BD70-E57C57ACA3A7}" type="pres">
      <dgm:prSet presAssocID="{C03C5100-7A85-4C1E-A2CE-056AD2915332}" presName="wedge2" presStyleLbl="node1" presStyleIdx="1" presStyleCnt="7"/>
      <dgm:spPr/>
      <dgm:t>
        <a:bodyPr/>
        <a:lstStyle/>
        <a:p>
          <a:endParaRPr lang="en-US"/>
        </a:p>
      </dgm:t>
    </dgm:pt>
    <dgm:pt modelId="{C00EFC64-41D1-45F9-A6C9-E894F50F53E0}" type="pres">
      <dgm:prSet presAssocID="{C03C5100-7A85-4C1E-A2CE-056AD2915332}" presName="wedge2Tx" presStyleLbl="node1" presStyleIdx="1" presStyleCnt="7">
        <dgm:presLayoutVars>
          <dgm:chMax val="0"/>
          <dgm:chPref val="0"/>
          <dgm:bulletEnabled val="1"/>
        </dgm:presLayoutVars>
      </dgm:prSet>
      <dgm:spPr/>
      <dgm:t>
        <a:bodyPr/>
        <a:lstStyle/>
        <a:p>
          <a:endParaRPr lang="en-US"/>
        </a:p>
      </dgm:t>
    </dgm:pt>
    <dgm:pt modelId="{C02BEDFD-3CC3-408C-A489-0F5954126F10}" type="pres">
      <dgm:prSet presAssocID="{C03C5100-7A85-4C1E-A2CE-056AD2915332}" presName="wedge3" presStyleLbl="node1" presStyleIdx="2" presStyleCnt="7"/>
      <dgm:spPr/>
      <dgm:t>
        <a:bodyPr/>
        <a:lstStyle/>
        <a:p>
          <a:endParaRPr lang="en-US"/>
        </a:p>
      </dgm:t>
    </dgm:pt>
    <dgm:pt modelId="{F6064361-13A0-4FE4-9B71-BAE4985EEB06}" type="pres">
      <dgm:prSet presAssocID="{C03C5100-7A85-4C1E-A2CE-056AD2915332}" presName="wedge3Tx" presStyleLbl="node1" presStyleIdx="2" presStyleCnt="7">
        <dgm:presLayoutVars>
          <dgm:chMax val="0"/>
          <dgm:chPref val="0"/>
          <dgm:bulletEnabled val="1"/>
        </dgm:presLayoutVars>
      </dgm:prSet>
      <dgm:spPr/>
      <dgm:t>
        <a:bodyPr/>
        <a:lstStyle/>
        <a:p>
          <a:endParaRPr lang="en-US"/>
        </a:p>
      </dgm:t>
    </dgm:pt>
    <dgm:pt modelId="{FB0694DE-078B-4B28-BCCA-954A32CBE26F}" type="pres">
      <dgm:prSet presAssocID="{C03C5100-7A85-4C1E-A2CE-056AD2915332}" presName="wedge4" presStyleLbl="node1" presStyleIdx="3" presStyleCnt="7"/>
      <dgm:spPr/>
      <dgm:t>
        <a:bodyPr/>
        <a:lstStyle/>
        <a:p>
          <a:endParaRPr lang="en-US"/>
        </a:p>
      </dgm:t>
    </dgm:pt>
    <dgm:pt modelId="{EEB1E031-55A8-4741-B066-F6ADD1BF030A}" type="pres">
      <dgm:prSet presAssocID="{C03C5100-7A85-4C1E-A2CE-056AD2915332}" presName="wedge4Tx" presStyleLbl="node1" presStyleIdx="3" presStyleCnt="7">
        <dgm:presLayoutVars>
          <dgm:chMax val="0"/>
          <dgm:chPref val="0"/>
          <dgm:bulletEnabled val="1"/>
        </dgm:presLayoutVars>
      </dgm:prSet>
      <dgm:spPr/>
      <dgm:t>
        <a:bodyPr/>
        <a:lstStyle/>
        <a:p>
          <a:endParaRPr lang="en-US"/>
        </a:p>
      </dgm:t>
    </dgm:pt>
    <dgm:pt modelId="{55A81E16-65ED-4BD1-8FED-956979608865}" type="pres">
      <dgm:prSet presAssocID="{C03C5100-7A85-4C1E-A2CE-056AD2915332}" presName="wedge5" presStyleLbl="node1" presStyleIdx="4" presStyleCnt="7"/>
      <dgm:spPr/>
      <dgm:t>
        <a:bodyPr/>
        <a:lstStyle/>
        <a:p>
          <a:endParaRPr lang="en-US"/>
        </a:p>
      </dgm:t>
    </dgm:pt>
    <dgm:pt modelId="{341320B2-3E98-4ECF-8D1B-EC256197610D}" type="pres">
      <dgm:prSet presAssocID="{C03C5100-7A85-4C1E-A2CE-056AD2915332}" presName="wedge5Tx" presStyleLbl="node1" presStyleIdx="4" presStyleCnt="7">
        <dgm:presLayoutVars>
          <dgm:chMax val="0"/>
          <dgm:chPref val="0"/>
          <dgm:bulletEnabled val="1"/>
        </dgm:presLayoutVars>
      </dgm:prSet>
      <dgm:spPr/>
      <dgm:t>
        <a:bodyPr/>
        <a:lstStyle/>
        <a:p>
          <a:endParaRPr lang="en-US"/>
        </a:p>
      </dgm:t>
    </dgm:pt>
    <dgm:pt modelId="{550DCE2E-4A97-4547-A142-CA5FD45F9107}" type="pres">
      <dgm:prSet presAssocID="{C03C5100-7A85-4C1E-A2CE-056AD2915332}" presName="wedge6" presStyleLbl="node1" presStyleIdx="5" presStyleCnt="7"/>
      <dgm:spPr/>
      <dgm:t>
        <a:bodyPr/>
        <a:lstStyle/>
        <a:p>
          <a:endParaRPr lang="en-US"/>
        </a:p>
      </dgm:t>
    </dgm:pt>
    <dgm:pt modelId="{DACCF6FF-7882-4783-94EC-5734D1B5E31D}" type="pres">
      <dgm:prSet presAssocID="{C03C5100-7A85-4C1E-A2CE-056AD2915332}" presName="wedge6Tx" presStyleLbl="node1" presStyleIdx="5" presStyleCnt="7">
        <dgm:presLayoutVars>
          <dgm:chMax val="0"/>
          <dgm:chPref val="0"/>
          <dgm:bulletEnabled val="1"/>
        </dgm:presLayoutVars>
      </dgm:prSet>
      <dgm:spPr/>
      <dgm:t>
        <a:bodyPr/>
        <a:lstStyle/>
        <a:p>
          <a:endParaRPr lang="en-US"/>
        </a:p>
      </dgm:t>
    </dgm:pt>
    <dgm:pt modelId="{33A7778A-3585-4BF0-87EA-173922687D57}" type="pres">
      <dgm:prSet presAssocID="{C03C5100-7A85-4C1E-A2CE-056AD2915332}" presName="wedge7" presStyleLbl="node1" presStyleIdx="6" presStyleCnt="7" custLinFactNeighborX="151" custLinFactNeighborY="-465"/>
      <dgm:spPr/>
      <dgm:t>
        <a:bodyPr/>
        <a:lstStyle/>
        <a:p>
          <a:endParaRPr lang="en-US"/>
        </a:p>
      </dgm:t>
    </dgm:pt>
    <dgm:pt modelId="{B335544F-AA0A-48EA-B886-21A3E9567089}" type="pres">
      <dgm:prSet presAssocID="{C03C5100-7A85-4C1E-A2CE-056AD2915332}" presName="wedge7Tx" presStyleLbl="node1" presStyleIdx="6" presStyleCnt="7">
        <dgm:presLayoutVars>
          <dgm:chMax val="0"/>
          <dgm:chPref val="0"/>
          <dgm:bulletEnabled val="1"/>
        </dgm:presLayoutVars>
      </dgm:prSet>
      <dgm:spPr/>
      <dgm:t>
        <a:bodyPr/>
        <a:lstStyle/>
        <a:p>
          <a:endParaRPr lang="en-US"/>
        </a:p>
      </dgm:t>
    </dgm:pt>
  </dgm:ptLst>
  <dgm:cxnLst>
    <dgm:cxn modelId="{7C34A14A-DFF7-488D-BC61-FF5D197F0E80}" srcId="{C03C5100-7A85-4C1E-A2CE-056AD2915332}" destId="{08E35D42-464E-4A46-AC6A-95E7D84FBA59}" srcOrd="4" destOrd="0" parTransId="{A6E1DDAB-DD8F-448C-B071-662925046764}" sibTransId="{06D685E3-6199-487E-93F6-576B01C14A7C}"/>
    <dgm:cxn modelId="{85480A6C-CA5C-4E62-8994-858562768B27}" srcId="{C03C5100-7A85-4C1E-A2CE-056AD2915332}" destId="{62753124-BB37-49DB-85A9-0B6138D54B08}" srcOrd="2" destOrd="0" parTransId="{C5A84E44-AB2B-4174-AB5A-2DD3188F0780}" sibTransId="{ED551117-CABE-4758-AD39-FB9F361814CE}"/>
    <dgm:cxn modelId="{838D2603-02DB-46B9-8656-6C455905FF06}" type="presOf" srcId="{2A31DCB6-26CB-45C0-9D4B-58A4175B75D2}" destId="{B335544F-AA0A-48EA-B886-21A3E9567089}" srcOrd="1" destOrd="0" presId="urn:microsoft.com/office/officeart/2005/8/layout/chart3"/>
    <dgm:cxn modelId="{FFD1FE7C-713B-408C-8975-32EA916BCB9B}" srcId="{C03C5100-7A85-4C1E-A2CE-056AD2915332}" destId="{2CC4C9A2-6641-4CDF-8865-963E01A95D3B}" srcOrd="5" destOrd="0" parTransId="{C1546545-4C8C-4386-9D18-8537D7DB78C2}" sibTransId="{E3C960D2-F605-4664-A55D-2D61C1397C75}"/>
    <dgm:cxn modelId="{34567BEB-52BE-4893-8BC2-D2DD7619D934}" srcId="{C03C5100-7A85-4C1E-A2CE-056AD2915332}" destId="{F917A1EA-6F30-418B-980E-D08C327EA68D}" srcOrd="3" destOrd="0" parTransId="{92E43BA4-4F59-4F2C-B9CE-FA9242578836}" sibTransId="{B351713E-39AC-4DEF-848F-E4AD5AB549D8}"/>
    <dgm:cxn modelId="{C9D58A30-9F44-4E1B-88F4-29F6BEC616A5}" type="presOf" srcId="{2CC4C9A2-6641-4CDF-8865-963E01A95D3B}" destId="{DACCF6FF-7882-4783-94EC-5734D1B5E31D}" srcOrd="1" destOrd="0" presId="urn:microsoft.com/office/officeart/2005/8/layout/chart3"/>
    <dgm:cxn modelId="{8683EF06-7E8B-41D9-AC2A-A81FAD744644}" srcId="{C03C5100-7A85-4C1E-A2CE-056AD2915332}" destId="{2A31DCB6-26CB-45C0-9D4B-58A4175B75D2}" srcOrd="6" destOrd="0" parTransId="{77D7B7A2-7F4D-4EDD-8855-ACFBEF37DA89}" sibTransId="{7F326CEC-B8D4-44B0-9D1C-D6BD93B7B089}"/>
    <dgm:cxn modelId="{EE1058B3-C263-42FA-80E3-B3B3EED0921C}" srcId="{C03C5100-7A85-4C1E-A2CE-056AD2915332}" destId="{8EC5FBDD-18FE-44E4-9BCE-2D21D71BC911}" srcOrd="1" destOrd="0" parTransId="{289B6BAD-5579-45B6-9A59-48253460DE3A}" sibTransId="{2A130ECB-64DF-4AE7-9605-76BF2A36ED39}"/>
    <dgm:cxn modelId="{C35A1BC0-00B2-4B20-BEB3-049873C6FA60}" type="presOf" srcId="{08E35D42-464E-4A46-AC6A-95E7D84FBA59}" destId="{341320B2-3E98-4ECF-8D1B-EC256197610D}" srcOrd="1" destOrd="0" presId="urn:microsoft.com/office/officeart/2005/8/layout/chart3"/>
    <dgm:cxn modelId="{1159EB07-4142-4DB1-83B5-7ACD8DE0E8CB}" type="presOf" srcId="{379C03DB-6D65-4920-8388-298EAF2E2AE6}" destId="{CABA6966-E77B-48E3-9A03-63D2CEBB6830}" srcOrd="1" destOrd="0" presId="urn:microsoft.com/office/officeart/2005/8/layout/chart3"/>
    <dgm:cxn modelId="{083C568E-F03C-4F01-BC46-20CA931BFF50}" srcId="{C03C5100-7A85-4C1E-A2CE-056AD2915332}" destId="{379C03DB-6D65-4920-8388-298EAF2E2AE6}" srcOrd="0" destOrd="0" parTransId="{FA97A94B-30CC-4C10-97C5-005AF0D33CD8}" sibTransId="{F89F7425-E9C2-4414-9294-C40701EE9A3A}"/>
    <dgm:cxn modelId="{94E51D80-F6FF-4FB2-8CAF-0047834D58E7}" type="presOf" srcId="{F917A1EA-6F30-418B-980E-D08C327EA68D}" destId="{FB0694DE-078B-4B28-BCCA-954A32CBE26F}" srcOrd="0" destOrd="0" presId="urn:microsoft.com/office/officeart/2005/8/layout/chart3"/>
    <dgm:cxn modelId="{8875A3BF-3D93-4EB2-B5EB-9099ADCA469E}" type="presOf" srcId="{62753124-BB37-49DB-85A9-0B6138D54B08}" destId="{F6064361-13A0-4FE4-9B71-BAE4985EEB06}" srcOrd="1" destOrd="0" presId="urn:microsoft.com/office/officeart/2005/8/layout/chart3"/>
    <dgm:cxn modelId="{22A6540F-D4D6-4840-9F2E-3DAC76ACA94B}" type="presOf" srcId="{08E35D42-464E-4A46-AC6A-95E7D84FBA59}" destId="{55A81E16-65ED-4BD1-8FED-956979608865}" srcOrd="0" destOrd="0" presId="urn:microsoft.com/office/officeart/2005/8/layout/chart3"/>
    <dgm:cxn modelId="{C3BEC8EF-0175-4C9E-9FFC-D75828F3F9CC}" type="presOf" srcId="{379C03DB-6D65-4920-8388-298EAF2E2AE6}" destId="{892F8DCD-D3BD-4055-BA6B-7537670F3A76}" srcOrd="0" destOrd="0" presId="urn:microsoft.com/office/officeart/2005/8/layout/chart3"/>
    <dgm:cxn modelId="{B9405E16-40F9-41EA-A770-2338F06C416B}" type="presOf" srcId="{8EC5FBDD-18FE-44E4-9BCE-2D21D71BC911}" destId="{C00EFC64-41D1-45F9-A6C9-E894F50F53E0}" srcOrd="1" destOrd="0" presId="urn:microsoft.com/office/officeart/2005/8/layout/chart3"/>
    <dgm:cxn modelId="{84E77D9A-6C37-4A98-AB32-28D103ABC005}" type="presOf" srcId="{62753124-BB37-49DB-85A9-0B6138D54B08}" destId="{C02BEDFD-3CC3-408C-A489-0F5954126F10}" srcOrd="0" destOrd="0" presId="urn:microsoft.com/office/officeart/2005/8/layout/chart3"/>
    <dgm:cxn modelId="{B4420665-05CA-4930-B650-C0A376DF055E}" type="presOf" srcId="{8EC5FBDD-18FE-44E4-9BCE-2D21D71BC911}" destId="{12D1D98B-80B2-46CC-BD70-E57C57ACA3A7}" srcOrd="0" destOrd="0" presId="urn:microsoft.com/office/officeart/2005/8/layout/chart3"/>
    <dgm:cxn modelId="{984C8F72-F58E-426F-BF4F-4A6232B2CCE6}" type="presOf" srcId="{C03C5100-7A85-4C1E-A2CE-056AD2915332}" destId="{7BB4F66D-A0F9-46C1-AE96-5261E289AFD9}" srcOrd="0" destOrd="0" presId="urn:microsoft.com/office/officeart/2005/8/layout/chart3"/>
    <dgm:cxn modelId="{CF6C0B4E-7097-4B71-839C-DA0502886756}" type="presOf" srcId="{F917A1EA-6F30-418B-980E-D08C327EA68D}" destId="{EEB1E031-55A8-4741-B066-F6ADD1BF030A}" srcOrd="1" destOrd="0" presId="urn:microsoft.com/office/officeart/2005/8/layout/chart3"/>
    <dgm:cxn modelId="{4FC638A2-FCE7-44D7-AD65-9A2FF5DC1D96}" type="presOf" srcId="{2A31DCB6-26CB-45C0-9D4B-58A4175B75D2}" destId="{33A7778A-3585-4BF0-87EA-173922687D57}" srcOrd="0" destOrd="0" presId="urn:microsoft.com/office/officeart/2005/8/layout/chart3"/>
    <dgm:cxn modelId="{F8452ECF-EA44-4B9F-BD26-36CBB8591E0F}" type="presOf" srcId="{2CC4C9A2-6641-4CDF-8865-963E01A95D3B}" destId="{550DCE2E-4A97-4547-A142-CA5FD45F9107}" srcOrd="0" destOrd="0" presId="urn:microsoft.com/office/officeart/2005/8/layout/chart3"/>
    <dgm:cxn modelId="{F5DBFEF1-EC11-416D-9B70-7D53EAFE5CE0}" type="presParOf" srcId="{7BB4F66D-A0F9-46C1-AE96-5261E289AFD9}" destId="{892F8DCD-D3BD-4055-BA6B-7537670F3A76}" srcOrd="0" destOrd="0" presId="urn:microsoft.com/office/officeart/2005/8/layout/chart3"/>
    <dgm:cxn modelId="{F85571D7-6A2F-48EB-85EE-76E00ECCB08D}" type="presParOf" srcId="{7BB4F66D-A0F9-46C1-AE96-5261E289AFD9}" destId="{CABA6966-E77B-48E3-9A03-63D2CEBB6830}" srcOrd="1" destOrd="0" presId="urn:microsoft.com/office/officeart/2005/8/layout/chart3"/>
    <dgm:cxn modelId="{4FA9C643-3056-496E-8A6A-5486D215652F}" type="presParOf" srcId="{7BB4F66D-A0F9-46C1-AE96-5261E289AFD9}" destId="{12D1D98B-80B2-46CC-BD70-E57C57ACA3A7}" srcOrd="2" destOrd="0" presId="urn:microsoft.com/office/officeart/2005/8/layout/chart3"/>
    <dgm:cxn modelId="{7C6093A1-3486-4C01-B1CD-D079F9D35471}" type="presParOf" srcId="{7BB4F66D-A0F9-46C1-AE96-5261E289AFD9}" destId="{C00EFC64-41D1-45F9-A6C9-E894F50F53E0}" srcOrd="3" destOrd="0" presId="urn:microsoft.com/office/officeart/2005/8/layout/chart3"/>
    <dgm:cxn modelId="{CB21E385-0A0A-4D4C-BABD-1AF86F871191}" type="presParOf" srcId="{7BB4F66D-A0F9-46C1-AE96-5261E289AFD9}" destId="{C02BEDFD-3CC3-408C-A489-0F5954126F10}" srcOrd="4" destOrd="0" presId="urn:microsoft.com/office/officeart/2005/8/layout/chart3"/>
    <dgm:cxn modelId="{243D416B-99B6-48B0-AB99-03458E7C3506}" type="presParOf" srcId="{7BB4F66D-A0F9-46C1-AE96-5261E289AFD9}" destId="{F6064361-13A0-4FE4-9B71-BAE4985EEB06}" srcOrd="5" destOrd="0" presId="urn:microsoft.com/office/officeart/2005/8/layout/chart3"/>
    <dgm:cxn modelId="{C141042E-A50E-41FA-8EBC-CD6E0D6156A1}" type="presParOf" srcId="{7BB4F66D-A0F9-46C1-AE96-5261E289AFD9}" destId="{FB0694DE-078B-4B28-BCCA-954A32CBE26F}" srcOrd="6" destOrd="0" presId="urn:microsoft.com/office/officeart/2005/8/layout/chart3"/>
    <dgm:cxn modelId="{B6932645-D421-4EB0-897B-37C7B32BE4B7}" type="presParOf" srcId="{7BB4F66D-A0F9-46C1-AE96-5261E289AFD9}" destId="{EEB1E031-55A8-4741-B066-F6ADD1BF030A}" srcOrd="7" destOrd="0" presId="urn:microsoft.com/office/officeart/2005/8/layout/chart3"/>
    <dgm:cxn modelId="{E334C9DD-CCB7-46D5-859C-CFACA12F0CA7}" type="presParOf" srcId="{7BB4F66D-A0F9-46C1-AE96-5261E289AFD9}" destId="{55A81E16-65ED-4BD1-8FED-956979608865}" srcOrd="8" destOrd="0" presId="urn:microsoft.com/office/officeart/2005/8/layout/chart3"/>
    <dgm:cxn modelId="{B0E97C4E-FB20-48EE-A20B-05D44D3574B6}" type="presParOf" srcId="{7BB4F66D-A0F9-46C1-AE96-5261E289AFD9}" destId="{341320B2-3E98-4ECF-8D1B-EC256197610D}" srcOrd="9" destOrd="0" presId="urn:microsoft.com/office/officeart/2005/8/layout/chart3"/>
    <dgm:cxn modelId="{F3820BA4-A5F0-4D94-BFB3-69A61506C599}" type="presParOf" srcId="{7BB4F66D-A0F9-46C1-AE96-5261E289AFD9}" destId="{550DCE2E-4A97-4547-A142-CA5FD45F9107}" srcOrd="10" destOrd="0" presId="urn:microsoft.com/office/officeart/2005/8/layout/chart3"/>
    <dgm:cxn modelId="{035D0E32-45C9-4222-9CA9-A22C3ABEBD59}" type="presParOf" srcId="{7BB4F66D-A0F9-46C1-AE96-5261E289AFD9}" destId="{DACCF6FF-7882-4783-94EC-5734D1B5E31D}" srcOrd="11" destOrd="0" presId="urn:microsoft.com/office/officeart/2005/8/layout/chart3"/>
    <dgm:cxn modelId="{C2243116-89FC-43B4-A787-60313732CD2B}" type="presParOf" srcId="{7BB4F66D-A0F9-46C1-AE96-5261E289AFD9}" destId="{33A7778A-3585-4BF0-87EA-173922687D57}" srcOrd="12" destOrd="0" presId="urn:microsoft.com/office/officeart/2005/8/layout/chart3"/>
    <dgm:cxn modelId="{87FD3DC4-3CE3-42C9-9977-02DA41BAA80F}" type="presParOf" srcId="{7BB4F66D-A0F9-46C1-AE96-5261E289AFD9}" destId="{B335544F-AA0A-48EA-B886-21A3E9567089}" srcOrd="13"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F8DCD-D3BD-4055-BA6B-7537670F3A76}">
      <dsp:nvSpPr>
        <dsp:cNvPr id="0" name=""/>
        <dsp:cNvSpPr/>
      </dsp:nvSpPr>
      <dsp:spPr>
        <a:xfrm>
          <a:off x="2354058" y="307920"/>
          <a:ext cx="2623451" cy="2623451"/>
        </a:xfrm>
        <a:prstGeom prst="pie">
          <a:avLst>
            <a:gd name="adj1" fmla="val 16200000"/>
            <a:gd name="adj2" fmla="val 19285716"/>
          </a:avLst>
        </a:prstGeom>
        <a:solidFill>
          <a:schemeClr val="lt1">
            <a:hueOff val="0"/>
            <a:satOff val="0"/>
            <a:lumOff val="0"/>
            <a:alphaOff val="0"/>
          </a:schemeClr>
        </a:solidFill>
        <a:ln w="31800" cap="flat" cmpd="sng" algn="ctr">
          <a:solidFill>
            <a:schemeClr val="dk1">
              <a:shade val="80000"/>
              <a:hueOff val="0"/>
              <a:satOff val="0"/>
              <a:lumOff val="0"/>
              <a:alphaOff val="0"/>
            </a:schemeClr>
          </a:solidFill>
          <a:prstDash val="solid"/>
        </a:ln>
        <a:effectLst>
          <a:outerShdw blurRad="50800" dist="25000" dir="5400000" rotWithShape="0">
            <a:schemeClr val="lt1">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 </a:t>
          </a:r>
        </a:p>
        <a:p>
          <a:pPr lvl="0" algn="ctr" defTabSz="577850">
            <a:lnSpc>
              <a:spcPct val="90000"/>
            </a:lnSpc>
            <a:spcBef>
              <a:spcPct val="0"/>
            </a:spcBef>
            <a:spcAft>
              <a:spcPct val="35000"/>
            </a:spcAft>
          </a:pPr>
          <a:endParaRPr lang="en-US" sz="1300" kern="1200" dirty="0"/>
        </a:p>
      </dsp:txBody>
      <dsp:txXfrm>
        <a:off x="3691706" y="557773"/>
        <a:ext cx="718325" cy="452857"/>
      </dsp:txXfrm>
    </dsp:sp>
    <dsp:sp modelId="{12D1D98B-80B2-46CC-BD70-E57C57ACA3A7}">
      <dsp:nvSpPr>
        <dsp:cNvPr id="0" name=""/>
        <dsp:cNvSpPr/>
      </dsp:nvSpPr>
      <dsp:spPr>
        <a:xfrm>
          <a:off x="2350088" y="320123"/>
          <a:ext cx="2623451" cy="2623451"/>
        </a:xfrm>
        <a:prstGeom prst="pie">
          <a:avLst>
            <a:gd name="adj1" fmla="val 19285716"/>
            <a:gd name="adj2" fmla="val 771428"/>
          </a:avLst>
        </a:prstGeom>
        <a:solidFill>
          <a:schemeClr val="lt1">
            <a:hueOff val="0"/>
            <a:satOff val="0"/>
            <a:lumOff val="0"/>
            <a:alphaOff val="0"/>
          </a:schemeClr>
        </a:solidFill>
        <a:ln w="31800" cap="flat" cmpd="sng" algn="ctr">
          <a:solidFill>
            <a:schemeClr val="dk1">
              <a:shade val="80000"/>
              <a:hueOff val="0"/>
              <a:satOff val="0"/>
              <a:lumOff val="0"/>
              <a:alphaOff val="0"/>
            </a:schemeClr>
          </a:solidFill>
          <a:prstDash val="solid"/>
        </a:ln>
        <a:effectLst>
          <a:outerShdw blurRad="50800" dist="25000" dir="5400000" rotWithShape="0">
            <a:schemeClr val="lt1">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US" sz="1300" kern="1200" dirty="0"/>
        </a:p>
      </dsp:txBody>
      <dsp:txXfrm>
        <a:off x="4145902" y="1257070"/>
        <a:ext cx="762050" cy="484089"/>
      </dsp:txXfrm>
    </dsp:sp>
    <dsp:sp modelId="{C02BEDFD-3CC3-408C-A489-0F5954126F10}">
      <dsp:nvSpPr>
        <dsp:cNvPr id="0" name=""/>
        <dsp:cNvSpPr/>
      </dsp:nvSpPr>
      <dsp:spPr>
        <a:xfrm>
          <a:off x="2350088" y="320123"/>
          <a:ext cx="2623451" cy="2623451"/>
        </a:xfrm>
        <a:prstGeom prst="pie">
          <a:avLst>
            <a:gd name="adj1" fmla="val 771428"/>
            <a:gd name="adj2" fmla="val 3857143"/>
          </a:avLst>
        </a:prstGeom>
        <a:solidFill>
          <a:schemeClr val="lt1">
            <a:hueOff val="0"/>
            <a:satOff val="0"/>
            <a:lumOff val="0"/>
            <a:alphaOff val="0"/>
          </a:schemeClr>
        </a:solidFill>
        <a:ln w="31800" cap="flat" cmpd="sng" algn="ctr">
          <a:solidFill>
            <a:schemeClr val="dk1">
              <a:shade val="80000"/>
              <a:hueOff val="0"/>
              <a:satOff val="0"/>
              <a:lumOff val="0"/>
              <a:alphaOff val="0"/>
            </a:schemeClr>
          </a:solidFill>
          <a:prstDash val="solid"/>
        </a:ln>
        <a:effectLst>
          <a:outerShdw blurRad="50800" dist="25000" dir="5400000" rotWithShape="0">
            <a:schemeClr val="lt1">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US" sz="1300" kern="1200" dirty="0"/>
        </a:p>
      </dsp:txBody>
      <dsp:txXfrm>
        <a:off x="4036592" y="1881701"/>
        <a:ext cx="687094" cy="499704"/>
      </dsp:txXfrm>
    </dsp:sp>
    <dsp:sp modelId="{FB0694DE-078B-4B28-BCCA-954A32CBE26F}">
      <dsp:nvSpPr>
        <dsp:cNvPr id="0" name=""/>
        <dsp:cNvSpPr/>
      </dsp:nvSpPr>
      <dsp:spPr>
        <a:xfrm>
          <a:off x="2350088" y="320123"/>
          <a:ext cx="2623451" cy="2623451"/>
        </a:xfrm>
        <a:prstGeom prst="pie">
          <a:avLst>
            <a:gd name="adj1" fmla="val 3857226"/>
            <a:gd name="adj2" fmla="val 6942858"/>
          </a:avLst>
        </a:prstGeom>
        <a:solidFill>
          <a:schemeClr val="lt1">
            <a:hueOff val="0"/>
            <a:satOff val="0"/>
            <a:lumOff val="0"/>
            <a:alphaOff val="0"/>
          </a:schemeClr>
        </a:solidFill>
        <a:ln w="31800" cap="flat" cmpd="sng" algn="ctr">
          <a:solidFill>
            <a:schemeClr val="dk1">
              <a:shade val="80000"/>
              <a:hueOff val="0"/>
              <a:satOff val="0"/>
              <a:lumOff val="0"/>
              <a:alphaOff val="0"/>
            </a:schemeClr>
          </a:solidFill>
          <a:prstDash val="solid"/>
        </a:ln>
        <a:effectLst>
          <a:outerShdw blurRad="50800" dist="25000" dir="5400000" rotWithShape="0">
            <a:schemeClr val="lt1">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US" sz="1300" kern="1200" dirty="0"/>
        </a:p>
      </dsp:txBody>
      <dsp:txXfrm>
        <a:off x="3310458" y="2381406"/>
        <a:ext cx="702710" cy="499704"/>
      </dsp:txXfrm>
    </dsp:sp>
    <dsp:sp modelId="{55A81E16-65ED-4BD1-8FED-956979608865}">
      <dsp:nvSpPr>
        <dsp:cNvPr id="0" name=""/>
        <dsp:cNvSpPr/>
      </dsp:nvSpPr>
      <dsp:spPr>
        <a:xfrm>
          <a:off x="2350088" y="320123"/>
          <a:ext cx="2623451" cy="2623451"/>
        </a:xfrm>
        <a:prstGeom prst="pie">
          <a:avLst>
            <a:gd name="adj1" fmla="val 6942858"/>
            <a:gd name="adj2" fmla="val 10028574"/>
          </a:avLst>
        </a:prstGeom>
        <a:solidFill>
          <a:schemeClr val="lt1">
            <a:hueOff val="0"/>
            <a:satOff val="0"/>
            <a:lumOff val="0"/>
            <a:alphaOff val="0"/>
          </a:schemeClr>
        </a:solidFill>
        <a:ln w="31800" cap="flat" cmpd="sng" algn="ctr">
          <a:solidFill>
            <a:schemeClr val="dk1">
              <a:shade val="80000"/>
              <a:hueOff val="0"/>
              <a:satOff val="0"/>
              <a:lumOff val="0"/>
              <a:alphaOff val="0"/>
            </a:schemeClr>
          </a:solidFill>
          <a:prstDash val="solid"/>
        </a:ln>
        <a:effectLst>
          <a:outerShdw blurRad="50800" dist="25000" dir="5400000" rotWithShape="0">
            <a:schemeClr val="lt1">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US" sz="1300" kern="1200" dirty="0"/>
        </a:p>
      </dsp:txBody>
      <dsp:txXfrm>
        <a:off x="2599940" y="1881701"/>
        <a:ext cx="687094" cy="499704"/>
      </dsp:txXfrm>
    </dsp:sp>
    <dsp:sp modelId="{550DCE2E-4A97-4547-A142-CA5FD45F9107}">
      <dsp:nvSpPr>
        <dsp:cNvPr id="0" name=""/>
        <dsp:cNvSpPr/>
      </dsp:nvSpPr>
      <dsp:spPr>
        <a:xfrm>
          <a:off x="2350088" y="320123"/>
          <a:ext cx="2623451" cy="2623451"/>
        </a:xfrm>
        <a:prstGeom prst="pie">
          <a:avLst>
            <a:gd name="adj1" fmla="val 10028574"/>
            <a:gd name="adj2" fmla="val 13114284"/>
          </a:avLst>
        </a:prstGeom>
        <a:solidFill>
          <a:schemeClr val="lt1">
            <a:hueOff val="0"/>
            <a:satOff val="0"/>
            <a:lumOff val="0"/>
            <a:alphaOff val="0"/>
          </a:schemeClr>
        </a:solidFill>
        <a:ln w="31800" cap="flat" cmpd="sng" algn="ctr">
          <a:solidFill>
            <a:schemeClr val="dk1">
              <a:shade val="80000"/>
              <a:hueOff val="0"/>
              <a:satOff val="0"/>
              <a:lumOff val="0"/>
              <a:alphaOff val="0"/>
            </a:schemeClr>
          </a:solidFill>
          <a:prstDash val="solid"/>
        </a:ln>
        <a:effectLst>
          <a:outerShdw blurRad="50800" dist="25000" dir="5400000" rotWithShape="0">
            <a:schemeClr val="lt1">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 </a:t>
          </a:r>
        </a:p>
        <a:p>
          <a:pPr lvl="0" algn="ctr" defTabSz="577850">
            <a:lnSpc>
              <a:spcPct val="90000"/>
            </a:lnSpc>
            <a:spcBef>
              <a:spcPct val="0"/>
            </a:spcBef>
            <a:spcAft>
              <a:spcPct val="35000"/>
            </a:spcAft>
          </a:pPr>
          <a:endParaRPr lang="en-US" sz="1300" kern="1200" dirty="0"/>
        </a:p>
      </dsp:txBody>
      <dsp:txXfrm>
        <a:off x="2415674" y="1257070"/>
        <a:ext cx="762050" cy="484089"/>
      </dsp:txXfrm>
    </dsp:sp>
    <dsp:sp modelId="{33A7778A-3585-4BF0-87EA-173922687D57}">
      <dsp:nvSpPr>
        <dsp:cNvPr id="0" name=""/>
        <dsp:cNvSpPr/>
      </dsp:nvSpPr>
      <dsp:spPr>
        <a:xfrm>
          <a:off x="2354049" y="307924"/>
          <a:ext cx="2623451" cy="2623451"/>
        </a:xfrm>
        <a:prstGeom prst="pie">
          <a:avLst>
            <a:gd name="adj1" fmla="val 13114284"/>
            <a:gd name="adj2" fmla="val 16200000"/>
          </a:avLst>
        </a:prstGeom>
        <a:solidFill>
          <a:schemeClr val="lt1">
            <a:hueOff val="0"/>
            <a:satOff val="0"/>
            <a:lumOff val="0"/>
            <a:alphaOff val="0"/>
          </a:schemeClr>
        </a:solidFill>
        <a:ln w="31800" cap="flat" cmpd="sng" algn="ctr">
          <a:solidFill>
            <a:schemeClr val="dk1">
              <a:shade val="80000"/>
              <a:hueOff val="0"/>
              <a:satOff val="0"/>
              <a:lumOff val="0"/>
              <a:alphaOff val="0"/>
            </a:schemeClr>
          </a:solidFill>
          <a:prstDash val="solid"/>
        </a:ln>
        <a:effectLst>
          <a:outerShdw blurRad="50800" dist="25000" dir="5400000" rotWithShape="0">
            <a:schemeClr val="lt1">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 </a:t>
          </a:r>
        </a:p>
        <a:p>
          <a:pPr lvl="0" algn="ctr" defTabSz="577850">
            <a:lnSpc>
              <a:spcPct val="90000"/>
            </a:lnSpc>
            <a:spcBef>
              <a:spcPct val="0"/>
            </a:spcBef>
            <a:spcAft>
              <a:spcPct val="35000"/>
            </a:spcAft>
          </a:pPr>
          <a:endParaRPr lang="en-US" sz="1300" kern="1200" dirty="0"/>
        </a:p>
      </dsp:txBody>
      <dsp:txXfrm>
        <a:off x="2922464" y="557776"/>
        <a:ext cx="718325" cy="452857"/>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051ED1-5056-47F1-A0C6-A0D62DBCB788}" type="datetimeFigureOut">
              <a:rPr lang="en-US" smtClean="0"/>
              <a:pPr/>
              <a:t>12/2/2014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D95A8E-D370-4DF0-A7EC-92017462BA66}" type="slidenum">
              <a:rPr lang="en-US" smtClean="0"/>
              <a:pPr/>
              <a:t>‹#›</a:t>
            </a:fld>
            <a:endParaRPr lang="en-US"/>
          </a:p>
        </p:txBody>
      </p:sp>
    </p:spTree>
    <p:extLst>
      <p:ext uri="{BB962C8B-B14F-4D97-AF65-F5344CB8AC3E}">
        <p14:creationId xmlns:p14="http://schemas.microsoft.com/office/powerpoint/2010/main" val="6594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945D6C-F435-4366-808A-7D9BB968DD62}" type="datetimeFigureOut">
              <a:rPr lang="en-US" smtClean="0"/>
              <a:pPr/>
              <a:t>12/2/2014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31FA6F-3D14-41BA-BAA2-617DDD3B89B7}" type="slidenum">
              <a:rPr lang="en-US" smtClean="0"/>
              <a:pPr/>
              <a:t>‹#›</a:t>
            </a:fld>
            <a:endParaRPr lang="en-US"/>
          </a:p>
        </p:txBody>
      </p:sp>
    </p:spTree>
    <p:extLst>
      <p:ext uri="{BB962C8B-B14F-4D97-AF65-F5344CB8AC3E}">
        <p14:creationId xmlns:p14="http://schemas.microsoft.com/office/powerpoint/2010/main" val="31037341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0EA1120-5D44-4A41-8072-2D2806DAD590}" type="slidenum">
              <a:rPr lang="en-US">
                <a:latin typeface="Times New Roman" charset="0"/>
                <a:ea typeface="Arial" charset="0"/>
                <a:cs typeface="Arial" charset="0"/>
              </a:rPr>
              <a:pPr/>
              <a:t>10</a:t>
            </a:fld>
            <a:endParaRPr lang="en-US">
              <a:latin typeface="Times New Roman" charset="0"/>
              <a:ea typeface="Arial" charset="0"/>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Times New Roman" charset="0"/>
              <a:ea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0EA1120-5D44-4A41-8072-2D2806DAD590}" type="slidenum">
              <a:rPr lang="en-US">
                <a:latin typeface="Times New Roman" charset="0"/>
                <a:ea typeface="Arial" charset="0"/>
                <a:cs typeface="Arial" charset="0"/>
              </a:rPr>
              <a:pPr/>
              <a:t>31</a:t>
            </a:fld>
            <a:endParaRPr lang="en-US">
              <a:latin typeface="Times New Roman" charset="0"/>
              <a:ea typeface="Arial" charset="0"/>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Times New Roman" charset="0"/>
              <a:ea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0EA1120-5D44-4A41-8072-2D2806DAD590}" type="slidenum">
              <a:rPr lang="en-US">
                <a:latin typeface="Times New Roman" charset="0"/>
                <a:ea typeface="Arial" charset="0"/>
                <a:cs typeface="Arial" charset="0"/>
              </a:rPr>
              <a:pPr/>
              <a:t>35</a:t>
            </a:fld>
            <a:endParaRPr lang="en-US">
              <a:latin typeface="Times New Roman" charset="0"/>
              <a:ea typeface="Arial" charset="0"/>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Times New Roman" charset="0"/>
              <a:ea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AAC&amp;U Value Rubric</a:t>
            </a:r>
            <a:endParaRPr lang="en-US" dirty="0"/>
          </a:p>
        </p:txBody>
      </p:sp>
      <p:sp>
        <p:nvSpPr>
          <p:cNvPr id="4" name="Slide Number Placeholder 3"/>
          <p:cNvSpPr>
            <a:spLocks noGrp="1"/>
          </p:cNvSpPr>
          <p:nvPr>
            <p:ph type="sldNum" sz="quarter" idx="10"/>
          </p:nvPr>
        </p:nvSpPr>
        <p:spPr/>
        <p:txBody>
          <a:bodyPr/>
          <a:lstStyle/>
          <a:p>
            <a:fld id="{3CAA03B3-F7B3-C44A-9A46-29C4A5785530}" type="slidenum">
              <a:rPr lang="en-US" smtClean="0"/>
              <a:t>42</a:t>
            </a:fld>
            <a:endParaRPr lang="en-US" dirty="0"/>
          </a:p>
        </p:txBody>
      </p:sp>
    </p:spTree>
    <p:extLst>
      <p:ext uri="{BB962C8B-B14F-4D97-AF65-F5344CB8AC3E}">
        <p14:creationId xmlns:p14="http://schemas.microsoft.com/office/powerpoint/2010/main" val="243803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AAC&amp;U Value Rubric</a:t>
            </a:r>
            <a:endParaRPr lang="en-US" dirty="0"/>
          </a:p>
        </p:txBody>
      </p:sp>
      <p:sp>
        <p:nvSpPr>
          <p:cNvPr id="4" name="Slide Number Placeholder 3"/>
          <p:cNvSpPr>
            <a:spLocks noGrp="1"/>
          </p:cNvSpPr>
          <p:nvPr>
            <p:ph type="sldNum" sz="quarter" idx="10"/>
          </p:nvPr>
        </p:nvSpPr>
        <p:spPr/>
        <p:txBody>
          <a:bodyPr/>
          <a:lstStyle/>
          <a:p>
            <a:fld id="{3CAA03B3-F7B3-C44A-9A46-29C4A5785530}" type="slidenum">
              <a:rPr lang="en-US" smtClean="0"/>
              <a:t>48</a:t>
            </a:fld>
            <a:endParaRPr lang="en-US" dirty="0"/>
          </a:p>
        </p:txBody>
      </p:sp>
    </p:spTree>
    <p:extLst>
      <p:ext uri="{BB962C8B-B14F-4D97-AF65-F5344CB8AC3E}">
        <p14:creationId xmlns:p14="http://schemas.microsoft.com/office/powerpoint/2010/main" val="243803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0EA1120-5D44-4A41-8072-2D2806DAD590}" type="slidenum">
              <a:rPr lang="en-US">
                <a:latin typeface="Times New Roman" charset="0"/>
                <a:ea typeface="Arial" charset="0"/>
                <a:cs typeface="Arial" charset="0"/>
              </a:rPr>
              <a:pPr/>
              <a:t>11</a:t>
            </a:fld>
            <a:endParaRPr lang="en-US">
              <a:latin typeface="Times New Roman" charset="0"/>
              <a:ea typeface="Arial" charset="0"/>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Times New Roman" charset="0"/>
              <a:ea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0EA1120-5D44-4A41-8072-2D2806DAD590}" type="slidenum">
              <a:rPr lang="en-US">
                <a:latin typeface="Times New Roman" charset="0"/>
                <a:ea typeface="Arial" charset="0"/>
                <a:cs typeface="Arial" charset="0"/>
              </a:rPr>
              <a:pPr/>
              <a:t>12</a:t>
            </a:fld>
            <a:endParaRPr lang="en-US">
              <a:latin typeface="Times New Roman" charset="0"/>
              <a:ea typeface="Arial" charset="0"/>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Times New Roman" charset="0"/>
              <a:ea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0EA1120-5D44-4A41-8072-2D2806DAD590}" type="slidenum">
              <a:rPr lang="en-US">
                <a:latin typeface="Times New Roman" charset="0"/>
                <a:ea typeface="Arial" charset="0"/>
                <a:cs typeface="Arial" charset="0"/>
              </a:rPr>
              <a:pPr/>
              <a:t>13</a:t>
            </a:fld>
            <a:endParaRPr lang="en-US">
              <a:latin typeface="Times New Roman" charset="0"/>
              <a:ea typeface="Arial" charset="0"/>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latin typeface="Times New Roman" charset="0"/>
                <a:ea typeface="Arial" charset="0"/>
                <a:cs typeface="Arial" charset="0"/>
              </a:rPr>
              <a:t>4</a:t>
            </a:r>
            <a:endParaRPr lang="en-US" dirty="0">
              <a:latin typeface="Times New Roman" charset="0"/>
              <a:ea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7ED8438-7AC3-4CC7-9894-0D3EFA7DEF04}" type="slidenum">
              <a:rPr lang="en-US">
                <a:latin typeface="Times New Roman" pitchFamily="-28" charset="0"/>
                <a:ea typeface="Arial" pitchFamily="-28" charset="0"/>
                <a:cs typeface="Arial" pitchFamily="-28" charset="0"/>
              </a:rPr>
              <a:pPr/>
              <a:t>23</a:t>
            </a:fld>
            <a:endParaRPr lang="en-US">
              <a:latin typeface="Times New Roman" pitchFamily="-28" charset="0"/>
              <a:ea typeface="Arial" pitchFamily="-28" charset="0"/>
              <a:cs typeface="Arial" pitchFamily="-2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Times New Roman" pitchFamily="-28" charset="0"/>
              <a:ea typeface="Arial" pitchFamily="-28" charset="0"/>
              <a:cs typeface="Arial" pitchFamily="-2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0EA1120-5D44-4A41-8072-2D2806DAD590}" type="slidenum">
              <a:rPr lang="en-US">
                <a:latin typeface="Times New Roman" charset="0"/>
                <a:ea typeface="Arial" charset="0"/>
                <a:cs typeface="Arial" charset="0"/>
              </a:rPr>
              <a:pPr/>
              <a:t>26</a:t>
            </a:fld>
            <a:endParaRPr lang="en-US">
              <a:latin typeface="Times New Roman" charset="0"/>
              <a:ea typeface="Arial" charset="0"/>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Times New Roman" charset="0"/>
              <a:ea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0EA1120-5D44-4A41-8072-2D2806DAD590}" type="slidenum">
              <a:rPr lang="en-US">
                <a:latin typeface="Times New Roman" charset="0"/>
                <a:ea typeface="Arial" charset="0"/>
                <a:cs typeface="Arial" charset="0"/>
              </a:rPr>
              <a:pPr/>
              <a:t>27</a:t>
            </a:fld>
            <a:endParaRPr lang="en-US">
              <a:latin typeface="Times New Roman" charset="0"/>
              <a:ea typeface="Arial" charset="0"/>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Times New Roman" charset="0"/>
              <a:ea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0EA1120-5D44-4A41-8072-2D2806DAD590}" type="slidenum">
              <a:rPr lang="en-US">
                <a:latin typeface="Times New Roman" charset="0"/>
                <a:ea typeface="Arial" charset="0"/>
                <a:cs typeface="Arial" charset="0"/>
              </a:rPr>
              <a:pPr/>
              <a:t>29</a:t>
            </a:fld>
            <a:endParaRPr lang="en-US">
              <a:latin typeface="Times New Roman" charset="0"/>
              <a:ea typeface="Arial" charset="0"/>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Times New Roman" charset="0"/>
              <a:ea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0EA1120-5D44-4A41-8072-2D2806DAD590}" type="slidenum">
              <a:rPr lang="en-US">
                <a:latin typeface="Times New Roman" charset="0"/>
                <a:ea typeface="Arial" charset="0"/>
                <a:cs typeface="Arial" charset="0"/>
              </a:rPr>
              <a:pPr/>
              <a:t>30</a:t>
            </a:fld>
            <a:endParaRPr lang="en-US">
              <a:latin typeface="Times New Roman" charset="0"/>
              <a:ea typeface="Arial" charset="0"/>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Times New Roman" charset="0"/>
              <a:ea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lstStyle>
          <a:p>
            <a:fld id="{2758AAAB-70C3-434F-A2EE-A90E49D2B339}" type="datetimeFigureOut">
              <a:rPr lang="en-US" smtClean="0"/>
              <a:pPr/>
              <a:t>12/2/2014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58AAAB-70C3-434F-A2EE-A90E49D2B339}"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CF396-6AD3-47EE-B3DA-AC5FFBB155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2758AAAB-70C3-434F-A2EE-A90E49D2B339}" type="datetimeFigureOut">
              <a:rPr lang="en-US" smtClean="0"/>
              <a:pPr/>
              <a:t>12/2/2014</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lstStyle>
          <a:p>
            <a:fld id="{BD5CF396-6AD3-47EE-B3DA-AC5FFBB155D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E9A3BFD-A783-4621-B559-627B4FFFA5F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58AAAB-70C3-434F-A2EE-A90E49D2B339}" type="datetimeFigureOut">
              <a:rPr lang="en-US" smtClean="0"/>
              <a:pPr/>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CF396-6AD3-47EE-B3DA-AC5FFBB155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lstStyle>
          <a:p>
            <a:fld id="{F8CFA630-13BB-46C4-BD44-B2C5F9B66074}" type="datetimeFigureOut">
              <a:rPr lang="en-US" smtClean="0"/>
              <a:pPr/>
              <a:t>12/2/2014</a:t>
            </a:fld>
            <a:endParaRPr lang="en-US">
              <a:solidFill>
                <a:schemeClr val="tx2"/>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lstStyle>
          <a:p>
            <a:endParaRPr kumimoji="0" lang="en-US" dirty="0">
              <a:solidFill>
                <a:schemeClr val="tx2"/>
              </a:solidFill>
            </a:endParaRPr>
          </a:p>
        </p:txBody>
      </p:sp>
      <p:sp>
        <p:nvSpPr>
          <p:cNvPr id="6" name="Slide Number Placeholder 5"/>
          <p:cNvSpPr>
            <a:spLocks noGrp="1"/>
          </p:cNvSpPr>
          <p:nvPr>
            <p:ph type="sldNum" sz="quarter" idx="12"/>
          </p:nvPr>
        </p:nvSpPr>
        <p:spPr>
          <a:xfrm>
            <a:off x="6733952" y="6555112"/>
            <a:ext cx="588336" cy="228600"/>
          </a:xfrm>
        </p:spPr>
        <p:txBody>
          <a:bodyPr/>
          <a:lstStyle/>
          <a:p>
            <a:fld id="{BC5217A8-0E06-4059-AC45-433E2E67A85D}"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58AAAB-70C3-434F-A2EE-A90E49D2B339}" type="datetimeFigureOut">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5CF396-6AD3-47EE-B3DA-AC5FFBB155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758AAAB-70C3-434F-A2EE-A90E49D2B339}" type="datetimeFigureOut">
              <a:rPr lang="en-US" smtClean="0"/>
              <a:pPr/>
              <a:t>12/2/2014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5CF396-6AD3-47EE-B3DA-AC5FFBB155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758AAAB-70C3-434F-A2EE-A90E49D2B339}" type="datetimeFigureOut">
              <a:rPr lang="en-US" smtClean="0"/>
              <a:pPr/>
              <a:t>12/2/2014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5CF396-6AD3-47EE-B3DA-AC5FFBB155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2758AAAB-70C3-434F-A2EE-A90E49D2B339}" type="datetimeFigureOut">
              <a:rPr lang="en-US" smtClean="0"/>
              <a:pPr/>
              <a:t>12/2/2014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a:p>
        </p:txBody>
      </p:sp>
      <p:sp>
        <p:nvSpPr>
          <p:cNvPr id="4" name="Slide Number Placeholder 3"/>
          <p:cNvSpPr>
            <a:spLocks noGrp="1"/>
          </p:cNvSpPr>
          <p:nvPr>
            <p:ph type="sldNum" sz="quarter" idx="12"/>
          </p:nvPr>
        </p:nvSpPr>
        <p:spPr/>
        <p:txBody>
          <a:bodyPr/>
          <a:lstStyle/>
          <a:p>
            <a:fld id="{BD5CF396-6AD3-47EE-B3DA-AC5FFBB155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58AAAB-70C3-434F-A2EE-A90E49D2B339}" type="datetimeFigureOut">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2758AAAB-70C3-434F-A2EE-A90E49D2B339}" type="datetimeFigureOut">
              <a:rPr lang="en-US" smtClean="0"/>
              <a:pPr/>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5CF396-6AD3-47EE-B3DA-AC5FFBB155DC}"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lstStyle>
          <a:p>
            <a:fld id="{2758AAAB-70C3-434F-A2EE-A90E49D2B339}" type="datetimeFigureOut">
              <a:rPr lang="en-US" smtClean="0"/>
              <a:pPr/>
              <a:t>12/2/2014</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lstStyle>
          <a:p>
            <a:fld id="{BD5CF396-6AD3-47EE-B3DA-AC5FFBB155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8.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Microsoft_Word_97_-_2003_Document1.doc"/><Relationship Id="rId5" Type="http://schemas.openxmlformats.org/officeDocument/2006/relationships/oleObject" Target="../embeddings/oleObject1.bin"/><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Microsoft_Word_97_-_2003_Document2.doc"/><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rubistar.4teachers.org/" TargetMode="External"/><Relationship Id="rId2" Type="http://schemas.openxmlformats.org/officeDocument/2006/relationships/hyperlink" Target="http://www.aacu.org/value/rubrics/index_p.cfm?CFID=28141192&amp;CFTOKEN=86967073"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533400"/>
            <a:ext cx="6400800" cy="2868168"/>
          </a:xfrm>
        </p:spPr>
        <p:txBody>
          <a:bodyPr/>
          <a:lstStyle/>
          <a:p>
            <a:r>
              <a:rPr lang="en-US" dirty="0" smtClean="0"/>
              <a:t>Aligning  Courses and GEP Investigation Level Learning Outcomes</a:t>
            </a:r>
            <a:endParaRPr lang="en-US" dirty="0"/>
          </a:p>
        </p:txBody>
      </p:sp>
      <p:sp>
        <p:nvSpPr>
          <p:cNvPr id="3" name="Subtitle 2"/>
          <p:cNvSpPr>
            <a:spLocks noGrp="1"/>
          </p:cNvSpPr>
          <p:nvPr>
            <p:ph type="subTitle" idx="1"/>
          </p:nvPr>
        </p:nvSpPr>
        <p:spPr>
          <a:xfrm>
            <a:off x="3354442" y="3539864"/>
            <a:ext cx="5332358" cy="3089536"/>
          </a:xfrm>
        </p:spPr>
        <p:txBody>
          <a:bodyPr>
            <a:noAutofit/>
          </a:bodyPr>
          <a:lstStyle/>
          <a:p>
            <a:endParaRPr lang="en-US" sz="2800" dirty="0" smtClean="0"/>
          </a:p>
          <a:p>
            <a:r>
              <a:rPr lang="en-US" sz="2800" dirty="0" smtClean="0"/>
              <a:t>Fall 2014 </a:t>
            </a:r>
          </a:p>
          <a:p>
            <a:r>
              <a:rPr lang="en-US" sz="2800" dirty="0" smtClean="0"/>
              <a:t>Course Portfolio Workshops</a:t>
            </a:r>
          </a:p>
          <a:p>
            <a:r>
              <a:rPr lang="en-US" sz="2800" dirty="0" smtClean="0"/>
              <a:t>Paula </a:t>
            </a:r>
            <a:r>
              <a:rPr lang="en-US" sz="2800" dirty="0" err="1" smtClean="0"/>
              <a:t>DeHart</a:t>
            </a:r>
            <a:endParaRPr lang="en-US" sz="2800" dirty="0" smtClean="0"/>
          </a:p>
          <a:p>
            <a:r>
              <a:rPr lang="en-US" sz="2800" dirty="0" smtClean="0"/>
              <a:t>Assessment Coordinator</a:t>
            </a:r>
          </a:p>
          <a:p>
            <a:r>
              <a:rPr lang="en-US" sz="2800" dirty="0" smtClean="0"/>
              <a:t>School of Education Faculty</a:t>
            </a:r>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304800" y="381000"/>
            <a:ext cx="5181600" cy="1219200"/>
          </a:xfrm>
        </p:spPr>
        <p:txBody>
          <a:bodyPr>
            <a:normAutofit/>
          </a:bodyPr>
          <a:lstStyle/>
          <a:p>
            <a:pPr eaLnBrk="1" hangingPunct="1"/>
            <a:r>
              <a:rPr lang="en-US" sz="3600" dirty="0" smtClean="0"/>
              <a:t>Learning Outcomes for Humanities</a:t>
            </a:r>
            <a:endParaRPr lang="en-US" sz="3600" dirty="0"/>
          </a:p>
        </p:txBody>
      </p:sp>
      <p:sp>
        <p:nvSpPr>
          <p:cNvPr id="46084" name="Rectangle 3"/>
          <p:cNvSpPr>
            <a:spLocks noGrp="1" noChangeArrowheads="1"/>
          </p:cNvSpPr>
          <p:nvPr>
            <p:ph type="body" sz="half" idx="1"/>
          </p:nvPr>
        </p:nvSpPr>
        <p:spPr>
          <a:xfrm>
            <a:off x="152400" y="2362200"/>
            <a:ext cx="8077200" cy="4648200"/>
          </a:xfrm>
        </p:spPr>
        <p:txBody>
          <a:bodyPr>
            <a:normAutofit lnSpcReduction="10000"/>
          </a:bodyPr>
          <a:lstStyle/>
          <a:p>
            <a:pPr marL="0" indent="0" eaLnBrk="1" hangingPunct="1">
              <a:lnSpc>
                <a:spcPct val="90000"/>
              </a:lnSpc>
              <a:buNone/>
            </a:pPr>
            <a:r>
              <a:rPr lang="en-US" sz="2800" dirty="0"/>
              <a:t>Students will</a:t>
            </a:r>
            <a:r>
              <a:rPr lang="en-US" sz="2800" dirty="0" smtClean="0"/>
              <a:t> be able to:</a:t>
            </a:r>
          </a:p>
          <a:p>
            <a:pPr eaLnBrk="1" hangingPunct="1">
              <a:lnSpc>
                <a:spcPct val="90000"/>
              </a:lnSpc>
              <a:buFont typeface="Wingdings" charset="2"/>
              <a:buBlip>
                <a:blip r:embed="rId3"/>
              </a:buBlip>
            </a:pPr>
            <a:r>
              <a:rPr lang="en-US" sz="2800" dirty="0" smtClean="0"/>
              <a:t>Demonstrate an ability to read carefully, speak clearly, think critically, or write persuasively about cultures and cultural works/artifacts</a:t>
            </a:r>
          </a:p>
          <a:p>
            <a:pPr eaLnBrk="1" hangingPunct="1">
              <a:lnSpc>
                <a:spcPct val="90000"/>
              </a:lnSpc>
              <a:buFont typeface="Wingdings" charset="2"/>
              <a:buBlip>
                <a:blip r:embed="rId3"/>
              </a:buBlip>
            </a:pPr>
            <a:r>
              <a:rPr lang="en-US" sz="2800" dirty="0" smtClean="0"/>
              <a:t>Identify and analyze how beliefs, values, languages, theories, or laws shape cultures and cultural works/artifacts</a:t>
            </a:r>
          </a:p>
          <a:p>
            <a:pPr eaLnBrk="1" hangingPunct="1">
              <a:lnSpc>
                <a:spcPct val="90000"/>
              </a:lnSpc>
              <a:buFont typeface="Wingdings" charset="2"/>
              <a:buBlip>
                <a:blip r:embed="rId3"/>
              </a:buBlip>
            </a:pPr>
            <a:r>
              <a:rPr lang="en-US" sz="2800" dirty="0" smtClean="0"/>
              <a:t>Engage a variety of ideas and worldviews critically by formulating reflective and informed moral, ethical, or aesthetic evaluations of cultures and cultural works/artifacts </a:t>
            </a:r>
          </a:p>
          <a:p>
            <a:pPr eaLnBrk="1" hangingPunct="1">
              <a:lnSpc>
                <a:spcPct val="90000"/>
              </a:lnSpc>
              <a:buFontTx/>
              <a:buNone/>
            </a:pPr>
            <a:endParaRPr lang="en-US" sz="2400" dirty="0"/>
          </a:p>
        </p:txBody>
      </p:sp>
      <p:pic>
        <p:nvPicPr>
          <p:cNvPr id="6" name="Content Placeholder 5"/>
          <p:cNvPicPr>
            <a:picLocks noGrp="1" noChangeAspect="1"/>
          </p:cNvPicPr>
          <p:nvPr>
            <p:ph sz="half" idx="2"/>
          </p:nvPr>
        </p:nvPicPr>
        <p:blipFill>
          <a:blip r:embed="rId4"/>
          <a:srcRect l="19724" r="19724"/>
          <a:stretch>
            <a:fillRect/>
          </a:stretch>
        </p:blipFill>
        <p:spPr>
          <a:xfrm>
            <a:off x="5029200" y="152400"/>
            <a:ext cx="3200400" cy="2590800"/>
          </a:xfrm>
        </p:spPr>
      </p:pic>
    </p:spTree>
    <p:extLst>
      <p:ext uri="{BB962C8B-B14F-4D97-AF65-F5344CB8AC3E}">
        <p14:creationId xmlns:p14="http://schemas.microsoft.com/office/powerpoint/2010/main" val="1093826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304800" y="228600"/>
            <a:ext cx="5181600" cy="1752600"/>
          </a:xfrm>
        </p:spPr>
        <p:txBody>
          <a:bodyPr>
            <a:normAutofit/>
          </a:bodyPr>
          <a:lstStyle/>
          <a:p>
            <a:pPr eaLnBrk="1" hangingPunct="1"/>
            <a:r>
              <a:rPr lang="en-US" sz="3600" dirty="0" smtClean="0"/>
              <a:t>Learning Outcomes for Historical Perspectives</a:t>
            </a:r>
            <a:endParaRPr lang="en-US" sz="3600" dirty="0"/>
          </a:p>
        </p:txBody>
      </p:sp>
      <p:sp>
        <p:nvSpPr>
          <p:cNvPr id="46084" name="Rectangle 3"/>
          <p:cNvSpPr>
            <a:spLocks noGrp="1" noChangeArrowheads="1"/>
          </p:cNvSpPr>
          <p:nvPr>
            <p:ph type="body" sz="half" idx="1"/>
          </p:nvPr>
        </p:nvSpPr>
        <p:spPr>
          <a:xfrm>
            <a:off x="152400" y="2171700"/>
            <a:ext cx="8077200" cy="4838700"/>
          </a:xfrm>
        </p:spPr>
        <p:txBody>
          <a:bodyPr>
            <a:normAutofit/>
          </a:bodyPr>
          <a:lstStyle/>
          <a:p>
            <a:pPr marL="0" indent="0" eaLnBrk="1" hangingPunct="1">
              <a:lnSpc>
                <a:spcPct val="90000"/>
              </a:lnSpc>
              <a:buNone/>
            </a:pPr>
            <a:r>
              <a:rPr lang="en-US" sz="2400" dirty="0"/>
              <a:t>Students will</a:t>
            </a:r>
            <a:r>
              <a:rPr lang="en-US" sz="2400" dirty="0" smtClean="0"/>
              <a:t> be able to:</a:t>
            </a:r>
          </a:p>
          <a:p>
            <a:pPr eaLnBrk="1" hangingPunct="1">
              <a:lnSpc>
                <a:spcPct val="90000"/>
              </a:lnSpc>
              <a:buFont typeface="Wingdings" charset="2"/>
              <a:buBlip>
                <a:blip r:embed="rId4"/>
              </a:buBlip>
            </a:pPr>
            <a:r>
              <a:rPr lang="en-US" sz="2400" dirty="0" smtClean="0"/>
              <a:t>Describe events from past cultures, societies, or civilizations </a:t>
            </a:r>
          </a:p>
          <a:p>
            <a:pPr eaLnBrk="1" hangingPunct="1">
              <a:lnSpc>
                <a:spcPct val="90000"/>
              </a:lnSpc>
              <a:buFont typeface="Wingdings" charset="2"/>
              <a:buBlip>
                <a:blip r:embed="rId4"/>
              </a:buBlip>
            </a:pPr>
            <a:r>
              <a:rPr lang="en-US" sz="2400" dirty="0" smtClean="0"/>
              <a:t>Recognize the varieties of evidence that historians use to offer diverse perspectives on the meaning of the past</a:t>
            </a:r>
          </a:p>
          <a:p>
            <a:pPr eaLnBrk="1" hangingPunct="1">
              <a:lnSpc>
                <a:spcPct val="90000"/>
              </a:lnSpc>
              <a:buFont typeface="Wingdings" charset="2"/>
              <a:buBlip>
                <a:blip r:embed="rId4"/>
              </a:buBlip>
            </a:pPr>
            <a:r>
              <a:rPr lang="en-US" sz="2400" dirty="0" smtClean="0"/>
              <a:t>Identify the role of human agency in shaping events and historical change</a:t>
            </a:r>
          </a:p>
          <a:p>
            <a:pPr eaLnBrk="1" hangingPunct="1">
              <a:lnSpc>
                <a:spcPct val="90000"/>
              </a:lnSpc>
              <a:buFont typeface="Wingdings" charset="2"/>
              <a:buBlip>
                <a:blip r:embed="rId4"/>
              </a:buBlip>
            </a:pPr>
            <a:r>
              <a:rPr lang="en-US" sz="2400" dirty="0" smtClean="0"/>
              <a:t>Explain historical causality</a:t>
            </a:r>
          </a:p>
          <a:p>
            <a:pPr eaLnBrk="1" hangingPunct="1">
              <a:lnSpc>
                <a:spcPct val="90000"/>
              </a:lnSpc>
              <a:buFont typeface="Wingdings" charset="2"/>
              <a:buBlip>
                <a:blip r:embed="rId4"/>
              </a:buBlip>
            </a:pPr>
            <a:r>
              <a:rPr lang="en-US" sz="2400" dirty="0" smtClean="0"/>
              <a:t>Evaluate historical claims that frequently inform the present</a:t>
            </a:r>
          </a:p>
          <a:p>
            <a:pPr eaLnBrk="1" hangingPunct="1">
              <a:lnSpc>
                <a:spcPct val="90000"/>
              </a:lnSpc>
              <a:buFontTx/>
              <a:buNone/>
            </a:pPr>
            <a:endParaRPr lang="en-US" sz="2400" dirty="0"/>
          </a:p>
        </p:txBody>
      </p:sp>
      <p:graphicFrame>
        <p:nvGraphicFramePr>
          <p:cNvPr id="46082" name="Object 2"/>
          <p:cNvGraphicFramePr>
            <a:graphicFrameLocks noGrp="1" noChangeAspect="1"/>
          </p:cNvGraphicFramePr>
          <p:nvPr>
            <p:ph sz="half" idx="2"/>
          </p:nvPr>
        </p:nvGraphicFramePr>
        <p:xfrm>
          <a:off x="5486400" y="381000"/>
          <a:ext cx="3048000" cy="1790700"/>
        </p:xfrm>
        <a:graphic>
          <a:graphicData uri="http://schemas.openxmlformats.org/presentationml/2006/ole">
            <mc:AlternateContent xmlns:mc="http://schemas.openxmlformats.org/markup-compatibility/2006">
              <mc:Choice xmlns:v="urn:schemas-microsoft-com:vml" Requires="v">
                <p:oleObj spid="_x0000_s57455" name="Document" r:id="rId6" imgW="6096000" imgH="3581400" progId="Word.Document.8">
                  <p:embed/>
                </p:oleObj>
              </mc:Choice>
              <mc:Fallback>
                <p:oleObj name="Document" r:id="rId6" imgW="6096000" imgH="3581400" progId="Word.Document.8">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381000"/>
                        <a:ext cx="30480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152400" y="381000"/>
            <a:ext cx="5334000" cy="1600200"/>
          </a:xfrm>
        </p:spPr>
        <p:txBody>
          <a:bodyPr>
            <a:normAutofit/>
          </a:bodyPr>
          <a:lstStyle/>
          <a:p>
            <a:pPr eaLnBrk="1" hangingPunct="1"/>
            <a:r>
              <a:rPr lang="en-US" sz="3600" dirty="0" smtClean="0"/>
              <a:t>Learning Outcomes for Social Sciences</a:t>
            </a:r>
            <a:endParaRPr lang="en-US" sz="3600" dirty="0"/>
          </a:p>
        </p:txBody>
      </p:sp>
      <p:sp>
        <p:nvSpPr>
          <p:cNvPr id="46084" name="Rectangle 3"/>
          <p:cNvSpPr>
            <a:spLocks noGrp="1" noChangeArrowheads="1"/>
          </p:cNvSpPr>
          <p:nvPr>
            <p:ph type="body" sz="half" idx="1"/>
          </p:nvPr>
        </p:nvSpPr>
        <p:spPr>
          <a:xfrm>
            <a:off x="152400" y="2286000"/>
            <a:ext cx="8077200" cy="4724400"/>
          </a:xfrm>
        </p:spPr>
        <p:txBody>
          <a:bodyPr>
            <a:normAutofit/>
          </a:bodyPr>
          <a:lstStyle/>
          <a:p>
            <a:pPr marL="0" indent="0" eaLnBrk="1" hangingPunct="1">
              <a:lnSpc>
                <a:spcPct val="90000"/>
              </a:lnSpc>
              <a:buNone/>
            </a:pPr>
            <a:r>
              <a:rPr lang="en-US" sz="2800" dirty="0"/>
              <a:t>Students will</a:t>
            </a:r>
            <a:r>
              <a:rPr lang="en-US" sz="2800" dirty="0" smtClean="0"/>
              <a:t> be able to:</a:t>
            </a:r>
          </a:p>
          <a:p>
            <a:pPr eaLnBrk="1" hangingPunct="1">
              <a:lnSpc>
                <a:spcPct val="90000"/>
              </a:lnSpc>
              <a:buFont typeface="Wingdings" charset="2"/>
              <a:buBlip>
                <a:blip r:embed="rId3"/>
              </a:buBlip>
            </a:pPr>
            <a:r>
              <a:rPr lang="en-US" sz="2800" dirty="0" smtClean="0"/>
              <a:t>Define the major concepts and methods used by social scientists to investigate, to analyze, or to predict human or group behavior</a:t>
            </a:r>
          </a:p>
          <a:p>
            <a:pPr eaLnBrk="1" hangingPunct="1">
              <a:lnSpc>
                <a:spcPct val="90000"/>
              </a:lnSpc>
              <a:buFont typeface="Wingdings" charset="2"/>
              <a:buBlip>
                <a:blip r:embed="rId3"/>
              </a:buBlip>
            </a:pPr>
            <a:r>
              <a:rPr lang="en-US" sz="2800" dirty="0" smtClean="0"/>
              <a:t>Explain the major principles, models, and issues under investigation by the social sciences</a:t>
            </a:r>
          </a:p>
          <a:p>
            <a:pPr eaLnBrk="1" hangingPunct="1">
              <a:lnSpc>
                <a:spcPct val="90000"/>
              </a:lnSpc>
              <a:buFont typeface="Wingdings" charset="2"/>
              <a:buBlip>
                <a:blip r:embed="rId3"/>
              </a:buBlip>
            </a:pPr>
            <a:r>
              <a:rPr lang="en-US" sz="2800" dirty="0" smtClean="0"/>
              <a:t>Examine how the individual or groups of individuals are influenced by social, cultural, or political institutions both in their own culture and in other cultures</a:t>
            </a:r>
          </a:p>
          <a:p>
            <a:pPr eaLnBrk="1" hangingPunct="1">
              <a:lnSpc>
                <a:spcPct val="90000"/>
              </a:lnSpc>
              <a:buFontTx/>
              <a:buNone/>
            </a:pPr>
            <a:endParaRPr lang="en-US" sz="2400" dirty="0"/>
          </a:p>
        </p:txBody>
      </p:sp>
      <p:pic>
        <p:nvPicPr>
          <p:cNvPr id="3" name="Content Placeholder 2"/>
          <p:cNvPicPr>
            <a:picLocks noGrp="1" noChangeAspect="1"/>
          </p:cNvPicPr>
          <p:nvPr>
            <p:ph sz="half" idx="2"/>
          </p:nvPr>
        </p:nvPicPr>
        <p:blipFill>
          <a:blip r:embed="rId4"/>
          <a:srcRect l="19136" r="19136"/>
          <a:stretch>
            <a:fillRect/>
          </a:stretch>
        </p:blipFill>
        <p:spPr>
          <a:xfrm>
            <a:off x="5257800" y="228600"/>
            <a:ext cx="3124200" cy="2514600"/>
          </a:xfrm>
        </p:spPr>
      </p:pic>
    </p:spTree>
    <p:extLst>
      <p:ext uri="{BB962C8B-B14F-4D97-AF65-F5344CB8AC3E}">
        <p14:creationId xmlns:p14="http://schemas.microsoft.com/office/powerpoint/2010/main" val="3822785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304800" y="381000"/>
            <a:ext cx="5181600" cy="1371600"/>
          </a:xfrm>
        </p:spPr>
        <p:txBody>
          <a:bodyPr>
            <a:normAutofit/>
          </a:bodyPr>
          <a:lstStyle/>
          <a:p>
            <a:pPr eaLnBrk="1" hangingPunct="1"/>
            <a:r>
              <a:rPr lang="en-US" sz="3600" dirty="0" smtClean="0"/>
              <a:t>Learning Outcomes for Natural Sciences</a:t>
            </a:r>
            <a:endParaRPr lang="en-US" sz="3600" dirty="0"/>
          </a:p>
        </p:txBody>
      </p:sp>
      <p:sp>
        <p:nvSpPr>
          <p:cNvPr id="46084" name="Rectangle 3"/>
          <p:cNvSpPr>
            <a:spLocks noGrp="1" noChangeArrowheads="1"/>
          </p:cNvSpPr>
          <p:nvPr>
            <p:ph type="body" sz="half" idx="1"/>
          </p:nvPr>
        </p:nvSpPr>
        <p:spPr>
          <a:xfrm>
            <a:off x="152400" y="1905000"/>
            <a:ext cx="8077200" cy="4572000"/>
          </a:xfrm>
        </p:spPr>
        <p:txBody>
          <a:bodyPr>
            <a:normAutofit lnSpcReduction="10000"/>
          </a:bodyPr>
          <a:lstStyle/>
          <a:p>
            <a:pPr marL="0" indent="0" eaLnBrk="1" hangingPunct="1">
              <a:lnSpc>
                <a:spcPct val="90000"/>
              </a:lnSpc>
              <a:buNone/>
            </a:pPr>
            <a:r>
              <a:rPr lang="en-US" sz="2800" dirty="0"/>
              <a:t>Students will</a:t>
            </a:r>
            <a:r>
              <a:rPr lang="en-US" sz="2800" dirty="0" smtClean="0"/>
              <a:t> be able to:</a:t>
            </a:r>
          </a:p>
          <a:p>
            <a:pPr eaLnBrk="1" hangingPunct="1">
              <a:lnSpc>
                <a:spcPct val="90000"/>
              </a:lnSpc>
              <a:buFont typeface="Wingdings" charset="2"/>
              <a:buBlip>
                <a:blip r:embed="rId3"/>
              </a:buBlip>
            </a:pPr>
            <a:r>
              <a:rPr lang="en-US" sz="2800" dirty="0" smtClean="0"/>
              <a:t>Identify the basic taxonomy and principles of the scientific method as it pertains to the natural, physical world</a:t>
            </a:r>
          </a:p>
          <a:p>
            <a:pPr eaLnBrk="1" hangingPunct="1">
              <a:lnSpc>
                <a:spcPct val="90000"/>
              </a:lnSpc>
              <a:buFont typeface="Wingdings" charset="2"/>
              <a:buBlip>
                <a:blip r:embed="rId3"/>
              </a:buBlip>
            </a:pPr>
            <a:r>
              <a:rPr lang="en-US" sz="2800" dirty="0" smtClean="0"/>
              <a:t>Infer relationships, make predictions and solve problems based on an analysis of evidence or scientific information</a:t>
            </a:r>
          </a:p>
          <a:p>
            <a:pPr eaLnBrk="1" hangingPunct="1">
              <a:lnSpc>
                <a:spcPct val="90000"/>
              </a:lnSpc>
              <a:buFont typeface="Wingdings" charset="2"/>
              <a:buBlip>
                <a:blip r:embed="rId3"/>
              </a:buBlip>
            </a:pPr>
            <a:r>
              <a:rPr lang="en-US" sz="2800" dirty="0" smtClean="0"/>
              <a:t>Apply scientific concepts, quantitative techniques and methods to solving problems and making decisions</a:t>
            </a:r>
          </a:p>
          <a:p>
            <a:pPr eaLnBrk="1" hangingPunct="1">
              <a:lnSpc>
                <a:spcPct val="90000"/>
              </a:lnSpc>
              <a:buFont typeface="Wingdings" charset="2"/>
              <a:buBlip>
                <a:blip r:embed="rId3"/>
              </a:buBlip>
            </a:pPr>
            <a:r>
              <a:rPr lang="en-US" sz="2800" dirty="0" smtClean="0"/>
              <a:t>Describe the relevance of some aspect of the natural science to their lives and society</a:t>
            </a:r>
          </a:p>
          <a:p>
            <a:pPr eaLnBrk="1" hangingPunct="1">
              <a:lnSpc>
                <a:spcPct val="90000"/>
              </a:lnSpc>
              <a:buFontTx/>
              <a:buNone/>
            </a:pPr>
            <a:endParaRPr lang="en-US" sz="2400" dirty="0"/>
          </a:p>
        </p:txBody>
      </p:sp>
      <p:pic>
        <p:nvPicPr>
          <p:cNvPr id="8" name="Content Placeholder 7" descr="200235995-001.png"/>
          <p:cNvPicPr>
            <a:picLocks noGrp="1" noChangeAspect="1"/>
          </p:cNvPicPr>
          <p:nvPr>
            <p:ph sz="half" idx="2"/>
          </p:nvPr>
        </p:nvPicPr>
        <p:blipFill>
          <a:blip r:embed="rId4">
            <a:extLst>
              <a:ext uri="{28A0092B-C50C-407E-A947-70E740481C1C}">
                <a14:useLocalDpi xmlns:a14="http://schemas.microsoft.com/office/drawing/2010/main" val="0"/>
              </a:ext>
            </a:extLst>
          </a:blip>
          <a:srcRect l="3704" r="3704"/>
          <a:stretch>
            <a:fillRect/>
          </a:stretch>
        </p:blipFill>
        <p:spPr>
          <a:xfrm>
            <a:off x="5562600" y="0"/>
            <a:ext cx="2514600" cy="2362200"/>
          </a:xfrm>
        </p:spPr>
      </p:pic>
    </p:spTree>
    <p:extLst>
      <p:ext uri="{BB962C8B-B14F-4D97-AF65-F5344CB8AC3E}">
        <p14:creationId xmlns:p14="http://schemas.microsoft.com/office/powerpoint/2010/main" val="1669799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normAutofit fontScale="90000"/>
          </a:bodyPr>
          <a:lstStyle/>
          <a:p>
            <a:r>
              <a:rPr lang="en-US" dirty="0" smtClean="0"/>
              <a:t>Understanding and Aligning to GEP Investigation Level Learning Outcomes</a:t>
            </a:r>
            <a:endParaRPr lang="en-US" dirty="0"/>
          </a:p>
        </p:txBody>
      </p:sp>
      <p:sp>
        <p:nvSpPr>
          <p:cNvPr id="3" name="Text Placeholder 2"/>
          <p:cNvSpPr>
            <a:spLocks noGrp="1"/>
          </p:cNvSpPr>
          <p:nvPr>
            <p:ph type="body" sz="half" idx="1"/>
          </p:nvPr>
        </p:nvSpPr>
        <p:spPr>
          <a:xfrm>
            <a:off x="228600" y="1752600"/>
            <a:ext cx="7696200" cy="4953000"/>
          </a:xfrm>
        </p:spPr>
        <p:txBody>
          <a:bodyPr/>
          <a:lstStyle/>
          <a:p>
            <a:r>
              <a:rPr lang="en-US" dirty="0" smtClean="0"/>
              <a:t>In Category alike groups, discuss the GEP Learning Outcomes to explore their meaning</a:t>
            </a:r>
          </a:p>
          <a:p>
            <a:pPr lvl="1"/>
            <a:r>
              <a:rPr lang="en-US" dirty="0" smtClean="0"/>
              <a:t>Be ready to share explanation in words that make sense to your group what your GEP Category Learning Outcomes mean</a:t>
            </a:r>
          </a:p>
          <a:p>
            <a:r>
              <a:rPr lang="en-US" dirty="0" smtClean="0"/>
              <a:t>Discuss the connection/alignment from Course to GEP Category Learning Outcomes</a:t>
            </a:r>
          </a:p>
          <a:p>
            <a:pPr lvl="1"/>
            <a:r>
              <a:rPr lang="en-US" dirty="0" smtClean="0"/>
              <a:t>Each person should be able to state in general how their course aligns with the GEP Category Learning Outcomes (you are encouraged to begin drafting your explanation of alignment)</a:t>
            </a:r>
            <a:endParaRPr lang="en-US" dirty="0"/>
          </a:p>
        </p:txBody>
      </p:sp>
      <p:sp>
        <p:nvSpPr>
          <p:cNvPr id="4" name="Content Placeholder 3"/>
          <p:cNvSpPr>
            <a:spLocks noGrp="1"/>
          </p:cNvSpPr>
          <p:nvPr>
            <p:ph sz="half" idx="2"/>
          </p:nvPr>
        </p:nvSpPr>
        <p:spPr>
          <a:xfrm>
            <a:off x="8229600" y="1752600"/>
            <a:ext cx="609600" cy="4114800"/>
          </a:xfrm>
        </p:spPr>
        <p:txBody>
          <a:bodyPr/>
          <a:lstStyle/>
          <a:p>
            <a:endParaRPr lang="en-US" dirty="0"/>
          </a:p>
        </p:txBody>
      </p:sp>
    </p:spTree>
    <p:extLst>
      <p:ext uri="{BB962C8B-B14F-4D97-AF65-F5344CB8AC3E}">
        <p14:creationId xmlns:p14="http://schemas.microsoft.com/office/powerpoint/2010/main" val="2271013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124200" y="533400"/>
            <a:ext cx="5348068" cy="3352800"/>
          </a:xfrm>
        </p:spPr>
        <p:txBody>
          <a:bodyPr/>
          <a:lstStyle/>
          <a:p>
            <a:pPr algn="ctr"/>
            <a:r>
              <a:rPr lang="en-US" sz="4000" dirty="0" smtClean="0"/>
              <a:t>Writing Course Learning Outcomes</a:t>
            </a:r>
            <a:endParaRPr lang="en-US" sz="4000" dirty="0"/>
          </a:p>
        </p:txBody>
      </p:sp>
      <p:sp>
        <p:nvSpPr>
          <p:cNvPr id="6" name="Subtitle 5"/>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Specifically is a Learning Outcome?</a:t>
            </a:r>
            <a:endParaRPr lang="en-US" dirty="0"/>
          </a:p>
        </p:txBody>
      </p:sp>
      <p:sp>
        <p:nvSpPr>
          <p:cNvPr id="3" name="Content Placeholder 2"/>
          <p:cNvSpPr>
            <a:spLocks noGrp="1"/>
          </p:cNvSpPr>
          <p:nvPr>
            <p:ph idx="1"/>
          </p:nvPr>
        </p:nvSpPr>
        <p:spPr>
          <a:xfrm>
            <a:off x="914400" y="1735138"/>
            <a:ext cx="7313613" cy="4741862"/>
          </a:xfrm>
        </p:spPr>
        <p:txBody>
          <a:bodyPr>
            <a:normAutofit lnSpcReduction="10000"/>
          </a:bodyPr>
          <a:lstStyle/>
          <a:p>
            <a:r>
              <a:rPr lang="en-US" dirty="0" smtClean="0"/>
              <a:t>A statement that describes what a student will know (knowledge), be able to do (skill), and/or value/appreciate (disposition) as a result of a learning experience</a:t>
            </a:r>
          </a:p>
          <a:p>
            <a:r>
              <a:rPr lang="en-US" dirty="0" smtClean="0"/>
              <a:t>Learning outcomes can be written for activities, lessons, courses, areas of emphasis, majors, programs, and degrees</a:t>
            </a:r>
          </a:p>
          <a:p>
            <a:r>
              <a:rPr lang="en-US" dirty="0" smtClean="0"/>
              <a:t>Written in the form: 1) Student can/will be able to; 2) action verb; 3) specific action/skill they will be able to do</a:t>
            </a:r>
          </a:p>
          <a:p>
            <a:r>
              <a:rPr lang="en-US" dirty="0" smtClean="0"/>
              <a:t>Learning outcomes can be measured (evidence of learning can be produced)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lstStyle/>
          <a:p>
            <a:endParaRPr lang="en-US" dirty="0"/>
          </a:p>
        </p:txBody>
      </p:sp>
      <p:sp>
        <p:nvSpPr>
          <p:cNvPr id="3" name="Content Placeholder 2"/>
          <p:cNvSpPr>
            <a:spLocks noGrp="1"/>
          </p:cNvSpPr>
          <p:nvPr>
            <p:ph idx="1"/>
          </p:nvPr>
        </p:nvSpPr>
        <p:spPr>
          <a:xfrm>
            <a:off x="457200" y="762000"/>
            <a:ext cx="7239000" cy="5693736"/>
          </a:xfrm>
        </p:spPr>
        <p:txBody>
          <a:bodyPr>
            <a:normAutofit/>
          </a:bodyPr>
          <a:lstStyle/>
          <a:p>
            <a:pPr>
              <a:buNone/>
            </a:pPr>
            <a:r>
              <a:rPr lang="en-US" dirty="0" smtClean="0"/>
              <a:t>Remembering the format: “Students can/will be able to| action verb| specific action/skill they will be able to do,” and that they have to be measureable, decide if the following are learning outcomes:</a:t>
            </a:r>
          </a:p>
          <a:p>
            <a:pPr marL="514350" indent="-514350">
              <a:buFont typeface="+mj-lt"/>
              <a:buAutoNum type="arabicPeriod"/>
            </a:pPr>
            <a:r>
              <a:rPr lang="en-US" dirty="0" smtClean="0"/>
              <a:t>Provide students with an enhanced understanding of human communication and the ability to deliver an effective presentation</a:t>
            </a:r>
          </a:p>
          <a:p>
            <a:pPr marL="514350" indent="-514350">
              <a:buFont typeface="+mj-lt"/>
              <a:buAutoNum type="arabicPeriod"/>
            </a:pPr>
            <a:r>
              <a:rPr lang="en-US" dirty="0" smtClean="0"/>
              <a:t>Students can sing a melody at sight, including intervals, rhythms, and dynamics</a:t>
            </a:r>
          </a:p>
          <a:p>
            <a:pPr marL="514350" indent="-514350">
              <a:buFont typeface="+mj-lt"/>
              <a:buAutoNum type="arabicPeriod"/>
            </a:pPr>
            <a:r>
              <a:rPr lang="en-US" dirty="0" smtClean="0"/>
              <a:t>Students will understand the importance of note-taking and time management</a:t>
            </a:r>
          </a:p>
          <a:p>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3613" cy="914400"/>
          </a:xfrm>
        </p:spPr>
        <p:txBody>
          <a:bodyPr>
            <a:normAutofit fontScale="90000"/>
          </a:bodyPr>
          <a:lstStyle/>
          <a:p>
            <a:r>
              <a:rPr lang="en-US" sz="4000" dirty="0" smtClean="0"/>
              <a:t>Example of Connected Learning Outcomes</a:t>
            </a:r>
            <a:endParaRPr lang="en-US" sz="4000" dirty="0"/>
          </a:p>
        </p:txBody>
      </p:sp>
      <p:sp>
        <p:nvSpPr>
          <p:cNvPr id="3" name="Content Placeholder 2"/>
          <p:cNvSpPr>
            <a:spLocks noGrp="1"/>
          </p:cNvSpPr>
          <p:nvPr>
            <p:ph idx="1"/>
          </p:nvPr>
        </p:nvSpPr>
        <p:spPr>
          <a:xfrm>
            <a:off x="381000" y="1219200"/>
            <a:ext cx="7847013" cy="5181600"/>
          </a:xfrm>
        </p:spPr>
        <p:txBody>
          <a:bodyPr>
            <a:normAutofit/>
          </a:bodyPr>
          <a:lstStyle/>
          <a:p>
            <a:r>
              <a:rPr lang="en-US" dirty="0"/>
              <a:t>GEP Level:</a:t>
            </a:r>
          </a:p>
          <a:p>
            <a:pPr lvl="1"/>
            <a:r>
              <a:rPr lang="en-US" dirty="0"/>
              <a:t>Students will be able to </a:t>
            </a:r>
            <a:r>
              <a:rPr lang="en-US" dirty="0" smtClean="0"/>
              <a:t>infer relationships, make predictions, and solve problems based on an analysis of evidence or scientific information (Natural Sciences)</a:t>
            </a:r>
            <a:endParaRPr lang="en-US" dirty="0"/>
          </a:p>
          <a:p>
            <a:r>
              <a:rPr lang="en-US" dirty="0" smtClean="0"/>
              <a:t>Course </a:t>
            </a:r>
            <a:r>
              <a:rPr lang="en-US" dirty="0"/>
              <a:t>level:</a:t>
            </a:r>
          </a:p>
          <a:p>
            <a:pPr lvl="1"/>
            <a:r>
              <a:rPr lang="en-US" dirty="0"/>
              <a:t>Students </a:t>
            </a:r>
            <a:r>
              <a:rPr lang="en-US" dirty="0" smtClean="0"/>
              <a:t>can review an analysis of the health of a specific ecosystem (forest, soil, body of water, area of land), predict what will happen if the current state continues, and suggest changes to make the ecosystem healthier.</a:t>
            </a:r>
            <a:endParaRPr lang="en-US" dirty="0"/>
          </a:p>
          <a:p>
            <a:r>
              <a:rPr lang="en-US" dirty="0" smtClean="0"/>
              <a:t>Lesson level:</a:t>
            </a:r>
          </a:p>
          <a:p>
            <a:pPr lvl="1"/>
            <a:r>
              <a:rPr lang="en-US" sz="2000" dirty="0" smtClean="0"/>
              <a:t>Students can interpret graphed data from a scientific study.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Writing a course LO </a:t>
            </a:r>
            <a:br>
              <a:rPr lang="en-US" dirty="0" smtClean="0"/>
            </a:br>
            <a:r>
              <a:rPr lang="en-US" dirty="0" smtClean="0"/>
              <a:t>Connected to a GEP LO</a:t>
            </a:r>
            <a:endParaRPr lang="en-US" dirty="0"/>
          </a:p>
        </p:txBody>
      </p:sp>
      <p:sp>
        <p:nvSpPr>
          <p:cNvPr id="3" name="Content Placeholder 2"/>
          <p:cNvSpPr>
            <a:spLocks noGrp="1"/>
          </p:cNvSpPr>
          <p:nvPr>
            <p:ph idx="1"/>
          </p:nvPr>
        </p:nvSpPr>
        <p:spPr/>
        <p:txBody>
          <a:bodyPr/>
          <a:lstStyle/>
          <a:p>
            <a:r>
              <a:rPr lang="en-US" dirty="0" smtClean="0"/>
              <a:t>Working individually, start with a GEP Category Learning Outcome and write a Course Learning Outcome that is aligned with it</a:t>
            </a:r>
          </a:p>
          <a:p>
            <a:pPr marL="0" indent="0">
              <a:buNone/>
            </a:pPr>
            <a:endParaRPr lang="en-US" dirty="0" smtClean="0"/>
          </a:p>
          <a:p>
            <a:r>
              <a:rPr lang="en-US" dirty="0" smtClean="0"/>
              <a:t>In your Category alike groups, have each person share their course learning outcome and explain how it is aligned with the GEP Learning Outcome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389098" y="335282"/>
            <a:ext cx="3429000" cy="45719"/>
          </a:xfrm>
        </p:spPr>
        <p:txBody>
          <a:bodyPr>
            <a:normAutofit fontScale="90000"/>
          </a:bodyPr>
          <a:lstStyle/>
          <a:p>
            <a:endParaRPr lang="en-US" dirty="0"/>
          </a:p>
        </p:txBody>
      </p:sp>
      <p:sp>
        <p:nvSpPr>
          <p:cNvPr id="10" name="Text Placeholder 9"/>
          <p:cNvSpPr>
            <a:spLocks noGrp="1"/>
          </p:cNvSpPr>
          <p:nvPr>
            <p:ph type="body" sz="half" idx="2"/>
          </p:nvPr>
        </p:nvSpPr>
        <p:spPr>
          <a:xfrm>
            <a:off x="5029200" y="762000"/>
            <a:ext cx="3788898" cy="5334000"/>
          </a:xfrm>
        </p:spPr>
        <p:txBody>
          <a:bodyPr>
            <a:normAutofit lnSpcReduction="10000"/>
          </a:bodyPr>
          <a:lstStyle/>
          <a:p>
            <a:r>
              <a:rPr lang="en-US" sz="2600" i="1" dirty="0" smtClean="0"/>
              <a:t>Good teachers possess a capacity for connectedness.  They are able to weave a web of connections among themselves, their subjects, and their students so that students can learn to weave a world for themselves.</a:t>
            </a:r>
          </a:p>
          <a:p>
            <a:endParaRPr lang="en-US" sz="2400" i="1" dirty="0" smtClean="0"/>
          </a:p>
          <a:p>
            <a:r>
              <a:rPr lang="en-US" sz="2162" i="1" dirty="0" smtClean="0"/>
              <a:t>From “The Courage to Teach” by Parker Palmer</a:t>
            </a:r>
          </a:p>
          <a:p>
            <a:endParaRPr lang="en-US" dirty="0"/>
          </a:p>
        </p:txBody>
      </p:sp>
      <p:pic>
        <p:nvPicPr>
          <p:cNvPr id="13" name="Picture Placeholder 12" descr="weaving_on_circular_loom.png"/>
          <p:cNvPicPr>
            <a:picLocks noGrp="1" noChangeAspect="1"/>
          </p:cNvPicPr>
          <p:nvPr>
            <p:ph type="pic" idx="1"/>
          </p:nvPr>
        </p:nvPicPr>
        <p:blipFill>
          <a:blip r:embed="rId2"/>
          <a:srcRect t="-16420" b="-16420"/>
          <a:stretch>
            <a:fillRect/>
          </a:stretch>
        </p:blipFill>
        <p:spPr>
          <a:xfrm>
            <a:off x="663682" y="1041002"/>
            <a:ext cx="3908318" cy="4206240"/>
          </a:xfrm>
        </p:spPr>
      </p:pic>
      <p:sp>
        <p:nvSpPr>
          <p:cNvPr id="3" name="Content Placeholder 2"/>
          <p:cNvSpPr>
            <a:spLocks noGrp="1"/>
          </p:cNvSpPr>
          <p:nvPr>
            <p:ph sz="half" idx="4294967295"/>
          </p:nvPr>
        </p:nvSpPr>
        <p:spPr>
          <a:xfrm>
            <a:off x="0" y="4953000"/>
            <a:ext cx="7239000" cy="1552575"/>
          </a:xfrm>
        </p:spPr>
        <p:txBody>
          <a:bodyPr>
            <a:normAutofit/>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124200" y="533400"/>
            <a:ext cx="5348068" cy="4648200"/>
          </a:xfrm>
        </p:spPr>
        <p:txBody>
          <a:bodyPr/>
          <a:lstStyle/>
          <a:p>
            <a:pPr algn="ctr"/>
            <a:r>
              <a:rPr lang="en-US" sz="4000" dirty="0" smtClean="0"/>
              <a:t>Developing Assessments</a:t>
            </a:r>
            <a:br>
              <a:rPr lang="en-US" sz="4000" dirty="0" smtClean="0"/>
            </a:br>
            <a:r>
              <a:rPr lang="en-US" sz="4000" dirty="0" smtClean="0"/>
              <a:t> to Meet GEP Learning Outcomes</a:t>
            </a:r>
            <a:br>
              <a:rPr lang="en-US" sz="4000" dirty="0" smtClean="0"/>
            </a:br>
            <a:r>
              <a:rPr lang="en-US" sz="4000" dirty="0" smtClean="0"/>
              <a:t>(Activities Assessed)</a:t>
            </a:r>
            <a:endParaRPr lang="en-US" sz="4000" dirty="0"/>
          </a:p>
        </p:txBody>
      </p:sp>
      <p:sp>
        <p:nvSpPr>
          <p:cNvPr id="6" name="Subtitle 5"/>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160669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val 28"/>
          <p:cNvSpPr>
            <a:spLocks noChangeArrowheads="1"/>
          </p:cNvSpPr>
          <p:nvPr/>
        </p:nvSpPr>
        <p:spPr bwMode="auto">
          <a:xfrm>
            <a:off x="2438400" y="1371600"/>
            <a:ext cx="1600200" cy="1609725"/>
          </a:xfrm>
          <a:prstGeom prst="ellipse">
            <a:avLst/>
          </a:prstGeom>
          <a:solidFill>
            <a:srgbClr val="3366FF"/>
          </a:solidFill>
          <a:ln w="9525">
            <a:solidFill>
              <a:srgbClr val="000000"/>
            </a:solidFill>
            <a:round/>
            <a:headEnd/>
            <a:tailEnd/>
          </a:ln>
        </p:spPr>
        <p:txBody>
          <a:bodyPr>
            <a:prstTxWarp prst="textNoShape">
              <a:avLst/>
            </a:prstTxWarp>
          </a:bodyPr>
          <a:lstStyle/>
          <a:p>
            <a:endParaRPr lang="en-US"/>
          </a:p>
        </p:txBody>
      </p:sp>
      <p:grpSp>
        <p:nvGrpSpPr>
          <p:cNvPr id="2" name="Group 28"/>
          <p:cNvGrpSpPr>
            <a:grpSpLocks/>
          </p:cNvGrpSpPr>
          <p:nvPr/>
        </p:nvGrpSpPr>
        <p:grpSpPr bwMode="auto">
          <a:xfrm>
            <a:off x="2438400" y="1371600"/>
            <a:ext cx="1600200" cy="1609725"/>
            <a:chOff x="2438400" y="1752600"/>
            <a:chExt cx="1352625" cy="1228462"/>
          </a:xfrm>
        </p:grpSpPr>
        <p:sp>
          <p:nvSpPr>
            <p:cNvPr id="24599" name="Text Box 29"/>
            <p:cNvSpPr txBox="1">
              <a:spLocks noChangeArrowheads="1"/>
            </p:cNvSpPr>
            <p:nvPr/>
          </p:nvSpPr>
          <p:spPr bwMode="auto">
            <a:xfrm>
              <a:off x="2590800" y="2133600"/>
              <a:ext cx="990655" cy="390441"/>
            </a:xfrm>
            <a:prstGeom prst="rect">
              <a:avLst/>
            </a:prstGeom>
            <a:solidFill>
              <a:srgbClr val="FFFFFF"/>
            </a:solidFill>
            <a:ln w="9525">
              <a:noFill/>
              <a:miter lim="800000"/>
              <a:headEnd/>
              <a:tailEnd/>
            </a:ln>
          </p:spPr>
          <p:txBody>
            <a:bodyPr>
              <a:prstTxWarp prst="textNoShape">
                <a:avLst/>
              </a:prstTxWarp>
            </a:bodyPr>
            <a:lstStyle/>
            <a:p>
              <a:pPr algn="ctr">
                <a:spcAft>
                  <a:spcPts val="1000"/>
                </a:spcAft>
              </a:pPr>
              <a:r>
                <a:rPr lang="en-US" altLang="zh-CN" sz="1600" b="1">
                  <a:latin typeface="Calibri" charset="0"/>
                  <a:ea typeface="SimSun" pitchFamily="2" charset="-122"/>
                  <a:cs typeface="SimSun" pitchFamily="2" charset="-122"/>
                </a:rPr>
                <a:t>Content</a:t>
              </a:r>
              <a:endParaRPr lang="en-US" altLang="zh-CN" sz="1600" b="1">
                <a:ea typeface="SimSun" pitchFamily="2" charset="-122"/>
                <a:cs typeface="SimSun" pitchFamily="2" charset="-122"/>
              </a:endParaRPr>
            </a:p>
            <a:p>
              <a:pPr algn="ctr">
                <a:spcAft>
                  <a:spcPts val="1000"/>
                </a:spcAft>
              </a:pPr>
              <a:endParaRPr lang="en-US" altLang="zh-CN" sz="1400" b="1">
                <a:ea typeface="SimSun" pitchFamily="2" charset="-122"/>
                <a:cs typeface="SimSun" pitchFamily="2" charset="-122"/>
              </a:endParaRPr>
            </a:p>
            <a:p>
              <a:pPr algn="ctr">
                <a:spcAft>
                  <a:spcPts val="1000"/>
                </a:spcAft>
              </a:pPr>
              <a:endParaRPr lang="en-US" altLang="zh-CN" sz="1400" b="1">
                <a:ea typeface="SimSun" pitchFamily="2" charset="-122"/>
                <a:cs typeface="SimSun" pitchFamily="2" charset="-122"/>
              </a:endParaRPr>
            </a:p>
            <a:p>
              <a:pPr algn="ctr">
                <a:spcAft>
                  <a:spcPts val="1000"/>
                </a:spcAft>
              </a:pPr>
              <a:endParaRPr lang="en-US" altLang="zh-CN" sz="1400" b="1">
                <a:ea typeface="SimSun" pitchFamily="2" charset="-122"/>
                <a:cs typeface="SimSun" pitchFamily="2" charset="-122"/>
              </a:endParaRPr>
            </a:p>
            <a:p>
              <a:pPr algn="ctr">
                <a:spcAft>
                  <a:spcPts val="1000"/>
                </a:spcAft>
              </a:pPr>
              <a:endParaRPr lang="en-US" altLang="zh-CN" sz="1400" b="1">
                <a:ea typeface="SimSun" pitchFamily="2" charset="-122"/>
                <a:cs typeface="SimSun" pitchFamily="2" charset="-122"/>
              </a:endParaRPr>
            </a:p>
            <a:p>
              <a:pPr algn="ctr">
                <a:spcAft>
                  <a:spcPts val="1000"/>
                </a:spcAft>
              </a:pPr>
              <a:endParaRPr lang="en-US" altLang="zh-CN" sz="1400" b="1">
                <a:ea typeface="SimSun" pitchFamily="2" charset="-122"/>
                <a:cs typeface="SimSun" pitchFamily="2" charset="-122"/>
              </a:endParaRPr>
            </a:p>
            <a:p>
              <a:pPr algn="ctr">
                <a:spcAft>
                  <a:spcPts val="1000"/>
                </a:spcAft>
              </a:pPr>
              <a:endParaRPr lang="en-US" altLang="zh-CN" sz="1400" b="1">
                <a:ea typeface="SimSun" pitchFamily="2" charset="-122"/>
                <a:cs typeface="SimSun" pitchFamily="2" charset="-122"/>
              </a:endParaRPr>
            </a:p>
            <a:p>
              <a:pPr algn="ctr">
                <a:spcAft>
                  <a:spcPts val="1000"/>
                </a:spcAft>
              </a:pPr>
              <a:endParaRPr lang="en-US" altLang="zh-CN" sz="1400" b="1">
                <a:ea typeface="SimSun" pitchFamily="2" charset="-122"/>
                <a:cs typeface="SimSun" pitchFamily="2" charset="-122"/>
              </a:endParaRPr>
            </a:p>
            <a:p>
              <a:pPr algn="ctr">
                <a:spcAft>
                  <a:spcPts val="1000"/>
                </a:spcAft>
              </a:pPr>
              <a:endParaRPr lang="en-US" altLang="zh-CN" sz="1400" b="1">
                <a:ea typeface="SimSun" pitchFamily="2" charset="-122"/>
                <a:cs typeface="SimSun" pitchFamily="2" charset="-122"/>
              </a:endParaRPr>
            </a:p>
            <a:p>
              <a:pPr algn="ctr">
                <a:spcAft>
                  <a:spcPts val="1000"/>
                </a:spcAft>
              </a:pPr>
              <a:endParaRPr lang="en-US" altLang="zh-CN" sz="1400" b="1">
                <a:ea typeface="SimSun" pitchFamily="2" charset="-122"/>
                <a:cs typeface="SimSun" pitchFamily="2" charset="-122"/>
              </a:endParaRPr>
            </a:p>
            <a:p>
              <a:pPr algn="ctr">
                <a:spcAft>
                  <a:spcPts val="1000"/>
                </a:spcAft>
              </a:pPr>
              <a:endParaRPr lang="en-US" altLang="zh-CN" sz="1400" b="1">
                <a:ea typeface="SimSun" pitchFamily="2" charset="-122"/>
                <a:cs typeface="SimSun" pitchFamily="2" charset="-122"/>
              </a:endParaRPr>
            </a:p>
            <a:p>
              <a:pPr algn="ctr">
                <a:spcAft>
                  <a:spcPts val="1000"/>
                </a:spcAft>
              </a:pPr>
              <a:endParaRPr lang="en-US" altLang="zh-CN" sz="1400" b="1">
                <a:ea typeface="SimSun" pitchFamily="2" charset="-122"/>
                <a:cs typeface="SimSun" pitchFamily="2" charset="-122"/>
              </a:endParaRPr>
            </a:p>
            <a:p>
              <a:pPr algn="ctr">
                <a:spcAft>
                  <a:spcPts val="1000"/>
                </a:spcAft>
              </a:pPr>
              <a:endParaRPr lang="en-US" altLang="zh-CN" sz="1400" b="1">
                <a:ea typeface="SimSun" pitchFamily="2" charset="-122"/>
                <a:cs typeface="SimSun" pitchFamily="2" charset="-122"/>
              </a:endParaRPr>
            </a:p>
            <a:p>
              <a:endParaRPr lang="en-US">
                <a:latin typeface="Arial" charset="0"/>
              </a:endParaRPr>
            </a:p>
          </p:txBody>
        </p:sp>
        <p:cxnSp>
          <p:nvCxnSpPr>
            <p:cNvPr id="24600" name="AutoShape 31"/>
            <p:cNvCxnSpPr>
              <a:cxnSpLocks noChangeShapeType="1"/>
            </p:cNvCxnSpPr>
            <p:nvPr/>
          </p:nvCxnSpPr>
          <p:spPr bwMode="auto">
            <a:xfrm flipV="1">
              <a:off x="2590800" y="1905000"/>
              <a:ext cx="937312" cy="858336"/>
            </a:xfrm>
            <a:prstGeom prst="straightConnector1">
              <a:avLst/>
            </a:prstGeom>
            <a:noFill/>
            <a:ln w="9525">
              <a:solidFill>
                <a:srgbClr val="000000"/>
              </a:solidFill>
              <a:round/>
              <a:headEnd/>
              <a:tailEnd/>
            </a:ln>
          </p:spPr>
        </p:cxnSp>
        <p:grpSp>
          <p:nvGrpSpPr>
            <p:cNvPr id="3" name="Group 27"/>
            <p:cNvGrpSpPr>
              <a:grpSpLocks/>
            </p:cNvGrpSpPr>
            <p:nvPr/>
          </p:nvGrpSpPr>
          <p:grpSpPr bwMode="auto">
            <a:xfrm>
              <a:off x="2438400" y="1752600"/>
              <a:ext cx="1352625" cy="1228462"/>
              <a:chOff x="3956168" y="1676400"/>
              <a:chExt cx="1352625" cy="1228462"/>
            </a:xfrm>
          </p:grpSpPr>
          <p:cxnSp>
            <p:nvCxnSpPr>
              <p:cNvPr id="24602" name="AutoShape 30"/>
              <p:cNvCxnSpPr>
                <a:cxnSpLocks noChangeShapeType="1"/>
              </p:cNvCxnSpPr>
              <p:nvPr/>
            </p:nvCxnSpPr>
            <p:spPr bwMode="auto">
              <a:xfrm flipV="1">
                <a:off x="3956168" y="2258570"/>
                <a:ext cx="1352625" cy="7618"/>
              </a:xfrm>
              <a:prstGeom prst="straightConnector1">
                <a:avLst/>
              </a:prstGeom>
              <a:noFill/>
              <a:ln w="9525">
                <a:solidFill>
                  <a:srgbClr val="000000"/>
                </a:solidFill>
                <a:round/>
                <a:headEnd/>
                <a:tailEnd/>
              </a:ln>
            </p:spPr>
          </p:cxnSp>
          <p:cxnSp>
            <p:nvCxnSpPr>
              <p:cNvPr id="24603" name="AutoShape 32"/>
              <p:cNvCxnSpPr>
                <a:cxnSpLocks noChangeShapeType="1"/>
              </p:cNvCxnSpPr>
              <p:nvPr/>
            </p:nvCxnSpPr>
            <p:spPr bwMode="auto">
              <a:xfrm>
                <a:off x="4628035" y="1676400"/>
                <a:ext cx="0" cy="1228462"/>
              </a:xfrm>
              <a:prstGeom prst="straightConnector1">
                <a:avLst/>
              </a:prstGeom>
              <a:noFill/>
              <a:ln w="9525">
                <a:solidFill>
                  <a:srgbClr val="000000"/>
                </a:solidFill>
                <a:round/>
                <a:headEnd/>
                <a:tailEnd/>
              </a:ln>
            </p:spPr>
          </p:cxnSp>
          <p:cxnSp>
            <p:nvCxnSpPr>
              <p:cNvPr id="24604" name="AutoShape 33"/>
              <p:cNvCxnSpPr>
                <a:cxnSpLocks noChangeShapeType="1"/>
              </p:cNvCxnSpPr>
              <p:nvPr/>
            </p:nvCxnSpPr>
            <p:spPr bwMode="auto">
              <a:xfrm>
                <a:off x="4180335" y="1833846"/>
                <a:ext cx="954458" cy="858336"/>
              </a:xfrm>
              <a:prstGeom prst="straightConnector1">
                <a:avLst/>
              </a:prstGeom>
              <a:noFill/>
              <a:ln w="9525">
                <a:solidFill>
                  <a:srgbClr val="000000"/>
                </a:solidFill>
                <a:round/>
                <a:headEnd/>
                <a:tailEnd/>
              </a:ln>
            </p:spPr>
          </p:cxnSp>
        </p:grpSp>
      </p:grpSp>
      <p:sp>
        <p:nvSpPr>
          <p:cNvPr id="24580" name="Text Box 35"/>
          <p:cNvSpPr txBox="1">
            <a:spLocks noChangeArrowheads="1"/>
          </p:cNvSpPr>
          <p:nvPr/>
        </p:nvSpPr>
        <p:spPr bwMode="auto">
          <a:xfrm>
            <a:off x="1828800" y="4003675"/>
            <a:ext cx="5754688" cy="638175"/>
          </a:xfrm>
          <a:prstGeom prst="rect">
            <a:avLst/>
          </a:prstGeom>
          <a:solidFill>
            <a:srgbClr val="FFFFFF"/>
          </a:solidFill>
          <a:ln w="9525">
            <a:noFill/>
            <a:miter lim="800000"/>
            <a:headEnd/>
            <a:tailEnd/>
          </a:ln>
        </p:spPr>
        <p:txBody>
          <a:bodyPr>
            <a:prstTxWarp prst="textNoShape">
              <a:avLst/>
            </a:prstTxWarp>
          </a:bodyPr>
          <a:lstStyle/>
          <a:p>
            <a:pPr>
              <a:spcAft>
                <a:spcPts val="1000"/>
              </a:spcAft>
            </a:pPr>
            <a:r>
              <a:rPr lang="en-US" altLang="zh-CN" sz="1100">
                <a:latin typeface="Calibri" charset="0"/>
                <a:ea typeface="SimSun" pitchFamily="2" charset="-122"/>
                <a:cs typeface="SimSun" pitchFamily="2" charset="-122"/>
              </a:rPr>
              <a:t>     </a:t>
            </a:r>
            <a:r>
              <a:rPr lang="en-US" altLang="zh-CN" sz="1100" b="1">
                <a:latin typeface="Calibri" charset="0"/>
                <a:ea typeface="SimSun" pitchFamily="2" charset="-122"/>
                <a:cs typeface="SimSun" pitchFamily="2" charset="-122"/>
              </a:rPr>
              <a:t> </a:t>
            </a:r>
            <a:r>
              <a:rPr lang="en-US" altLang="zh-CN" sz="1100">
                <a:latin typeface="Calibri" charset="0"/>
                <a:ea typeface="SimSun" pitchFamily="2" charset="-122"/>
                <a:cs typeface="SimSun" pitchFamily="2" charset="-122"/>
              </a:rPr>
              <a:t>       </a:t>
            </a:r>
            <a:r>
              <a:rPr lang="en-US" altLang="zh-CN" sz="2400" b="1">
                <a:latin typeface="Calibri" charset="0"/>
                <a:ea typeface="SimSun" pitchFamily="2" charset="-122"/>
                <a:cs typeface="SimSun" pitchFamily="2" charset="-122"/>
              </a:rPr>
              <a:t>  +      +      +  ... +       </a:t>
            </a:r>
            <a:endParaRPr lang="en-US">
              <a:latin typeface="Arial" charset="0"/>
            </a:endParaRPr>
          </a:p>
        </p:txBody>
      </p:sp>
      <p:grpSp>
        <p:nvGrpSpPr>
          <p:cNvPr id="4" name="Group 36"/>
          <p:cNvGrpSpPr>
            <a:grpSpLocks/>
          </p:cNvGrpSpPr>
          <p:nvPr/>
        </p:nvGrpSpPr>
        <p:grpSpPr bwMode="auto">
          <a:xfrm>
            <a:off x="1963738" y="3917950"/>
            <a:ext cx="4437062" cy="671513"/>
            <a:chOff x="1800" y="10962"/>
            <a:chExt cx="7035" cy="1057"/>
          </a:xfrm>
        </p:grpSpPr>
        <p:sp>
          <p:nvSpPr>
            <p:cNvPr id="24585" name="AutoShape 37"/>
            <p:cNvSpPr>
              <a:spLocks noChangeArrowheads="1"/>
            </p:cNvSpPr>
            <p:nvPr/>
          </p:nvSpPr>
          <p:spPr bwMode="auto">
            <a:xfrm>
              <a:off x="6472" y="11330"/>
              <a:ext cx="1155" cy="453"/>
            </a:xfrm>
            <a:prstGeom prst="notchedRightArrow">
              <a:avLst>
                <a:gd name="adj1" fmla="val 50000"/>
                <a:gd name="adj2" fmla="val 63742"/>
              </a:avLst>
            </a:prstGeom>
            <a:solidFill>
              <a:srgbClr val="FFFFFF"/>
            </a:solidFill>
            <a:ln w="9525">
              <a:solidFill>
                <a:srgbClr val="000000"/>
              </a:solidFill>
              <a:miter lim="800000"/>
              <a:headEnd/>
              <a:tailEnd/>
            </a:ln>
          </p:spPr>
          <p:txBody>
            <a:bodyPr>
              <a:prstTxWarp prst="textNoShape">
                <a:avLst/>
              </a:prstTxWarp>
            </a:bodyPr>
            <a:lstStyle/>
            <a:p>
              <a:endParaRPr lang="en-US"/>
            </a:p>
          </p:txBody>
        </p:sp>
        <p:grpSp>
          <p:nvGrpSpPr>
            <p:cNvPr id="5" name="Group 38"/>
            <p:cNvGrpSpPr>
              <a:grpSpLocks/>
            </p:cNvGrpSpPr>
            <p:nvPr/>
          </p:nvGrpSpPr>
          <p:grpSpPr bwMode="auto">
            <a:xfrm>
              <a:off x="2760" y="10962"/>
              <a:ext cx="718" cy="1057"/>
              <a:chOff x="2055" y="2670"/>
              <a:chExt cx="1935" cy="2415"/>
            </a:xfrm>
          </p:grpSpPr>
          <p:sp>
            <p:nvSpPr>
              <p:cNvPr id="24597" name="Freeform 39"/>
              <p:cNvSpPr>
                <a:spLocks/>
              </p:cNvSpPr>
              <p:nvPr/>
            </p:nvSpPr>
            <p:spPr bwMode="auto">
              <a:xfrm>
                <a:off x="2055" y="2670"/>
                <a:ext cx="1935" cy="1875"/>
              </a:xfrm>
              <a:custGeom>
                <a:avLst/>
                <a:gdLst>
                  <a:gd name="T0" fmla="*/ 0 w 1935"/>
                  <a:gd name="T1" fmla="*/ 1875 h 1875"/>
                  <a:gd name="T2" fmla="*/ 990 w 1935"/>
                  <a:gd name="T3" fmla="*/ 0 h 1875"/>
                  <a:gd name="T4" fmla="*/ 1935 w 1935"/>
                  <a:gd name="T5" fmla="*/ 1860 h 1875"/>
                  <a:gd name="T6" fmla="*/ 0 60000 65536"/>
                  <a:gd name="T7" fmla="*/ 0 60000 65536"/>
                  <a:gd name="T8" fmla="*/ 0 60000 65536"/>
                  <a:gd name="T9" fmla="*/ 0 w 1935"/>
                  <a:gd name="T10" fmla="*/ 0 h 1875"/>
                  <a:gd name="T11" fmla="*/ 1935 w 1935"/>
                  <a:gd name="T12" fmla="*/ 1875 h 1875"/>
                </a:gdLst>
                <a:ahLst/>
                <a:cxnLst>
                  <a:cxn ang="T6">
                    <a:pos x="T0" y="T1"/>
                  </a:cxn>
                  <a:cxn ang="T7">
                    <a:pos x="T2" y="T3"/>
                  </a:cxn>
                  <a:cxn ang="T8">
                    <a:pos x="T4" y="T5"/>
                  </a:cxn>
                </a:cxnLst>
                <a:rect l="T9" t="T10" r="T11" b="T12"/>
                <a:pathLst>
                  <a:path w="1935" h="1875">
                    <a:moveTo>
                      <a:pt x="0" y="1875"/>
                    </a:moveTo>
                    <a:lnTo>
                      <a:pt x="990" y="0"/>
                    </a:lnTo>
                    <a:lnTo>
                      <a:pt x="1935" y="1860"/>
                    </a:lnTo>
                  </a:path>
                </a:pathLst>
              </a:custGeom>
              <a:noFill/>
              <a:ln w="9525">
                <a:solidFill>
                  <a:srgbClr val="000000"/>
                </a:solidFill>
                <a:round/>
                <a:headEnd/>
                <a:tailEnd/>
              </a:ln>
            </p:spPr>
            <p:txBody>
              <a:bodyPr>
                <a:prstTxWarp prst="textNoShape">
                  <a:avLst/>
                </a:prstTxWarp>
              </a:bodyPr>
              <a:lstStyle/>
              <a:p>
                <a:endParaRPr lang="en-US"/>
              </a:p>
            </p:txBody>
          </p:sp>
          <p:sp>
            <p:nvSpPr>
              <p:cNvPr id="24598" name="Freeform 40"/>
              <p:cNvSpPr>
                <a:spLocks/>
              </p:cNvSpPr>
              <p:nvPr/>
            </p:nvSpPr>
            <p:spPr bwMode="auto">
              <a:xfrm>
                <a:off x="2055" y="4545"/>
                <a:ext cx="1935" cy="540"/>
              </a:xfrm>
              <a:custGeom>
                <a:avLst/>
                <a:gdLst>
                  <a:gd name="T0" fmla="*/ 1935 w 1935"/>
                  <a:gd name="T1" fmla="*/ 0 h 540"/>
                  <a:gd name="T2" fmla="*/ 990 w 1935"/>
                  <a:gd name="T3" fmla="*/ 540 h 540"/>
                  <a:gd name="T4" fmla="*/ 0 w 1935"/>
                  <a:gd name="T5" fmla="*/ 0 h 540"/>
                  <a:gd name="T6" fmla="*/ 0 60000 65536"/>
                  <a:gd name="T7" fmla="*/ 0 60000 65536"/>
                  <a:gd name="T8" fmla="*/ 0 60000 65536"/>
                  <a:gd name="T9" fmla="*/ 0 w 1935"/>
                  <a:gd name="T10" fmla="*/ 0 h 540"/>
                  <a:gd name="T11" fmla="*/ 1935 w 1935"/>
                  <a:gd name="T12" fmla="*/ 540 h 540"/>
                </a:gdLst>
                <a:ahLst/>
                <a:cxnLst>
                  <a:cxn ang="T6">
                    <a:pos x="T0" y="T1"/>
                  </a:cxn>
                  <a:cxn ang="T7">
                    <a:pos x="T2" y="T3"/>
                  </a:cxn>
                  <a:cxn ang="T8">
                    <a:pos x="T4" y="T5"/>
                  </a:cxn>
                </a:cxnLst>
                <a:rect l="T9" t="T10" r="T11" b="T12"/>
                <a:pathLst>
                  <a:path w="1935" h="540">
                    <a:moveTo>
                      <a:pt x="1935" y="0"/>
                    </a:moveTo>
                    <a:cubicBezTo>
                      <a:pt x="1623" y="270"/>
                      <a:pt x="1312" y="540"/>
                      <a:pt x="990" y="540"/>
                    </a:cubicBezTo>
                    <a:cubicBezTo>
                      <a:pt x="668" y="540"/>
                      <a:pt x="334" y="270"/>
                      <a:pt x="0" y="0"/>
                    </a:cubicBezTo>
                  </a:path>
                </a:pathLst>
              </a:custGeom>
              <a:noFill/>
              <a:ln w="9525">
                <a:solidFill>
                  <a:srgbClr val="000000"/>
                </a:solidFill>
                <a:round/>
                <a:headEnd/>
                <a:tailEnd/>
              </a:ln>
            </p:spPr>
            <p:txBody>
              <a:bodyPr>
                <a:prstTxWarp prst="textNoShape">
                  <a:avLst/>
                </a:prstTxWarp>
              </a:bodyPr>
              <a:lstStyle/>
              <a:p>
                <a:endParaRPr lang="en-US"/>
              </a:p>
            </p:txBody>
          </p:sp>
        </p:grpSp>
        <p:grpSp>
          <p:nvGrpSpPr>
            <p:cNvPr id="6" name="Group 41"/>
            <p:cNvGrpSpPr>
              <a:grpSpLocks/>
            </p:cNvGrpSpPr>
            <p:nvPr/>
          </p:nvGrpSpPr>
          <p:grpSpPr bwMode="auto">
            <a:xfrm>
              <a:off x="5642" y="10962"/>
              <a:ext cx="718" cy="1057"/>
              <a:chOff x="2055" y="2670"/>
              <a:chExt cx="1935" cy="2415"/>
            </a:xfrm>
          </p:grpSpPr>
          <p:sp>
            <p:nvSpPr>
              <p:cNvPr id="24595" name="Freeform 42"/>
              <p:cNvSpPr>
                <a:spLocks/>
              </p:cNvSpPr>
              <p:nvPr/>
            </p:nvSpPr>
            <p:spPr bwMode="auto">
              <a:xfrm>
                <a:off x="2055" y="2670"/>
                <a:ext cx="1935" cy="1875"/>
              </a:xfrm>
              <a:custGeom>
                <a:avLst/>
                <a:gdLst>
                  <a:gd name="T0" fmla="*/ 0 w 1935"/>
                  <a:gd name="T1" fmla="*/ 1875 h 1875"/>
                  <a:gd name="T2" fmla="*/ 990 w 1935"/>
                  <a:gd name="T3" fmla="*/ 0 h 1875"/>
                  <a:gd name="T4" fmla="*/ 1935 w 1935"/>
                  <a:gd name="T5" fmla="*/ 1860 h 1875"/>
                  <a:gd name="T6" fmla="*/ 0 60000 65536"/>
                  <a:gd name="T7" fmla="*/ 0 60000 65536"/>
                  <a:gd name="T8" fmla="*/ 0 60000 65536"/>
                  <a:gd name="T9" fmla="*/ 0 w 1935"/>
                  <a:gd name="T10" fmla="*/ 0 h 1875"/>
                  <a:gd name="T11" fmla="*/ 1935 w 1935"/>
                  <a:gd name="T12" fmla="*/ 1875 h 1875"/>
                </a:gdLst>
                <a:ahLst/>
                <a:cxnLst>
                  <a:cxn ang="T6">
                    <a:pos x="T0" y="T1"/>
                  </a:cxn>
                  <a:cxn ang="T7">
                    <a:pos x="T2" y="T3"/>
                  </a:cxn>
                  <a:cxn ang="T8">
                    <a:pos x="T4" y="T5"/>
                  </a:cxn>
                </a:cxnLst>
                <a:rect l="T9" t="T10" r="T11" b="T12"/>
                <a:pathLst>
                  <a:path w="1935" h="1875">
                    <a:moveTo>
                      <a:pt x="0" y="1875"/>
                    </a:moveTo>
                    <a:lnTo>
                      <a:pt x="990" y="0"/>
                    </a:lnTo>
                    <a:lnTo>
                      <a:pt x="1935" y="1860"/>
                    </a:lnTo>
                  </a:path>
                </a:pathLst>
              </a:custGeom>
              <a:noFill/>
              <a:ln w="9525">
                <a:solidFill>
                  <a:srgbClr val="000000"/>
                </a:solidFill>
                <a:round/>
                <a:headEnd/>
                <a:tailEnd/>
              </a:ln>
            </p:spPr>
            <p:txBody>
              <a:bodyPr>
                <a:prstTxWarp prst="textNoShape">
                  <a:avLst/>
                </a:prstTxWarp>
              </a:bodyPr>
              <a:lstStyle/>
              <a:p>
                <a:endParaRPr lang="en-US"/>
              </a:p>
            </p:txBody>
          </p:sp>
          <p:sp>
            <p:nvSpPr>
              <p:cNvPr id="24596" name="Freeform 43"/>
              <p:cNvSpPr>
                <a:spLocks/>
              </p:cNvSpPr>
              <p:nvPr/>
            </p:nvSpPr>
            <p:spPr bwMode="auto">
              <a:xfrm>
                <a:off x="2055" y="4545"/>
                <a:ext cx="1935" cy="540"/>
              </a:xfrm>
              <a:custGeom>
                <a:avLst/>
                <a:gdLst>
                  <a:gd name="T0" fmla="*/ 1935 w 1935"/>
                  <a:gd name="T1" fmla="*/ 0 h 540"/>
                  <a:gd name="T2" fmla="*/ 990 w 1935"/>
                  <a:gd name="T3" fmla="*/ 540 h 540"/>
                  <a:gd name="T4" fmla="*/ 0 w 1935"/>
                  <a:gd name="T5" fmla="*/ 0 h 540"/>
                  <a:gd name="T6" fmla="*/ 0 60000 65536"/>
                  <a:gd name="T7" fmla="*/ 0 60000 65536"/>
                  <a:gd name="T8" fmla="*/ 0 60000 65536"/>
                  <a:gd name="T9" fmla="*/ 0 w 1935"/>
                  <a:gd name="T10" fmla="*/ 0 h 540"/>
                  <a:gd name="T11" fmla="*/ 1935 w 1935"/>
                  <a:gd name="T12" fmla="*/ 540 h 540"/>
                </a:gdLst>
                <a:ahLst/>
                <a:cxnLst>
                  <a:cxn ang="T6">
                    <a:pos x="T0" y="T1"/>
                  </a:cxn>
                  <a:cxn ang="T7">
                    <a:pos x="T2" y="T3"/>
                  </a:cxn>
                  <a:cxn ang="T8">
                    <a:pos x="T4" y="T5"/>
                  </a:cxn>
                </a:cxnLst>
                <a:rect l="T9" t="T10" r="T11" b="T12"/>
                <a:pathLst>
                  <a:path w="1935" h="540">
                    <a:moveTo>
                      <a:pt x="1935" y="0"/>
                    </a:moveTo>
                    <a:cubicBezTo>
                      <a:pt x="1623" y="270"/>
                      <a:pt x="1312" y="540"/>
                      <a:pt x="990" y="540"/>
                    </a:cubicBezTo>
                    <a:cubicBezTo>
                      <a:pt x="668" y="540"/>
                      <a:pt x="334" y="270"/>
                      <a:pt x="0" y="0"/>
                    </a:cubicBezTo>
                  </a:path>
                </a:pathLst>
              </a:custGeom>
              <a:noFill/>
              <a:ln w="9525">
                <a:solidFill>
                  <a:srgbClr val="000000"/>
                </a:solidFill>
                <a:round/>
                <a:headEnd/>
                <a:tailEnd/>
              </a:ln>
            </p:spPr>
            <p:txBody>
              <a:bodyPr>
                <a:prstTxWarp prst="textNoShape">
                  <a:avLst/>
                </a:prstTxWarp>
              </a:bodyPr>
              <a:lstStyle/>
              <a:p>
                <a:endParaRPr lang="en-US"/>
              </a:p>
            </p:txBody>
          </p:sp>
        </p:grpSp>
        <p:grpSp>
          <p:nvGrpSpPr>
            <p:cNvPr id="7" name="Group 44"/>
            <p:cNvGrpSpPr>
              <a:grpSpLocks/>
            </p:cNvGrpSpPr>
            <p:nvPr/>
          </p:nvGrpSpPr>
          <p:grpSpPr bwMode="auto">
            <a:xfrm>
              <a:off x="1800" y="10962"/>
              <a:ext cx="718" cy="1057"/>
              <a:chOff x="2055" y="2670"/>
              <a:chExt cx="1935" cy="2415"/>
            </a:xfrm>
          </p:grpSpPr>
          <p:sp>
            <p:nvSpPr>
              <p:cNvPr id="24593" name="Freeform 45"/>
              <p:cNvSpPr>
                <a:spLocks/>
              </p:cNvSpPr>
              <p:nvPr/>
            </p:nvSpPr>
            <p:spPr bwMode="auto">
              <a:xfrm>
                <a:off x="2055" y="2670"/>
                <a:ext cx="1935" cy="1875"/>
              </a:xfrm>
              <a:custGeom>
                <a:avLst/>
                <a:gdLst>
                  <a:gd name="T0" fmla="*/ 0 w 1935"/>
                  <a:gd name="T1" fmla="*/ 1875 h 1875"/>
                  <a:gd name="T2" fmla="*/ 990 w 1935"/>
                  <a:gd name="T3" fmla="*/ 0 h 1875"/>
                  <a:gd name="T4" fmla="*/ 1935 w 1935"/>
                  <a:gd name="T5" fmla="*/ 1860 h 1875"/>
                  <a:gd name="T6" fmla="*/ 0 60000 65536"/>
                  <a:gd name="T7" fmla="*/ 0 60000 65536"/>
                  <a:gd name="T8" fmla="*/ 0 60000 65536"/>
                  <a:gd name="T9" fmla="*/ 0 w 1935"/>
                  <a:gd name="T10" fmla="*/ 0 h 1875"/>
                  <a:gd name="T11" fmla="*/ 1935 w 1935"/>
                  <a:gd name="T12" fmla="*/ 1875 h 1875"/>
                </a:gdLst>
                <a:ahLst/>
                <a:cxnLst>
                  <a:cxn ang="T6">
                    <a:pos x="T0" y="T1"/>
                  </a:cxn>
                  <a:cxn ang="T7">
                    <a:pos x="T2" y="T3"/>
                  </a:cxn>
                  <a:cxn ang="T8">
                    <a:pos x="T4" y="T5"/>
                  </a:cxn>
                </a:cxnLst>
                <a:rect l="T9" t="T10" r="T11" b="T12"/>
                <a:pathLst>
                  <a:path w="1935" h="1875">
                    <a:moveTo>
                      <a:pt x="0" y="1875"/>
                    </a:moveTo>
                    <a:lnTo>
                      <a:pt x="990" y="0"/>
                    </a:lnTo>
                    <a:lnTo>
                      <a:pt x="1935" y="1860"/>
                    </a:lnTo>
                  </a:path>
                </a:pathLst>
              </a:custGeom>
              <a:noFill/>
              <a:ln w="9525">
                <a:solidFill>
                  <a:srgbClr val="000000"/>
                </a:solidFill>
                <a:round/>
                <a:headEnd/>
                <a:tailEnd/>
              </a:ln>
            </p:spPr>
            <p:txBody>
              <a:bodyPr>
                <a:prstTxWarp prst="textNoShape">
                  <a:avLst/>
                </a:prstTxWarp>
              </a:bodyPr>
              <a:lstStyle/>
              <a:p>
                <a:endParaRPr lang="en-US"/>
              </a:p>
            </p:txBody>
          </p:sp>
          <p:sp>
            <p:nvSpPr>
              <p:cNvPr id="24594" name="Freeform 46"/>
              <p:cNvSpPr>
                <a:spLocks/>
              </p:cNvSpPr>
              <p:nvPr/>
            </p:nvSpPr>
            <p:spPr bwMode="auto">
              <a:xfrm>
                <a:off x="2055" y="4545"/>
                <a:ext cx="1935" cy="540"/>
              </a:xfrm>
              <a:custGeom>
                <a:avLst/>
                <a:gdLst>
                  <a:gd name="T0" fmla="*/ 1935 w 1935"/>
                  <a:gd name="T1" fmla="*/ 0 h 540"/>
                  <a:gd name="T2" fmla="*/ 990 w 1935"/>
                  <a:gd name="T3" fmla="*/ 540 h 540"/>
                  <a:gd name="T4" fmla="*/ 0 w 1935"/>
                  <a:gd name="T5" fmla="*/ 0 h 540"/>
                  <a:gd name="T6" fmla="*/ 0 60000 65536"/>
                  <a:gd name="T7" fmla="*/ 0 60000 65536"/>
                  <a:gd name="T8" fmla="*/ 0 60000 65536"/>
                  <a:gd name="T9" fmla="*/ 0 w 1935"/>
                  <a:gd name="T10" fmla="*/ 0 h 540"/>
                  <a:gd name="T11" fmla="*/ 1935 w 1935"/>
                  <a:gd name="T12" fmla="*/ 540 h 540"/>
                </a:gdLst>
                <a:ahLst/>
                <a:cxnLst>
                  <a:cxn ang="T6">
                    <a:pos x="T0" y="T1"/>
                  </a:cxn>
                  <a:cxn ang="T7">
                    <a:pos x="T2" y="T3"/>
                  </a:cxn>
                  <a:cxn ang="T8">
                    <a:pos x="T4" y="T5"/>
                  </a:cxn>
                </a:cxnLst>
                <a:rect l="T9" t="T10" r="T11" b="T12"/>
                <a:pathLst>
                  <a:path w="1935" h="540">
                    <a:moveTo>
                      <a:pt x="1935" y="0"/>
                    </a:moveTo>
                    <a:cubicBezTo>
                      <a:pt x="1623" y="270"/>
                      <a:pt x="1312" y="540"/>
                      <a:pt x="990" y="540"/>
                    </a:cubicBezTo>
                    <a:cubicBezTo>
                      <a:pt x="668" y="540"/>
                      <a:pt x="334" y="270"/>
                      <a:pt x="0" y="0"/>
                    </a:cubicBezTo>
                  </a:path>
                </a:pathLst>
              </a:custGeom>
              <a:noFill/>
              <a:ln w="9525">
                <a:solidFill>
                  <a:srgbClr val="000000"/>
                </a:solidFill>
                <a:round/>
                <a:headEnd/>
                <a:tailEnd/>
              </a:ln>
            </p:spPr>
            <p:txBody>
              <a:bodyPr>
                <a:prstTxWarp prst="textNoShape">
                  <a:avLst/>
                </a:prstTxWarp>
              </a:bodyPr>
              <a:lstStyle/>
              <a:p>
                <a:endParaRPr lang="en-US"/>
              </a:p>
            </p:txBody>
          </p:sp>
        </p:grpSp>
        <p:grpSp>
          <p:nvGrpSpPr>
            <p:cNvPr id="8" name="Group 47"/>
            <p:cNvGrpSpPr>
              <a:grpSpLocks/>
            </p:cNvGrpSpPr>
            <p:nvPr/>
          </p:nvGrpSpPr>
          <p:grpSpPr bwMode="auto">
            <a:xfrm>
              <a:off x="3683" y="10962"/>
              <a:ext cx="718" cy="1057"/>
              <a:chOff x="2055" y="2670"/>
              <a:chExt cx="1935" cy="2415"/>
            </a:xfrm>
          </p:grpSpPr>
          <p:sp>
            <p:nvSpPr>
              <p:cNvPr id="24591" name="Freeform 48"/>
              <p:cNvSpPr>
                <a:spLocks/>
              </p:cNvSpPr>
              <p:nvPr/>
            </p:nvSpPr>
            <p:spPr bwMode="auto">
              <a:xfrm>
                <a:off x="2055" y="2670"/>
                <a:ext cx="1935" cy="1875"/>
              </a:xfrm>
              <a:custGeom>
                <a:avLst/>
                <a:gdLst>
                  <a:gd name="T0" fmla="*/ 0 w 1935"/>
                  <a:gd name="T1" fmla="*/ 1875 h 1875"/>
                  <a:gd name="T2" fmla="*/ 990 w 1935"/>
                  <a:gd name="T3" fmla="*/ 0 h 1875"/>
                  <a:gd name="T4" fmla="*/ 1935 w 1935"/>
                  <a:gd name="T5" fmla="*/ 1860 h 1875"/>
                  <a:gd name="T6" fmla="*/ 0 60000 65536"/>
                  <a:gd name="T7" fmla="*/ 0 60000 65536"/>
                  <a:gd name="T8" fmla="*/ 0 60000 65536"/>
                  <a:gd name="T9" fmla="*/ 0 w 1935"/>
                  <a:gd name="T10" fmla="*/ 0 h 1875"/>
                  <a:gd name="T11" fmla="*/ 1935 w 1935"/>
                  <a:gd name="T12" fmla="*/ 1875 h 1875"/>
                </a:gdLst>
                <a:ahLst/>
                <a:cxnLst>
                  <a:cxn ang="T6">
                    <a:pos x="T0" y="T1"/>
                  </a:cxn>
                  <a:cxn ang="T7">
                    <a:pos x="T2" y="T3"/>
                  </a:cxn>
                  <a:cxn ang="T8">
                    <a:pos x="T4" y="T5"/>
                  </a:cxn>
                </a:cxnLst>
                <a:rect l="T9" t="T10" r="T11" b="T12"/>
                <a:pathLst>
                  <a:path w="1935" h="1875">
                    <a:moveTo>
                      <a:pt x="0" y="1875"/>
                    </a:moveTo>
                    <a:lnTo>
                      <a:pt x="990" y="0"/>
                    </a:lnTo>
                    <a:lnTo>
                      <a:pt x="1935" y="1860"/>
                    </a:lnTo>
                  </a:path>
                </a:pathLst>
              </a:custGeom>
              <a:noFill/>
              <a:ln w="9525">
                <a:solidFill>
                  <a:srgbClr val="000000"/>
                </a:solidFill>
                <a:round/>
                <a:headEnd/>
                <a:tailEnd/>
              </a:ln>
            </p:spPr>
            <p:txBody>
              <a:bodyPr>
                <a:prstTxWarp prst="textNoShape">
                  <a:avLst/>
                </a:prstTxWarp>
              </a:bodyPr>
              <a:lstStyle/>
              <a:p>
                <a:endParaRPr lang="en-US"/>
              </a:p>
            </p:txBody>
          </p:sp>
          <p:sp>
            <p:nvSpPr>
              <p:cNvPr id="24592" name="Freeform 49"/>
              <p:cNvSpPr>
                <a:spLocks/>
              </p:cNvSpPr>
              <p:nvPr/>
            </p:nvSpPr>
            <p:spPr bwMode="auto">
              <a:xfrm>
                <a:off x="2055" y="4545"/>
                <a:ext cx="1935" cy="540"/>
              </a:xfrm>
              <a:custGeom>
                <a:avLst/>
                <a:gdLst>
                  <a:gd name="T0" fmla="*/ 1935 w 1935"/>
                  <a:gd name="T1" fmla="*/ 0 h 540"/>
                  <a:gd name="T2" fmla="*/ 990 w 1935"/>
                  <a:gd name="T3" fmla="*/ 540 h 540"/>
                  <a:gd name="T4" fmla="*/ 0 w 1935"/>
                  <a:gd name="T5" fmla="*/ 0 h 540"/>
                  <a:gd name="T6" fmla="*/ 0 60000 65536"/>
                  <a:gd name="T7" fmla="*/ 0 60000 65536"/>
                  <a:gd name="T8" fmla="*/ 0 60000 65536"/>
                  <a:gd name="T9" fmla="*/ 0 w 1935"/>
                  <a:gd name="T10" fmla="*/ 0 h 540"/>
                  <a:gd name="T11" fmla="*/ 1935 w 1935"/>
                  <a:gd name="T12" fmla="*/ 540 h 540"/>
                </a:gdLst>
                <a:ahLst/>
                <a:cxnLst>
                  <a:cxn ang="T6">
                    <a:pos x="T0" y="T1"/>
                  </a:cxn>
                  <a:cxn ang="T7">
                    <a:pos x="T2" y="T3"/>
                  </a:cxn>
                  <a:cxn ang="T8">
                    <a:pos x="T4" y="T5"/>
                  </a:cxn>
                </a:cxnLst>
                <a:rect l="T9" t="T10" r="T11" b="T12"/>
                <a:pathLst>
                  <a:path w="1935" h="540">
                    <a:moveTo>
                      <a:pt x="1935" y="0"/>
                    </a:moveTo>
                    <a:cubicBezTo>
                      <a:pt x="1623" y="270"/>
                      <a:pt x="1312" y="540"/>
                      <a:pt x="990" y="540"/>
                    </a:cubicBezTo>
                    <a:cubicBezTo>
                      <a:pt x="668" y="540"/>
                      <a:pt x="334" y="270"/>
                      <a:pt x="0" y="0"/>
                    </a:cubicBezTo>
                  </a:path>
                </a:pathLst>
              </a:custGeom>
              <a:noFill/>
              <a:ln w="9525">
                <a:solidFill>
                  <a:srgbClr val="000000"/>
                </a:solidFill>
                <a:round/>
                <a:headEnd/>
                <a:tailEnd/>
              </a:ln>
            </p:spPr>
            <p:txBody>
              <a:bodyPr>
                <a:prstTxWarp prst="textNoShape">
                  <a:avLst/>
                </a:prstTxWarp>
              </a:bodyPr>
              <a:lstStyle/>
              <a:p>
                <a:endParaRPr lang="en-US"/>
              </a:p>
            </p:txBody>
          </p:sp>
        </p:grpSp>
        <p:sp>
          <p:nvSpPr>
            <p:cNvPr id="6194" name="AutoShape 50"/>
            <p:cNvSpPr>
              <a:spLocks noChangeArrowheads="1"/>
            </p:cNvSpPr>
            <p:nvPr/>
          </p:nvSpPr>
          <p:spPr bwMode="auto">
            <a:xfrm>
              <a:off x="7725" y="11187"/>
              <a:ext cx="1110" cy="600"/>
            </a:xfrm>
            <a:prstGeom prst="flowChartProcess">
              <a:avLst/>
            </a:prstGeom>
            <a:gradFill rotWithShape="0">
              <a:gsLst>
                <a:gs pos="0">
                  <a:srgbClr val="BCBCBC"/>
                </a:gs>
                <a:gs pos="100000">
                  <a:srgbClr val="000000"/>
                </a:gs>
              </a:gsLst>
              <a:path path="shape">
                <a:fillToRect l="50000" t="50000" r="50000" b="50000"/>
              </a:path>
            </a:gradFill>
            <a:ln w="0">
              <a:noFill/>
              <a:miter lim="800000"/>
              <a:headEnd/>
              <a:tailEnd/>
            </a:ln>
            <a:effectLst>
              <a:outerShdw dist="28398" dir="3806097" algn="ctr" rotWithShape="0">
                <a:srgbClr val="7F7F7F"/>
              </a:outerShdw>
            </a:effectLst>
          </p:spPr>
          <p:txBody>
            <a:bodyPr>
              <a:prstTxWarp prst="textNoShape">
                <a:avLst/>
              </a:prstTxWarp>
            </a:bodyPr>
            <a:lstStyle/>
            <a:p>
              <a:pPr>
                <a:defRPr/>
              </a:pPr>
              <a:endParaRPr lang="en-US">
                <a:latin typeface="Times New Roman" pitchFamily="-32" charset="0"/>
                <a:ea typeface="Arial" pitchFamily="-32" charset="0"/>
                <a:cs typeface="Arial" pitchFamily="-32" charset="0"/>
              </a:endParaRPr>
            </a:p>
          </p:txBody>
        </p:sp>
      </p:grpSp>
      <p:cxnSp>
        <p:nvCxnSpPr>
          <p:cNvPr id="24582" name="AutoShape 51"/>
          <p:cNvCxnSpPr>
            <a:cxnSpLocks noChangeShapeType="1"/>
          </p:cNvCxnSpPr>
          <p:nvPr/>
        </p:nvCxnSpPr>
        <p:spPr bwMode="auto">
          <a:xfrm rot="5400000">
            <a:off x="2820194" y="3352006"/>
            <a:ext cx="762000" cy="1588"/>
          </a:xfrm>
          <a:prstGeom prst="straightConnector1">
            <a:avLst/>
          </a:prstGeom>
          <a:noFill/>
          <a:ln w="9525">
            <a:solidFill>
              <a:srgbClr val="000000"/>
            </a:solidFill>
            <a:round/>
            <a:headEnd/>
            <a:tailEnd type="triangle" w="med" len="med"/>
          </a:ln>
        </p:spPr>
      </p:cxnSp>
      <p:sp>
        <p:nvSpPr>
          <p:cNvPr id="24583" name="TextBox 26"/>
          <p:cNvSpPr txBox="1">
            <a:spLocks noChangeArrowheads="1"/>
          </p:cNvSpPr>
          <p:nvPr/>
        </p:nvSpPr>
        <p:spPr bwMode="auto">
          <a:xfrm>
            <a:off x="838200" y="5011738"/>
            <a:ext cx="7467600" cy="1077218"/>
          </a:xfrm>
          <a:prstGeom prst="rect">
            <a:avLst/>
          </a:prstGeom>
          <a:noFill/>
          <a:ln w="9525">
            <a:noFill/>
            <a:miter lim="800000"/>
            <a:headEnd/>
            <a:tailEnd/>
          </a:ln>
        </p:spPr>
        <p:txBody>
          <a:bodyPr wrap="square">
            <a:prstTxWarp prst="textNoShape">
              <a:avLst/>
            </a:prstTxWarp>
            <a:spAutoFit/>
          </a:bodyPr>
          <a:lstStyle/>
          <a:p>
            <a:r>
              <a:rPr lang="en-US" sz="3200" dirty="0">
                <a:solidFill>
                  <a:srgbClr val="887449"/>
                </a:solidFill>
              </a:rPr>
              <a:t>Curriculum, Instruction and Assessment </a:t>
            </a:r>
            <a:r>
              <a:rPr lang="en-US" sz="3200" dirty="0" smtClean="0">
                <a:solidFill>
                  <a:srgbClr val="887449"/>
                </a:solidFill>
              </a:rPr>
              <a:t>When the Focus is Content Input</a:t>
            </a:r>
            <a:endParaRPr lang="en-US" sz="3200" dirty="0">
              <a:solidFill>
                <a:srgbClr val="887449"/>
              </a:solidFill>
            </a:endParaRPr>
          </a:p>
        </p:txBody>
      </p:sp>
      <p:sp>
        <p:nvSpPr>
          <p:cNvPr id="24584" name="TextBox 27"/>
          <p:cNvSpPr txBox="1">
            <a:spLocks noChangeArrowheads="1"/>
          </p:cNvSpPr>
          <p:nvPr/>
        </p:nvSpPr>
        <p:spPr bwMode="auto">
          <a:xfrm>
            <a:off x="5410200" y="4641850"/>
            <a:ext cx="1524000" cy="369888"/>
          </a:xfrm>
          <a:prstGeom prst="rect">
            <a:avLst/>
          </a:prstGeom>
          <a:noFill/>
          <a:ln w="9525">
            <a:noFill/>
            <a:miter lim="800000"/>
            <a:headEnd/>
            <a:tailEnd/>
          </a:ln>
        </p:spPr>
        <p:txBody>
          <a:bodyPr>
            <a:prstTxWarp prst="textNoShape">
              <a:avLst/>
            </a:prstTxWarp>
            <a:spAutoFit/>
          </a:bodyPr>
          <a:lstStyle/>
          <a:p>
            <a:r>
              <a:rPr lang="en-US"/>
              <a:t>Assessment</a:t>
            </a:r>
          </a:p>
        </p:txBody>
      </p:sp>
    </p:spTree>
    <p:extLst>
      <p:ext uri="{BB962C8B-B14F-4D97-AF65-F5344CB8AC3E}">
        <p14:creationId xmlns:p14="http://schemas.microsoft.com/office/powerpoint/2010/main" val="17217860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5"/>
          <p:cNvGrpSpPr/>
          <p:nvPr/>
        </p:nvGrpSpPr>
        <p:grpSpPr>
          <a:xfrm>
            <a:off x="304800" y="152400"/>
            <a:ext cx="7391400" cy="6705600"/>
            <a:chOff x="1828800" y="685800"/>
            <a:chExt cx="4953000" cy="5562600"/>
          </a:xfrm>
        </p:grpSpPr>
        <p:sp>
          <p:nvSpPr>
            <p:cNvPr id="2" name="Text Box 18"/>
            <p:cNvSpPr txBox="1">
              <a:spLocks noChangeArrowheads="1"/>
            </p:cNvSpPr>
            <p:nvPr/>
          </p:nvSpPr>
          <p:spPr bwMode="auto">
            <a:xfrm>
              <a:off x="3124200" y="1001857"/>
              <a:ext cx="2362713" cy="2122343"/>
            </a:xfrm>
            <a:prstGeom prst="rect">
              <a:avLst/>
            </a:prstGeom>
            <a:noFill/>
            <a:ln w="31750">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1600" b="1" dirty="0" smtClean="0">
                  <a:latin typeface="Calibri" pitchFamily="34" charset="0"/>
                  <a:ea typeface="SimSun" pitchFamily="2" charset="-122"/>
                  <a:cs typeface="Arial" pitchFamily="34" charset="0"/>
                </a:rPr>
                <a:t>Critical Knowledge, Skills </a:t>
              </a:r>
            </a:p>
            <a:p>
              <a:pPr marL="0" marR="0" lvl="0" indent="0" algn="ctr" defTabSz="914400" rtl="0" eaLnBrk="1" fontAlgn="base" latinLnBrk="0" hangingPunct="1">
                <a:lnSpc>
                  <a:spcPct val="100000"/>
                </a:lnSpc>
                <a:spcBef>
                  <a:spcPct val="0"/>
                </a:spcBef>
                <a:spcAft>
                  <a:spcPts val="1000"/>
                </a:spcAft>
                <a:buClrTx/>
                <a:buSzTx/>
                <a:buFontTx/>
                <a:buNone/>
                <a:tabLst/>
              </a:pPr>
              <a:r>
                <a:rPr lang="en-US" sz="1600" b="1" dirty="0" smtClean="0">
                  <a:latin typeface="Calibri" pitchFamily="34" charset="0"/>
                  <a:ea typeface="SimSun" pitchFamily="2" charset="-122"/>
                  <a:cs typeface="Arial" pitchFamily="34" charset="0"/>
                </a:rPr>
                <a:t>and Dispositions (Learning Outcomes</a:t>
              </a:r>
              <a:r>
                <a:rPr lang="en-US" b="1" dirty="0" smtClean="0">
                  <a:latin typeface="Calibri" pitchFamily="34" charset="0"/>
                  <a:ea typeface="SimSun" pitchFamily="2" charset="-122"/>
                  <a:cs typeface="Arial" pitchFamily="34" charset="0"/>
                </a:rPr>
                <a:t>)</a:t>
              </a:r>
            </a:p>
            <a:p>
              <a:pPr marL="0" marR="0" lvl="0" indent="0" algn="ctr" defTabSz="914400" rtl="0" eaLnBrk="1" fontAlgn="base" latinLnBrk="0" hangingPunct="1">
                <a:lnSpc>
                  <a:spcPct val="100000"/>
                </a:lnSpc>
                <a:spcBef>
                  <a:spcPct val="0"/>
                </a:spcBef>
                <a:spcAft>
                  <a:spcPts val="1000"/>
                </a:spcAft>
                <a:buClrTx/>
                <a:buSzTx/>
                <a:buFontTx/>
                <a:buNone/>
                <a:tabLst/>
              </a:pPr>
              <a:r>
                <a:rPr lang="en-US" b="1" dirty="0" smtClean="0">
                  <a:latin typeface="Calibri" pitchFamily="34" charset="0"/>
                  <a:ea typeface="SimSun" pitchFamily="2" charset="-122"/>
                  <a:cs typeface="Arial" pitchFamily="34" charset="0"/>
                </a:rPr>
                <a:t>Connect to the World Beyond the Classroom </a:t>
              </a:r>
            </a:p>
            <a:p>
              <a:pPr marL="0" marR="0" lvl="0" indent="0" algn="ctr" defTabSz="914400" rtl="0" eaLnBrk="1" fontAlgn="base" latinLnBrk="0" hangingPunct="1">
                <a:lnSpc>
                  <a:spcPct val="100000"/>
                </a:lnSpc>
                <a:spcBef>
                  <a:spcPct val="0"/>
                </a:spcBef>
                <a:spcAft>
                  <a:spcPts val="1000"/>
                </a:spcAft>
                <a:buClrTx/>
                <a:buSzTx/>
                <a:buFontTx/>
                <a:buNone/>
                <a:tabLst/>
              </a:pPr>
              <a:endParaRPr lang="en-US" b="1" dirty="0" smtClean="0">
                <a:latin typeface="Calibri" pitchFamily="34" charset="0"/>
                <a:ea typeface="SimSun" pitchFamily="2" charset="-122"/>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Diagram 2"/>
            <p:cNvGraphicFramePr/>
            <p:nvPr/>
          </p:nvGraphicFramePr>
          <p:xfrm>
            <a:off x="1828800" y="3657600"/>
            <a:ext cx="4953000"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p:cNvSpPr/>
            <p:nvPr/>
          </p:nvSpPr>
          <p:spPr>
            <a:xfrm>
              <a:off x="3124200" y="685800"/>
              <a:ext cx="2286000" cy="2209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4" idx="4"/>
            </p:cNvCxnSpPr>
            <p:nvPr/>
          </p:nvCxnSpPr>
          <p:spPr>
            <a:xfrm rot="5400000">
              <a:off x="3771900" y="3390900"/>
              <a:ext cx="990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2"/>
            <p:cNvGrpSpPr>
              <a:grpSpLocks/>
            </p:cNvGrpSpPr>
            <p:nvPr/>
          </p:nvGrpSpPr>
          <p:grpSpPr bwMode="auto">
            <a:xfrm>
              <a:off x="3505200" y="4267200"/>
              <a:ext cx="1600200" cy="1600200"/>
              <a:chOff x="3797" y="2373"/>
              <a:chExt cx="3867" cy="3612"/>
            </a:xfrm>
          </p:grpSpPr>
          <p:grpSp>
            <p:nvGrpSpPr>
              <p:cNvPr id="8" name="Group 3"/>
              <p:cNvGrpSpPr>
                <a:grpSpLocks/>
              </p:cNvGrpSpPr>
              <p:nvPr/>
            </p:nvGrpSpPr>
            <p:grpSpPr bwMode="auto">
              <a:xfrm>
                <a:off x="5846" y="2373"/>
                <a:ext cx="909" cy="700"/>
                <a:chOff x="-180" y="1940"/>
                <a:chExt cx="10215" cy="7094"/>
              </a:xfrm>
            </p:grpSpPr>
            <p:sp>
              <p:nvSpPr>
                <p:cNvPr id="33" name="AutoShape 4"/>
                <p:cNvSpPr>
                  <a:spLocks noChangeArrowheads="1"/>
                </p:cNvSpPr>
                <p:nvPr/>
              </p:nvSpPr>
              <p:spPr bwMode="auto">
                <a:xfrm>
                  <a:off x="-180" y="1940"/>
                  <a:ext cx="10215" cy="7094"/>
                </a:xfrm>
                <a:prstGeom prst="flowChartProcess">
                  <a:avLst/>
                </a:prstGeom>
                <a:gradFill rotWithShape="0">
                  <a:gsLst>
                    <a:gs pos="0">
                      <a:srgbClr val="BCBCBC"/>
                    </a:gs>
                    <a:gs pos="100000">
                      <a:srgbClr val="000000"/>
                    </a:gs>
                  </a:gsLst>
                  <a:path path="shape">
                    <a:fillToRect l="50000" t="50000" r="50000" b="50000"/>
                  </a:path>
                </a:gradFill>
                <a:ln w="0">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4" name="Freeform 5"/>
                <p:cNvSpPr>
                  <a:spLocks/>
                </p:cNvSpPr>
                <p:nvPr/>
              </p:nvSpPr>
              <p:spPr bwMode="auto">
                <a:xfrm>
                  <a:off x="2665" y="2243"/>
                  <a:ext cx="4446" cy="5211"/>
                </a:xfrm>
                <a:custGeom>
                  <a:avLst/>
                  <a:gdLst/>
                  <a:ahLst/>
                  <a:cxnLst>
                    <a:cxn ang="0">
                      <a:pos x="0" y="1875"/>
                    </a:cxn>
                    <a:cxn ang="0">
                      <a:pos x="990" y="0"/>
                    </a:cxn>
                    <a:cxn ang="0">
                      <a:pos x="1935" y="1860"/>
                    </a:cxn>
                  </a:cxnLst>
                  <a:rect l="0" t="0" r="r" b="b"/>
                  <a:pathLst>
                    <a:path w="1935" h="1875">
                      <a:moveTo>
                        <a:pt x="0" y="1875"/>
                      </a:moveTo>
                      <a:lnTo>
                        <a:pt x="990" y="0"/>
                      </a:lnTo>
                      <a:lnTo>
                        <a:pt x="1935" y="1860"/>
                      </a:lnTo>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
                <p:cNvSpPr>
                  <a:spLocks/>
                </p:cNvSpPr>
                <p:nvPr/>
              </p:nvSpPr>
              <p:spPr bwMode="auto">
                <a:xfrm>
                  <a:off x="2665" y="7365"/>
                  <a:ext cx="4446" cy="1065"/>
                </a:xfrm>
                <a:custGeom>
                  <a:avLst/>
                  <a:gdLst/>
                  <a:ahLst/>
                  <a:cxnLst>
                    <a:cxn ang="0">
                      <a:pos x="1935" y="0"/>
                    </a:cxn>
                    <a:cxn ang="0">
                      <a:pos x="990" y="540"/>
                    </a:cxn>
                    <a:cxn ang="0">
                      <a:pos x="0" y="0"/>
                    </a:cxn>
                  </a:cxnLst>
                  <a:rect l="0" t="0" r="r" b="b"/>
                  <a:pathLst>
                    <a:path w="1935" h="540">
                      <a:moveTo>
                        <a:pt x="1935" y="0"/>
                      </a:moveTo>
                      <a:cubicBezTo>
                        <a:pt x="1623" y="270"/>
                        <a:pt x="1312" y="540"/>
                        <a:pt x="990" y="540"/>
                      </a:cubicBezTo>
                      <a:cubicBezTo>
                        <a:pt x="668" y="540"/>
                        <a:pt x="334" y="270"/>
                        <a:pt x="0" y="0"/>
                      </a:cubicBezTo>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7"/>
              <p:cNvGrpSpPr>
                <a:grpSpLocks/>
              </p:cNvGrpSpPr>
              <p:nvPr/>
            </p:nvGrpSpPr>
            <p:grpSpPr bwMode="auto">
              <a:xfrm>
                <a:off x="3797" y="3455"/>
                <a:ext cx="909" cy="700"/>
                <a:chOff x="-180" y="1940"/>
                <a:chExt cx="10215" cy="7094"/>
              </a:xfrm>
            </p:grpSpPr>
            <p:sp>
              <p:nvSpPr>
                <p:cNvPr id="30" name="AutoShape 8"/>
                <p:cNvSpPr>
                  <a:spLocks noChangeArrowheads="1"/>
                </p:cNvSpPr>
                <p:nvPr/>
              </p:nvSpPr>
              <p:spPr bwMode="auto">
                <a:xfrm>
                  <a:off x="-180" y="1940"/>
                  <a:ext cx="10215" cy="7094"/>
                </a:xfrm>
                <a:prstGeom prst="flowChartProcess">
                  <a:avLst/>
                </a:prstGeom>
                <a:gradFill rotWithShape="0">
                  <a:gsLst>
                    <a:gs pos="0">
                      <a:srgbClr val="BCBCBC"/>
                    </a:gs>
                    <a:gs pos="100000">
                      <a:srgbClr val="000000"/>
                    </a:gs>
                  </a:gsLst>
                  <a:path path="shape">
                    <a:fillToRect l="50000" t="50000" r="50000" b="50000"/>
                  </a:path>
                </a:gradFill>
                <a:ln w="0">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1" name="Freeform 9"/>
                <p:cNvSpPr>
                  <a:spLocks/>
                </p:cNvSpPr>
                <p:nvPr/>
              </p:nvSpPr>
              <p:spPr bwMode="auto">
                <a:xfrm>
                  <a:off x="2665" y="2243"/>
                  <a:ext cx="4446" cy="5211"/>
                </a:xfrm>
                <a:custGeom>
                  <a:avLst/>
                  <a:gdLst/>
                  <a:ahLst/>
                  <a:cxnLst>
                    <a:cxn ang="0">
                      <a:pos x="0" y="1875"/>
                    </a:cxn>
                    <a:cxn ang="0">
                      <a:pos x="990" y="0"/>
                    </a:cxn>
                    <a:cxn ang="0">
                      <a:pos x="1935" y="1860"/>
                    </a:cxn>
                  </a:cxnLst>
                  <a:rect l="0" t="0" r="r" b="b"/>
                  <a:pathLst>
                    <a:path w="1935" h="1875">
                      <a:moveTo>
                        <a:pt x="0" y="1875"/>
                      </a:moveTo>
                      <a:lnTo>
                        <a:pt x="990" y="0"/>
                      </a:lnTo>
                      <a:lnTo>
                        <a:pt x="1935" y="1860"/>
                      </a:lnTo>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0"/>
                <p:cNvSpPr>
                  <a:spLocks/>
                </p:cNvSpPr>
                <p:nvPr/>
              </p:nvSpPr>
              <p:spPr bwMode="auto">
                <a:xfrm>
                  <a:off x="2665" y="7365"/>
                  <a:ext cx="4446" cy="1065"/>
                </a:xfrm>
                <a:custGeom>
                  <a:avLst/>
                  <a:gdLst/>
                  <a:ahLst/>
                  <a:cxnLst>
                    <a:cxn ang="0">
                      <a:pos x="1935" y="0"/>
                    </a:cxn>
                    <a:cxn ang="0">
                      <a:pos x="990" y="540"/>
                    </a:cxn>
                    <a:cxn ang="0">
                      <a:pos x="0" y="0"/>
                    </a:cxn>
                  </a:cxnLst>
                  <a:rect l="0" t="0" r="r" b="b"/>
                  <a:pathLst>
                    <a:path w="1935" h="540">
                      <a:moveTo>
                        <a:pt x="1935" y="0"/>
                      </a:moveTo>
                      <a:cubicBezTo>
                        <a:pt x="1623" y="270"/>
                        <a:pt x="1312" y="540"/>
                        <a:pt x="990" y="540"/>
                      </a:cubicBezTo>
                      <a:cubicBezTo>
                        <a:pt x="668" y="540"/>
                        <a:pt x="334" y="270"/>
                        <a:pt x="0" y="0"/>
                      </a:cubicBezTo>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 name="Group 11"/>
              <p:cNvGrpSpPr>
                <a:grpSpLocks/>
              </p:cNvGrpSpPr>
              <p:nvPr/>
            </p:nvGrpSpPr>
            <p:grpSpPr bwMode="auto">
              <a:xfrm>
                <a:off x="4595" y="2403"/>
                <a:ext cx="909" cy="699"/>
                <a:chOff x="-180" y="1940"/>
                <a:chExt cx="10215" cy="7094"/>
              </a:xfrm>
            </p:grpSpPr>
            <p:sp>
              <p:nvSpPr>
                <p:cNvPr id="27" name="AutoShape 12"/>
                <p:cNvSpPr>
                  <a:spLocks noChangeArrowheads="1"/>
                </p:cNvSpPr>
                <p:nvPr/>
              </p:nvSpPr>
              <p:spPr bwMode="auto">
                <a:xfrm>
                  <a:off x="-180" y="1940"/>
                  <a:ext cx="10215" cy="7094"/>
                </a:xfrm>
                <a:prstGeom prst="flowChartProcess">
                  <a:avLst/>
                </a:prstGeom>
                <a:gradFill rotWithShape="0">
                  <a:gsLst>
                    <a:gs pos="0">
                      <a:srgbClr val="BCBCBC"/>
                    </a:gs>
                    <a:gs pos="100000">
                      <a:srgbClr val="000000"/>
                    </a:gs>
                  </a:gsLst>
                  <a:path path="shape">
                    <a:fillToRect l="50000" t="50000" r="50000" b="50000"/>
                  </a:path>
                </a:gradFill>
                <a:ln w="0">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8" name="Freeform 13"/>
                <p:cNvSpPr>
                  <a:spLocks/>
                </p:cNvSpPr>
                <p:nvPr/>
              </p:nvSpPr>
              <p:spPr bwMode="auto">
                <a:xfrm>
                  <a:off x="2665" y="2243"/>
                  <a:ext cx="4446" cy="5211"/>
                </a:xfrm>
                <a:custGeom>
                  <a:avLst/>
                  <a:gdLst/>
                  <a:ahLst/>
                  <a:cxnLst>
                    <a:cxn ang="0">
                      <a:pos x="0" y="1875"/>
                    </a:cxn>
                    <a:cxn ang="0">
                      <a:pos x="990" y="0"/>
                    </a:cxn>
                    <a:cxn ang="0">
                      <a:pos x="1935" y="1860"/>
                    </a:cxn>
                  </a:cxnLst>
                  <a:rect l="0" t="0" r="r" b="b"/>
                  <a:pathLst>
                    <a:path w="1935" h="1875">
                      <a:moveTo>
                        <a:pt x="0" y="1875"/>
                      </a:moveTo>
                      <a:lnTo>
                        <a:pt x="990" y="0"/>
                      </a:lnTo>
                      <a:lnTo>
                        <a:pt x="1935" y="1860"/>
                      </a:lnTo>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14"/>
                <p:cNvSpPr>
                  <a:spLocks/>
                </p:cNvSpPr>
                <p:nvPr/>
              </p:nvSpPr>
              <p:spPr bwMode="auto">
                <a:xfrm>
                  <a:off x="2665" y="7365"/>
                  <a:ext cx="4446" cy="1065"/>
                </a:xfrm>
                <a:custGeom>
                  <a:avLst/>
                  <a:gdLst/>
                  <a:ahLst/>
                  <a:cxnLst>
                    <a:cxn ang="0">
                      <a:pos x="1935" y="0"/>
                    </a:cxn>
                    <a:cxn ang="0">
                      <a:pos x="990" y="540"/>
                    </a:cxn>
                    <a:cxn ang="0">
                      <a:pos x="0" y="0"/>
                    </a:cxn>
                  </a:cxnLst>
                  <a:rect l="0" t="0" r="r" b="b"/>
                  <a:pathLst>
                    <a:path w="1935" h="540">
                      <a:moveTo>
                        <a:pt x="1935" y="0"/>
                      </a:moveTo>
                      <a:cubicBezTo>
                        <a:pt x="1623" y="270"/>
                        <a:pt x="1312" y="540"/>
                        <a:pt x="990" y="540"/>
                      </a:cubicBezTo>
                      <a:cubicBezTo>
                        <a:pt x="668" y="540"/>
                        <a:pt x="334" y="270"/>
                        <a:pt x="0" y="0"/>
                      </a:cubicBezTo>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15"/>
              <p:cNvGrpSpPr>
                <a:grpSpLocks/>
              </p:cNvGrpSpPr>
              <p:nvPr/>
            </p:nvGrpSpPr>
            <p:grpSpPr bwMode="auto">
              <a:xfrm>
                <a:off x="5244" y="5285"/>
                <a:ext cx="909" cy="700"/>
                <a:chOff x="-180" y="1940"/>
                <a:chExt cx="10215" cy="7094"/>
              </a:xfrm>
            </p:grpSpPr>
            <p:sp>
              <p:nvSpPr>
                <p:cNvPr id="24" name="AutoShape 16"/>
                <p:cNvSpPr>
                  <a:spLocks noChangeArrowheads="1"/>
                </p:cNvSpPr>
                <p:nvPr/>
              </p:nvSpPr>
              <p:spPr bwMode="auto">
                <a:xfrm>
                  <a:off x="-180" y="1940"/>
                  <a:ext cx="10215" cy="7094"/>
                </a:xfrm>
                <a:prstGeom prst="flowChartProcess">
                  <a:avLst/>
                </a:prstGeom>
                <a:gradFill rotWithShape="0">
                  <a:gsLst>
                    <a:gs pos="0">
                      <a:srgbClr val="BCBCBC"/>
                    </a:gs>
                    <a:gs pos="100000">
                      <a:srgbClr val="000000"/>
                    </a:gs>
                  </a:gsLst>
                  <a:path path="shape">
                    <a:fillToRect l="50000" t="50000" r="50000" b="50000"/>
                  </a:path>
                </a:gradFill>
                <a:ln w="0">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p:nvSpPr>
              <p:spPr bwMode="auto">
                <a:xfrm>
                  <a:off x="2665" y="2243"/>
                  <a:ext cx="4446" cy="5211"/>
                </a:xfrm>
                <a:custGeom>
                  <a:avLst/>
                  <a:gdLst/>
                  <a:ahLst/>
                  <a:cxnLst>
                    <a:cxn ang="0">
                      <a:pos x="0" y="1875"/>
                    </a:cxn>
                    <a:cxn ang="0">
                      <a:pos x="990" y="0"/>
                    </a:cxn>
                    <a:cxn ang="0">
                      <a:pos x="1935" y="1860"/>
                    </a:cxn>
                  </a:cxnLst>
                  <a:rect l="0" t="0" r="r" b="b"/>
                  <a:pathLst>
                    <a:path w="1935" h="1875">
                      <a:moveTo>
                        <a:pt x="0" y="1875"/>
                      </a:moveTo>
                      <a:lnTo>
                        <a:pt x="990" y="0"/>
                      </a:lnTo>
                      <a:lnTo>
                        <a:pt x="1935" y="1860"/>
                      </a:lnTo>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auto">
                <a:xfrm>
                  <a:off x="2665" y="7365"/>
                  <a:ext cx="4446" cy="1065"/>
                </a:xfrm>
                <a:custGeom>
                  <a:avLst/>
                  <a:gdLst/>
                  <a:ahLst/>
                  <a:cxnLst>
                    <a:cxn ang="0">
                      <a:pos x="1935" y="0"/>
                    </a:cxn>
                    <a:cxn ang="0">
                      <a:pos x="990" y="540"/>
                    </a:cxn>
                    <a:cxn ang="0">
                      <a:pos x="0" y="0"/>
                    </a:cxn>
                  </a:cxnLst>
                  <a:rect l="0" t="0" r="r" b="b"/>
                  <a:pathLst>
                    <a:path w="1935" h="540">
                      <a:moveTo>
                        <a:pt x="1935" y="0"/>
                      </a:moveTo>
                      <a:cubicBezTo>
                        <a:pt x="1623" y="270"/>
                        <a:pt x="1312" y="540"/>
                        <a:pt x="990" y="540"/>
                      </a:cubicBezTo>
                      <a:cubicBezTo>
                        <a:pt x="668" y="540"/>
                        <a:pt x="334" y="270"/>
                        <a:pt x="0" y="0"/>
                      </a:cubicBezTo>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19"/>
              <p:cNvGrpSpPr>
                <a:grpSpLocks/>
              </p:cNvGrpSpPr>
              <p:nvPr/>
            </p:nvGrpSpPr>
            <p:grpSpPr bwMode="auto">
              <a:xfrm>
                <a:off x="6755" y="3485"/>
                <a:ext cx="909" cy="700"/>
                <a:chOff x="-180" y="1940"/>
                <a:chExt cx="10215" cy="7094"/>
              </a:xfrm>
            </p:grpSpPr>
            <p:sp>
              <p:nvSpPr>
                <p:cNvPr id="21" name="AutoShape 20"/>
                <p:cNvSpPr>
                  <a:spLocks noChangeArrowheads="1"/>
                </p:cNvSpPr>
                <p:nvPr/>
              </p:nvSpPr>
              <p:spPr bwMode="auto">
                <a:xfrm>
                  <a:off x="-180" y="1940"/>
                  <a:ext cx="10215" cy="7094"/>
                </a:xfrm>
                <a:prstGeom prst="flowChartProcess">
                  <a:avLst/>
                </a:prstGeom>
                <a:gradFill rotWithShape="0">
                  <a:gsLst>
                    <a:gs pos="0">
                      <a:srgbClr val="BCBCBC"/>
                    </a:gs>
                    <a:gs pos="100000">
                      <a:srgbClr val="000000"/>
                    </a:gs>
                  </a:gsLst>
                  <a:path path="shape">
                    <a:fillToRect l="50000" t="50000" r="50000" b="50000"/>
                  </a:path>
                </a:gradFill>
                <a:ln w="0">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665" y="2243"/>
                  <a:ext cx="4446" cy="5211"/>
                </a:xfrm>
                <a:custGeom>
                  <a:avLst/>
                  <a:gdLst/>
                  <a:ahLst/>
                  <a:cxnLst>
                    <a:cxn ang="0">
                      <a:pos x="0" y="1875"/>
                    </a:cxn>
                    <a:cxn ang="0">
                      <a:pos x="990" y="0"/>
                    </a:cxn>
                    <a:cxn ang="0">
                      <a:pos x="1935" y="1860"/>
                    </a:cxn>
                  </a:cxnLst>
                  <a:rect l="0" t="0" r="r" b="b"/>
                  <a:pathLst>
                    <a:path w="1935" h="1875">
                      <a:moveTo>
                        <a:pt x="0" y="1875"/>
                      </a:moveTo>
                      <a:lnTo>
                        <a:pt x="990" y="0"/>
                      </a:lnTo>
                      <a:lnTo>
                        <a:pt x="1935" y="1860"/>
                      </a:lnTo>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2665" y="7365"/>
                  <a:ext cx="4446" cy="1065"/>
                </a:xfrm>
                <a:custGeom>
                  <a:avLst/>
                  <a:gdLst/>
                  <a:ahLst/>
                  <a:cxnLst>
                    <a:cxn ang="0">
                      <a:pos x="1935" y="0"/>
                    </a:cxn>
                    <a:cxn ang="0">
                      <a:pos x="990" y="540"/>
                    </a:cxn>
                    <a:cxn ang="0">
                      <a:pos x="0" y="0"/>
                    </a:cxn>
                  </a:cxnLst>
                  <a:rect l="0" t="0" r="r" b="b"/>
                  <a:pathLst>
                    <a:path w="1935" h="540">
                      <a:moveTo>
                        <a:pt x="1935" y="0"/>
                      </a:moveTo>
                      <a:cubicBezTo>
                        <a:pt x="1623" y="270"/>
                        <a:pt x="1312" y="540"/>
                        <a:pt x="990" y="540"/>
                      </a:cubicBezTo>
                      <a:cubicBezTo>
                        <a:pt x="668" y="540"/>
                        <a:pt x="334" y="270"/>
                        <a:pt x="0" y="0"/>
                      </a:cubicBezTo>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 name="Group 23"/>
              <p:cNvGrpSpPr>
                <a:grpSpLocks/>
              </p:cNvGrpSpPr>
              <p:nvPr/>
            </p:nvGrpSpPr>
            <p:grpSpPr bwMode="auto">
              <a:xfrm>
                <a:off x="6362" y="4585"/>
                <a:ext cx="909" cy="700"/>
                <a:chOff x="-180" y="1940"/>
                <a:chExt cx="10215" cy="7094"/>
              </a:xfrm>
            </p:grpSpPr>
            <p:sp>
              <p:nvSpPr>
                <p:cNvPr id="18" name="AutoShape 24"/>
                <p:cNvSpPr>
                  <a:spLocks noChangeArrowheads="1"/>
                </p:cNvSpPr>
                <p:nvPr/>
              </p:nvSpPr>
              <p:spPr bwMode="auto">
                <a:xfrm>
                  <a:off x="-180" y="1940"/>
                  <a:ext cx="10215" cy="7094"/>
                </a:xfrm>
                <a:prstGeom prst="flowChartProcess">
                  <a:avLst/>
                </a:prstGeom>
                <a:gradFill rotWithShape="0">
                  <a:gsLst>
                    <a:gs pos="0">
                      <a:srgbClr val="BCBCBC"/>
                    </a:gs>
                    <a:gs pos="100000">
                      <a:srgbClr val="000000"/>
                    </a:gs>
                  </a:gsLst>
                  <a:path path="shape">
                    <a:fillToRect l="50000" t="50000" r="50000" b="50000"/>
                  </a:path>
                </a:gradFill>
                <a:ln w="0">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p:cNvSpPr>
                <p:nvPr/>
              </p:nvSpPr>
              <p:spPr bwMode="auto">
                <a:xfrm>
                  <a:off x="2665" y="2243"/>
                  <a:ext cx="4446" cy="5211"/>
                </a:xfrm>
                <a:custGeom>
                  <a:avLst/>
                  <a:gdLst/>
                  <a:ahLst/>
                  <a:cxnLst>
                    <a:cxn ang="0">
                      <a:pos x="0" y="1875"/>
                    </a:cxn>
                    <a:cxn ang="0">
                      <a:pos x="990" y="0"/>
                    </a:cxn>
                    <a:cxn ang="0">
                      <a:pos x="1935" y="1860"/>
                    </a:cxn>
                  </a:cxnLst>
                  <a:rect l="0" t="0" r="r" b="b"/>
                  <a:pathLst>
                    <a:path w="1935" h="1875">
                      <a:moveTo>
                        <a:pt x="0" y="1875"/>
                      </a:moveTo>
                      <a:lnTo>
                        <a:pt x="990" y="0"/>
                      </a:lnTo>
                      <a:lnTo>
                        <a:pt x="1935" y="1860"/>
                      </a:lnTo>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auto">
                <a:xfrm>
                  <a:off x="2665" y="7365"/>
                  <a:ext cx="4446" cy="1065"/>
                </a:xfrm>
                <a:custGeom>
                  <a:avLst/>
                  <a:gdLst/>
                  <a:ahLst/>
                  <a:cxnLst>
                    <a:cxn ang="0">
                      <a:pos x="1935" y="0"/>
                    </a:cxn>
                    <a:cxn ang="0">
                      <a:pos x="990" y="540"/>
                    </a:cxn>
                    <a:cxn ang="0">
                      <a:pos x="0" y="0"/>
                    </a:cxn>
                  </a:cxnLst>
                  <a:rect l="0" t="0" r="r" b="b"/>
                  <a:pathLst>
                    <a:path w="1935" h="540">
                      <a:moveTo>
                        <a:pt x="1935" y="0"/>
                      </a:moveTo>
                      <a:cubicBezTo>
                        <a:pt x="1623" y="270"/>
                        <a:pt x="1312" y="540"/>
                        <a:pt x="990" y="540"/>
                      </a:cubicBezTo>
                      <a:cubicBezTo>
                        <a:pt x="668" y="540"/>
                        <a:pt x="334" y="270"/>
                        <a:pt x="0" y="0"/>
                      </a:cubicBezTo>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 name="Group 27"/>
              <p:cNvGrpSpPr>
                <a:grpSpLocks/>
              </p:cNvGrpSpPr>
              <p:nvPr/>
            </p:nvGrpSpPr>
            <p:grpSpPr bwMode="auto">
              <a:xfrm>
                <a:off x="4050" y="4525"/>
                <a:ext cx="909" cy="700"/>
                <a:chOff x="-180" y="1940"/>
                <a:chExt cx="10215" cy="7094"/>
              </a:xfrm>
            </p:grpSpPr>
            <p:sp>
              <p:nvSpPr>
                <p:cNvPr id="15" name="AutoShape 28"/>
                <p:cNvSpPr>
                  <a:spLocks noChangeArrowheads="1"/>
                </p:cNvSpPr>
                <p:nvPr/>
              </p:nvSpPr>
              <p:spPr bwMode="auto">
                <a:xfrm>
                  <a:off x="-180" y="1940"/>
                  <a:ext cx="10215" cy="7094"/>
                </a:xfrm>
                <a:prstGeom prst="flowChartProcess">
                  <a:avLst/>
                </a:prstGeom>
                <a:gradFill rotWithShape="0">
                  <a:gsLst>
                    <a:gs pos="0">
                      <a:srgbClr val="BCBCBC"/>
                    </a:gs>
                    <a:gs pos="100000">
                      <a:srgbClr val="000000"/>
                    </a:gs>
                  </a:gsLst>
                  <a:path path="shape">
                    <a:fillToRect l="50000" t="50000" r="50000" b="50000"/>
                  </a:path>
                </a:gradFill>
                <a:ln w="0">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 name="Freeform 29"/>
                <p:cNvSpPr>
                  <a:spLocks/>
                </p:cNvSpPr>
                <p:nvPr/>
              </p:nvSpPr>
              <p:spPr bwMode="auto">
                <a:xfrm>
                  <a:off x="2665" y="2243"/>
                  <a:ext cx="4446" cy="5211"/>
                </a:xfrm>
                <a:custGeom>
                  <a:avLst/>
                  <a:gdLst/>
                  <a:ahLst/>
                  <a:cxnLst>
                    <a:cxn ang="0">
                      <a:pos x="0" y="1875"/>
                    </a:cxn>
                    <a:cxn ang="0">
                      <a:pos x="990" y="0"/>
                    </a:cxn>
                    <a:cxn ang="0">
                      <a:pos x="1935" y="1860"/>
                    </a:cxn>
                  </a:cxnLst>
                  <a:rect l="0" t="0" r="r" b="b"/>
                  <a:pathLst>
                    <a:path w="1935" h="1875">
                      <a:moveTo>
                        <a:pt x="0" y="1875"/>
                      </a:moveTo>
                      <a:lnTo>
                        <a:pt x="990" y="0"/>
                      </a:lnTo>
                      <a:lnTo>
                        <a:pt x="1935" y="1860"/>
                      </a:lnTo>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0"/>
                <p:cNvSpPr>
                  <a:spLocks/>
                </p:cNvSpPr>
                <p:nvPr/>
              </p:nvSpPr>
              <p:spPr bwMode="auto">
                <a:xfrm>
                  <a:off x="2665" y="7365"/>
                  <a:ext cx="4446" cy="1065"/>
                </a:xfrm>
                <a:custGeom>
                  <a:avLst/>
                  <a:gdLst/>
                  <a:ahLst/>
                  <a:cxnLst>
                    <a:cxn ang="0">
                      <a:pos x="1935" y="0"/>
                    </a:cxn>
                    <a:cxn ang="0">
                      <a:pos x="990" y="540"/>
                    </a:cxn>
                    <a:cxn ang="0">
                      <a:pos x="0" y="0"/>
                    </a:cxn>
                  </a:cxnLst>
                  <a:rect l="0" t="0" r="r" b="b"/>
                  <a:pathLst>
                    <a:path w="1935" h="540">
                      <a:moveTo>
                        <a:pt x="1935" y="0"/>
                      </a:moveTo>
                      <a:cubicBezTo>
                        <a:pt x="1623" y="270"/>
                        <a:pt x="1312" y="540"/>
                        <a:pt x="990" y="540"/>
                      </a:cubicBezTo>
                      <a:cubicBezTo>
                        <a:pt x="668" y="540"/>
                        <a:pt x="334" y="270"/>
                        <a:pt x="0" y="0"/>
                      </a:cubicBezTo>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36" name="TextBox 35"/>
          <p:cNvSpPr txBox="1"/>
          <p:nvPr/>
        </p:nvSpPr>
        <p:spPr>
          <a:xfrm>
            <a:off x="304800" y="2514600"/>
            <a:ext cx="3923364" cy="1569660"/>
          </a:xfrm>
          <a:prstGeom prst="rect">
            <a:avLst/>
          </a:prstGeom>
          <a:noFill/>
        </p:spPr>
        <p:txBody>
          <a:bodyPr wrap="square" rtlCol="0">
            <a:spAutoFit/>
          </a:bodyPr>
          <a:lstStyle/>
          <a:p>
            <a:endParaRPr lang="en-US" sz="2400" dirty="0" smtClean="0">
              <a:solidFill>
                <a:schemeClr val="tx2">
                  <a:lumMod val="50000"/>
                </a:schemeClr>
              </a:solidFill>
            </a:endParaRPr>
          </a:p>
          <a:p>
            <a:r>
              <a:rPr lang="en-US" sz="2400" dirty="0" smtClean="0">
                <a:solidFill>
                  <a:schemeClr val="tx2">
                    <a:lumMod val="50000"/>
                  </a:schemeClr>
                </a:solidFill>
              </a:rPr>
              <a:t>Curriculum, Instruction and Assessment When the Focus is Outcomes</a:t>
            </a:r>
            <a:endParaRPr lang="en-US" sz="2400" dirty="0">
              <a:solidFill>
                <a:schemeClr val="tx2">
                  <a:lumMod val="50000"/>
                </a:schemeClr>
              </a:solidFill>
            </a:endParaRPr>
          </a:p>
        </p:txBody>
      </p:sp>
      <p:sp>
        <p:nvSpPr>
          <p:cNvPr id="37" name="Heart 36"/>
          <p:cNvSpPr/>
          <p:nvPr/>
        </p:nvSpPr>
        <p:spPr>
          <a:xfrm>
            <a:off x="3675758" y="1982244"/>
            <a:ext cx="533400" cy="532356"/>
          </a:xfrm>
          <a:prstGeom prst="hear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6200" y="304800"/>
            <a:ext cx="8305800" cy="990600"/>
          </a:xfrm>
        </p:spPr>
        <p:txBody>
          <a:bodyPr>
            <a:normAutofit/>
          </a:bodyPr>
          <a:lstStyle/>
          <a:p>
            <a:pPr eaLnBrk="1" hangingPunct="1"/>
            <a:r>
              <a:rPr lang="en-US" dirty="0" smtClean="0"/>
              <a:t>Assignments and Assessments</a:t>
            </a:r>
            <a:endParaRPr lang="en-US" dirty="0"/>
          </a:p>
        </p:txBody>
      </p:sp>
      <p:sp>
        <p:nvSpPr>
          <p:cNvPr id="54275" name="Rectangle 3"/>
          <p:cNvSpPr>
            <a:spLocks noGrp="1" noChangeArrowheads="1"/>
          </p:cNvSpPr>
          <p:nvPr>
            <p:ph type="body" idx="1"/>
          </p:nvPr>
        </p:nvSpPr>
        <p:spPr>
          <a:xfrm>
            <a:off x="304800" y="1676400"/>
            <a:ext cx="7848600" cy="4419600"/>
          </a:xfrm>
        </p:spPr>
        <p:txBody>
          <a:bodyPr/>
          <a:lstStyle/>
          <a:p>
            <a:pPr eaLnBrk="1" hangingPunct="1">
              <a:buFont typeface="Wingdings" pitchFamily="-28" charset="2"/>
              <a:buBlip>
                <a:blip r:embed="rId3"/>
              </a:buBlip>
            </a:pPr>
            <a:r>
              <a:rPr lang="en-US" sz="2400" dirty="0" smtClean="0"/>
              <a:t>Should require </a:t>
            </a:r>
            <a:r>
              <a:rPr lang="en-US" sz="2400" dirty="0"/>
              <a:t>students to apply and demonstrate the understanding, content </a:t>
            </a:r>
            <a:r>
              <a:rPr lang="en-US" sz="2400" dirty="0" smtClean="0"/>
              <a:t>knowledge, skills, and dispositions </a:t>
            </a:r>
            <a:r>
              <a:rPr lang="en-US" sz="2400" dirty="0"/>
              <a:t>defined as key for the</a:t>
            </a:r>
            <a:r>
              <a:rPr lang="en-US" sz="2400" dirty="0" smtClean="0"/>
              <a:t> chosen GEP Category Learning Outcome(s)</a:t>
            </a:r>
            <a:endParaRPr lang="en-US" sz="2400" dirty="0"/>
          </a:p>
          <a:p>
            <a:pPr eaLnBrk="1" hangingPunct="1">
              <a:buFont typeface="Wingdings" pitchFamily="-28" charset="2"/>
              <a:buBlip>
                <a:blip r:embed="rId3"/>
              </a:buBlip>
            </a:pPr>
            <a:endParaRPr lang="en-US" sz="2400" dirty="0"/>
          </a:p>
          <a:p>
            <a:pPr eaLnBrk="1" hangingPunct="1">
              <a:buFont typeface="Wingdings" pitchFamily="-28" charset="2"/>
              <a:buBlip>
                <a:blip r:embed="rId3"/>
              </a:buBlip>
            </a:pPr>
            <a:r>
              <a:rPr lang="en-US" sz="2400" dirty="0"/>
              <a:t>Often framed in a real world context to add authenticity and meaning (What would a real person in a real situation/context do related to the </a:t>
            </a:r>
            <a:r>
              <a:rPr lang="en-US" sz="2400" dirty="0" smtClean="0"/>
              <a:t>learning outcomes—knowledge, skills, and dispositions)</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508760"/>
          </a:xfrm>
        </p:spPr>
        <p:txBody>
          <a:bodyPr>
            <a:normAutofit fontScale="90000"/>
          </a:bodyPr>
          <a:lstStyle/>
          <a:p>
            <a:r>
              <a:rPr lang="en-US" dirty="0" smtClean="0"/>
              <a:t>Learning Outcomes Can be Practiced and Assessed in a Variety of Ways</a:t>
            </a:r>
            <a:endParaRPr lang="en-US" dirty="0"/>
          </a:p>
        </p:txBody>
      </p:sp>
      <p:sp>
        <p:nvSpPr>
          <p:cNvPr id="3" name="Content Placeholder 2"/>
          <p:cNvSpPr>
            <a:spLocks noGrp="1"/>
          </p:cNvSpPr>
          <p:nvPr>
            <p:ph sz="half" idx="1"/>
          </p:nvPr>
        </p:nvSpPr>
        <p:spPr>
          <a:xfrm>
            <a:off x="457200" y="1828800"/>
            <a:ext cx="3520440" cy="4724400"/>
          </a:xfrm>
        </p:spPr>
        <p:txBody>
          <a:bodyPr>
            <a:normAutofit lnSpcReduction="10000"/>
          </a:bodyPr>
          <a:lstStyle/>
          <a:p>
            <a:r>
              <a:rPr lang="en-US" dirty="0" smtClean="0"/>
              <a:t>Project</a:t>
            </a:r>
          </a:p>
          <a:p>
            <a:r>
              <a:rPr lang="en-US" dirty="0" smtClean="0"/>
              <a:t>Essay</a:t>
            </a:r>
          </a:p>
          <a:p>
            <a:r>
              <a:rPr lang="en-US" dirty="0" smtClean="0"/>
              <a:t>Portfolio</a:t>
            </a:r>
          </a:p>
          <a:p>
            <a:r>
              <a:rPr lang="en-US" dirty="0" smtClean="0"/>
              <a:t>Discussion</a:t>
            </a:r>
          </a:p>
          <a:p>
            <a:r>
              <a:rPr lang="en-US" dirty="0" smtClean="0"/>
              <a:t>Exam</a:t>
            </a:r>
          </a:p>
          <a:p>
            <a:r>
              <a:rPr lang="en-US" dirty="0" smtClean="0"/>
              <a:t>Power Point</a:t>
            </a:r>
          </a:p>
          <a:p>
            <a:r>
              <a:rPr lang="en-US" dirty="0" smtClean="0"/>
              <a:t>Debate</a:t>
            </a:r>
          </a:p>
          <a:p>
            <a:r>
              <a:rPr lang="en-US" dirty="0" smtClean="0"/>
              <a:t>Problem solution</a:t>
            </a:r>
          </a:p>
          <a:p>
            <a:r>
              <a:rPr lang="en-US" dirty="0" smtClean="0"/>
              <a:t>Research/Lab </a:t>
            </a:r>
            <a:r>
              <a:rPr lang="en-US" dirty="0"/>
              <a:t>R</a:t>
            </a:r>
            <a:r>
              <a:rPr lang="en-US" dirty="0" smtClean="0"/>
              <a:t>eport</a:t>
            </a:r>
            <a:endParaRPr lang="en-US" dirty="0"/>
          </a:p>
        </p:txBody>
      </p:sp>
      <p:sp>
        <p:nvSpPr>
          <p:cNvPr id="4" name="Content Placeholder 3"/>
          <p:cNvSpPr>
            <a:spLocks noGrp="1"/>
          </p:cNvSpPr>
          <p:nvPr>
            <p:ph sz="half" idx="2"/>
          </p:nvPr>
        </p:nvSpPr>
        <p:spPr>
          <a:xfrm>
            <a:off x="4178808" y="1828800"/>
            <a:ext cx="3520440" cy="4724400"/>
          </a:xfrm>
        </p:spPr>
        <p:txBody>
          <a:bodyPr>
            <a:normAutofit lnSpcReduction="10000"/>
          </a:bodyPr>
          <a:lstStyle/>
          <a:p>
            <a:r>
              <a:rPr lang="en-US" dirty="0" smtClean="0"/>
              <a:t>Performance</a:t>
            </a:r>
          </a:p>
          <a:p>
            <a:r>
              <a:rPr lang="en-US" dirty="0" smtClean="0"/>
              <a:t>Poster</a:t>
            </a:r>
          </a:p>
          <a:p>
            <a:r>
              <a:rPr lang="en-US" dirty="0" smtClean="0"/>
              <a:t>Re-enactment</a:t>
            </a:r>
          </a:p>
          <a:p>
            <a:r>
              <a:rPr lang="en-US" dirty="0" smtClean="0"/>
              <a:t>Menu</a:t>
            </a:r>
          </a:p>
          <a:p>
            <a:r>
              <a:rPr lang="en-US" dirty="0" smtClean="0"/>
              <a:t>Speech</a:t>
            </a:r>
          </a:p>
          <a:p>
            <a:r>
              <a:rPr lang="en-US" dirty="0" smtClean="0"/>
              <a:t>Business plan</a:t>
            </a:r>
          </a:p>
          <a:p>
            <a:r>
              <a:rPr lang="en-US" dirty="0" smtClean="0"/>
              <a:t>Architectural Design</a:t>
            </a:r>
          </a:p>
          <a:p>
            <a:r>
              <a:rPr lang="en-US" dirty="0" smtClean="0"/>
              <a:t>Model</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3613" cy="914400"/>
          </a:xfrm>
        </p:spPr>
        <p:txBody>
          <a:bodyPr>
            <a:normAutofit fontScale="90000"/>
          </a:bodyPr>
          <a:lstStyle/>
          <a:p>
            <a:r>
              <a:rPr lang="en-US" sz="4000" dirty="0" smtClean="0"/>
              <a:t>Example of Connected Learning Outcomes</a:t>
            </a:r>
            <a:endParaRPr lang="en-US" sz="4000" dirty="0"/>
          </a:p>
        </p:txBody>
      </p:sp>
      <p:sp>
        <p:nvSpPr>
          <p:cNvPr id="3" name="Content Placeholder 2"/>
          <p:cNvSpPr>
            <a:spLocks noGrp="1"/>
          </p:cNvSpPr>
          <p:nvPr>
            <p:ph idx="1"/>
          </p:nvPr>
        </p:nvSpPr>
        <p:spPr>
          <a:xfrm>
            <a:off x="381000" y="1219200"/>
            <a:ext cx="7847013" cy="5181600"/>
          </a:xfrm>
        </p:spPr>
        <p:txBody>
          <a:bodyPr>
            <a:normAutofit/>
          </a:bodyPr>
          <a:lstStyle/>
          <a:p>
            <a:r>
              <a:rPr lang="en-US" dirty="0"/>
              <a:t>GEP Level:</a:t>
            </a:r>
          </a:p>
          <a:p>
            <a:pPr lvl="1"/>
            <a:r>
              <a:rPr lang="en-US" dirty="0"/>
              <a:t>Students will be able to </a:t>
            </a:r>
            <a:r>
              <a:rPr lang="en-US" dirty="0" smtClean="0"/>
              <a:t>infer relationships, make predictions, and solve problems based on an analysis of evidence or scientific information (Natural Sciences)</a:t>
            </a:r>
            <a:endParaRPr lang="en-US" dirty="0"/>
          </a:p>
          <a:p>
            <a:r>
              <a:rPr lang="en-US" dirty="0" smtClean="0"/>
              <a:t>Course </a:t>
            </a:r>
            <a:r>
              <a:rPr lang="en-US" dirty="0"/>
              <a:t>level:</a:t>
            </a:r>
          </a:p>
          <a:p>
            <a:pPr lvl="1"/>
            <a:r>
              <a:rPr lang="en-US" dirty="0"/>
              <a:t>Students </a:t>
            </a:r>
            <a:r>
              <a:rPr lang="en-US" dirty="0" smtClean="0"/>
              <a:t>can review an analysis of the health of a specific ecosystem (forest, soil, body of water, area of land), predict what will happen if the current state continues, and suggest changes to make the ecosystem healthier.</a:t>
            </a:r>
            <a:endParaRPr lang="en-US" dirty="0"/>
          </a:p>
          <a:p>
            <a:r>
              <a:rPr lang="en-US" dirty="0" smtClean="0"/>
              <a:t>Lesson level:</a:t>
            </a:r>
          </a:p>
          <a:p>
            <a:pPr lvl="1"/>
            <a:r>
              <a:rPr lang="en-US" sz="2000" dirty="0" smtClean="0"/>
              <a:t>Students can interpret graphed data from a scientific study.</a:t>
            </a:r>
          </a:p>
        </p:txBody>
      </p:sp>
    </p:spTree>
    <p:extLst>
      <p:ext uri="{BB962C8B-B14F-4D97-AF65-F5344CB8AC3E}">
        <p14:creationId xmlns:p14="http://schemas.microsoft.com/office/powerpoint/2010/main" val="3193542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304800" y="381000"/>
            <a:ext cx="5181600" cy="838200"/>
          </a:xfrm>
        </p:spPr>
        <p:txBody>
          <a:bodyPr>
            <a:normAutofit/>
          </a:bodyPr>
          <a:lstStyle/>
          <a:p>
            <a:pPr eaLnBrk="1" hangingPunct="1"/>
            <a:r>
              <a:rPr lang="en-US" sz="3600" dirty="0" smtClean="0"/>
              <a:t>Natural Science</a:t>
            </a:r>
            <a:endParaRPr lang="en-US" sz="3600" dirty="0"/>
          </a:p>
        </p:txBody>
      </p:sp>
      <p:sp>
        <p:nvSpPr>
          <p:cNvPr id="46084" name="Rectangle 3"/>
          <p:cNvSpPr>
            <a:spLocks noGrp="1" noChangeArrowheads="1"/>
          </p:cNvSpPr>
          <p:nvPr>
            <p:ph type="body" sz="half" idx="1"/>
          </p:nvPr>
        </p:nvSpPr>
        <p:spPr>
          <a:xfrm>
            <a:off x="152400" y="1295400"/>
            <a:ext cx="8077200" cy="5715000"/>
          </a:xfrm>
        </p:spPr>
        <p:txBody>
          <a:bodyPr>
            <a:normAutofit/>
          </a:bodyPr>
          <a:lstStyle/>
          <a:p>
            <a:r>
              <a:rPr lang="en-US" sz="2400" b="1" dirty="0"/>
              <a:t>G</a:t>
            </a:r>
            <a:r>
              <a:rPr lang="en-US" sz="2400" dirty="0"/>
              <a:t>oal: </a:t>
            </a:r>
            <a:endParaRPr lang="en-US" sz="2400" b="1" dirty="0"/>
          </a:p>
          <a:p>
            <a:r>
              <a:rPr lang="en-US" sz="2400" b="1" dirty="0"/>
              <a:t>R</a:t>
            </a:r>
            <a:r>
              <a:rPr lang="en-US" sz="2400" dirty="0"/>
              <a:t>ole: </a:t>
            </a:r>
            <a:endParaRPr lang="en-US" sz="2400" b="1" dirty="0"/>
          </a:p>
          <a:p>
            <a:r>
              <a:rPr lang="en-US" sz="2400" b="1" dirty="0"/>
              <a:t>A</a:t>
            </a:r>
            <a:r>
              <a:rPr lang="en-US" sz="2400" dirty="0"/>
              <a:t>udience: </a:t>
            </a:r>
          </a:p>
          <a:p>
            <a:r>
              <a:rPr lang="en-US" sz="2400" b="1" dirty="0"/>
              <a:t>S</a:t>
            </a:r>
            <a:r>
              <a:rPr lang="en-US" sz="2400" dirty="0"/>
              <a:t>ituation:  </a:t>
            </a:r>
          </a:p>
          <a:p>
            <a:r>
              <a:rPr lang="en-US" sz="2400" b="1" dirty="0"/>
              <a:t>P</a:t>
            </a:r>
            <a:r>
              <a:rPr lang="en-US" sz="2400" dirty="0"/>
              <a:t>urpose / </a:t>
            </a:r>
            <a:r>
              <a:rPr lang="en-US" sz="2400" b="1" dirty="0"/>
              <a:t>P</a:t>
            </a:r>
            <a:r>
              <a:rPr lang="en-US" sz="2400" dirty="0"/>
              <a:t>roduct:  </a:t>
            </a:r>
          </a:p>
          <a:p>
            <a:r>
              <a:rPr lang="en-US" sz="2400" b="1" dirty="0"/>
              <a:t>S</a:t>
            </a:r>
            <a:r>
              <a:rPr lang="en-US" sz="2400" dirty="0"/>
              <a:t>tandards: In </a:t>
            </a:r>
            <a:r>
              <a:rPr lang="en-US" sz="2400" dirty="0" smtClean="0"/>
              <a:t>the </a:t>
            </a:r>
            <a:r>
              <a:rPr lang="en-US" sz="2400" dirty="0"/>
              <a:t>product students will: </a:t>
            </a:r>
          </a:p>
          <a:p>
            <a:pPr>
              <a:lnSpc>
                <a:spcPct val="90000"/>
              </a:lnSpc>
              <a:buBlip>
                <a:blip r:embed="rId3"/>
              </a:buBlip>
            </a:pPr>
            <a:r>
              <a:rPr lang="en-US" sz="2200" dirty="0"/>
              <a:t>Identify the basic taxonomy and principles of the scientific method as it pertains to the natural, physical world</a:t>
            </a:r>
          </a:p>
          <a:p>
            <a:pPr>
              <a:lnSpc>
                <a:spcPct val="90000"/>
              </a:lnSpc>
              <a:buBlip>
                <a:blip r:embed="rId3"/>
              </a:buBlip>
            </a:pPr>
            <a:r>
              <a:rPr lang="en-US" sz="2200" dirty="0"/>
              <a:t>Infer relationships, make predictions and solve problems based on an analysis of evidence or scientific information</a:t>
            </a:r>
          </a:p>
          <a:p>
            <a:pPr>
              <a:lnSpc>
                <a:spcPct val="90000"/>
              </a:lnSpc>
              <a:buBlip>
                <a:blip r:embed="rId3"/>
              </a:buBlip>
            </a:pPr>
            <a:r>
              <a:rPr lang="en-US" sz="2200" dirty="0"/>
              <a:t>Apply scientific concepts, quantitative techniques and methods to solving problems and making decisions</a:t>
            </a:r>
          </a:p>
          <a:p>
            <a:pPr>
              <a:lnSpc>
                <a:spcPct val="90000"/>
              </a:lnSpc>
              <a:buBlip>
                <a:blip r:embed="rId3"/>
              </a:buBlip>
            </a:pPr>
            <a:r>
              <a:rPr lang="en-US" sz="2200" dirty="0"/>
              <a:t>Describe the relevance of some aspect of the natural science to their lives and society</a:t>
            </a:r>
          </a:p>
          <a:p>
            <a:pPr>
              <a:lnSpc>
                <a:spcPct val="90000"/>
              </a:lnSpc>
              <a:buNone/>
            </a:pPr>
            <a:endParaRPr lang="en-US" sz="2200" dirty="0"/>
          </a:p>
        </p:txBody>
      </p:sp>
      <p:pic>
        <p:nvPicPr>
          <p:cNvPr id="7" name="Content Placeholder 7" descr="200235995-001.png"/>
          <p:cNvPicPr>
            <a:picLocks noGrp="1" noChangeAspect="1"/>
          </p:cNvPicPr>
          <p:nvPr>
            <p:ph sz="half" idx="2"/>
          </p:nvPr>
        </p:nvPicPr>
        <p:blipFill>
          <a:blip r:embed="rId4">
            <a:extLst>
              <a:ext uri="{28A0092B-C50C-407E-A947-70E740481C1C}">
                <a14:useLocalDpi xmlns:a14="http://schemas.microsoft.com/office/drawing/2010/main" val="0"/>
              </a:ext>
            </a:extLst>
          </a:blip>
          <a:srcRect l="3704" r="3704"/>
          <a:stretch>
            <a:fillRect/>
          </a:stretch>
        </p:blipFill>
        <p:spPr>
          <a:xfrm>
            <a:off x="4876800" y="0"/>
            <a:ext cx="3124200" cy="2971800"/>
          </a:xfrm>
        </p:spPr>
      </p:pic>
    </p:spTree>
    <p:extLst>
      <p:ext uri="{BB962C8B-B14F-4D97-AF65-F5344CB8AC3E}">
        <p14:creationId xmlns:p14="http://schemas.microsoft.com/office/powerpoint/2010/main" val="3296225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304800" y="152400"/>
            <a:ext cx="5181600" cy="685800"/>
          </a:xfrm>
        </p:spPr>
        <p:txBody>
          <a:bodyPr>
            <a:normAutofit/>
          </a:bodyPr>
          <a:lstStyle/>
          <a:p>
            <a:pPr eaLnBrk="1" hangingPunct="1"/>
            <a:r>
              <a:rPr lang="en-US" sz="3600" dirty="0" smtClean="0"/>
              <a:t>Natural Science</a:t>
            </a:r>
            <a:endParaRPr lang="en-US" sz="3600" dirty="0"/>
          </a:p>
        </p:txBody>
      </p:sp>
      <p:sp>
        <p:nvSpPr>
          <p:cNvPr id="46084" name="Rectangle 3"/>
          <p:cNvSpPr>
            <a:spLocks noGrp="1" noChangeArrowheads="1"/>
          </p:cNvSpPr>
          <p:nvPr>
            <p:ph type="body" sz="half" idx="1"/>
          </p:nvPr>
        </p:nvSpPr>
        <p:spPr>
          <a:xfrm>
            <a:off x="152400" y="990600"/>
            <a:ext cx="8077200" cy="6019800"/>
          </a:xfrm>
        </p:spPr>
        <p:txBody>
          <a:bodyPr>
            <a:normAutofit fontScale="92500" lnSpcReduction="20000"/>
          </a:bodyPr>
          <a:lstStyle/>
          <a:p>
            <a:r>
              <a:rPr lang="en-US" sz="2400" b="1" dirty="0"/>
              <a:t>Goal:</a:t>
            </a:r>
            <a:r>
              <a:rPr lang="en-US" sz="2400" dirty="0"/>
              <a:t> </a:t>
            </a:r>
            <a:r>
              <a:rPr lang="en-US" sz="2400" dirty="0" smtClean="0"/>
              <a:t>Assess the health of an ecosystem and </a:t>
            </a:r>
          </a:p>
          <a:p>
            <a:r>
              <a:rPr lang="en-US" sz="2400" dirty="0" smtClean="0"/>
              <a:t>recommend interventions for improving health</a:t>
            </a:r>
            <a:endParaRPr lang="en-US" sz="2400" dirty="0"/>
          </a:p>
          <a:p>
            <a:r>
              <a:rPr lang="en-US" sz="2400" b="1" dirty="0"/>
              <a:t>R</a:t>
            </a:r>
            <a:r>
              <a:rPr lang="en-US" sz="2400" dirty="0"/>
              <a:t>ole: </a:t>
            </a:r>
            <a:r>
              <a:rPr lang="en-US" sz="2400" dirty="0" smtClean="0"/>
              <a:t>Scientist</a:t>
            </a:r>
            <a:endParaRPr lang="en-US" sz="2400" b="1" dirty="0"/>
          </a:p>
          <a:p>
            <a:r>
              <a:rPr lang="en-US" sz="2400" b="1" dirty="0"/>
              <a:t>A</a:t>
            </a:r>
            <a:r>
              <a:rPr lang="en-US" sz="2400" dirty="0"/>
              <a:t>udience: </a:t>
            </a:r>
            <a:r>
              <a:rPr lang="en-US" sz="2400" dirty="0" smtClean="0"/>
              <a:t>Other scientists</a:t>
            </a:r>
            <a:endParaRPr lang="en-US" sz="2400" dirty="0"/>
          </a:p>
          <a:p>
            <a:r>
              <a:rPr lang="en-US" sz="2400" b="1" dirty="0"/>
              <a:t>S</a:t>
            </a:r>
            <a:r>
              <a:rPr lang="en-US" sz="2400" dirty="0"/>
              <a:t>ituation:  </a:t>
            </a:r>
            <a:r>
              <a:rPr lang="en-US" sz="2400" dirty="0" smtClean="0"/>
              <a:t>Based on a scientific report on the health of a specific ecosystem, predict the future health if the current state continues, and make recommendations for interventions to improve the health</a:t>
            </a:r>
            <a:endParaRPr lang="en-US" sz="2400" dirty="0"/>
          </a:p>
          <a:p>
            <a:r>
              <a:rPr lang="en-US" sz="2400" b="1" dirty="0"/>
              <a:t>P</a:t>
            </a:r>
            <a:r>
              <a:rPr lang="en-US" sz="2400" dirty="0"/>
              <a:t>urpose / </a:t>
            </a:r>
            <a:r>
              <a:rPr lang="en-US" sz="2400" b="1" dirty="0"/>
              <a:t>P</a:t>
            </a:r>
            <a:r>
              <a:rPr lang="en-US" sz="2400" dirty="0"/>
              <a:t>roduct:  </a:t>
            </a:r>
            <a:r>
              <a:rPr lang="en-US" sz="2400" dirty="0" err="1" smtClean="0"/>
              <a:t>Presi</a:t>
            </a:r>
            <a:r>
              <a:rPr lang="en-US" sz="2400" dirty="0" smtClean="0"/>
              <a:t> of recommendations and rationale for why these were chosen to be presented to other scientists</a:t>
            </a:r>
            <a:endParaRPr lang="en-US" sz="2400" dirty="0"/>
          </a:p>
          <a:p>
            <a:r>
              <a:rPr lang="en-US" sz="2400" b="1" dirty="0"/>
              <a:t>S</a:t>
            </a:r>
            <a:r>
              <a:rPr lang="en-US" sz="2400" dirty="0"/>
              <a:t>tandards: In </a:t>
            </a:r>
            <a:r>
              <a:rPr lang="en-US" sz="2400" dirty="0" smtClean="0"/>
              <a:t>the </a:t>
            </a:r>
            <a:r>
              <a:rPr lang="en-US" sz="2400" dirty="0"/>
              <a:t>product students will: </a:t>
            </a:r>
          </a:p>
          <a:p>
            <a:pPr>
              <a:lnSpc>
                <a:spcPct val="90000"/>
              </a:lnSpc>
              <a:buBlip>
                <a:blip r:embed="rId3"/>
              </a:buBlip>
            </a:pPr>
            <a:r>
              <a:rPr lang="en-US" sz="2200" dirty="0"/>
              <a:t>Identify the basic taxonomy and principles of the scientific method as it pertains to the natural, physical world</a:t>
            </a:r>
          </a:p>
          <a:p>
            <a:pPr>
              <a:lnSpc>
                <a:spcPct val="90000"/>
              </a:lnSpc>
              <a:buBlip>
                <a:blip r:embed="rId3"/>
              </a:buBlip>
            </a:pPr>
            <a:r>
              <a:rPr lang="en-US" sz="2200" dirty="0"/>
              <a:t>Infer relationships, make predictions and solve problems based on an analysis of evidence or scientific information</a:t>
            </a:r>
          </a:p>
          <a:p>
            <a:pPr>
              <a:lnSpc>
                <a:spcPct val="90000"/>
              </a:lnSpc>
              <a:buBlip>
                <a:blip r:embed="rId3"/>
              </a:buBlip>
            </a:pPr>
            <a:r>
              <a:rPr lang="en-US" sz="2200" dirty="0"/>
              <a:t>Apply scientific concepts, quantitative techniques and methods to solving problems and making decisions</a:t>
            </a:r>
          </a:p>
          <a:p>
            <a:pPr>
              <a:lnSpc>
                <a:spcPct val="90000"/>
              </a:lnSpc>
              <a:buBlip>
                <a:blip r:embed="rId3"/>
              </a:buBlip>
            </a:pPr>
            <a:r>
              <a:rPr lang="en-US" sz="2200" dirty="0"/>
              <a:t>Describe the relevance of some aspect of the natural science to their lives and society</a:t>
            </a:r>
          </a:p>
          <a:p>
            <a:pPr>
              <a:lnSpc>
                <a:spcPct val="90000"/>
              </a:lnSpc>
              <a:buNone/>
            </a:pPr>
            <a:endParaRPr lang="en-US" sz="2200" dirty="0"/>
          </a:p>
        </p:txBody>
      </p:sp>
      <p:pic>
        <p:nvPicPr>
          <p:cNvPr id="7" name="Content Placeholder 7" descr="200235995-001.png"/>
          <p:cNvPicPr>
            <a:picLocks noGrp="1" noChangeAspect="1"/>
          </p:cNvPicPr>
          <p:nvPr>
            <p:ph sz="half" idx="2"/>
          </p:nvPr>
        </p:nvPicPr>
        <p:blipFill>
          <a:blip r:embed="rId4">
            <a:extLst>
              <a:ext uri="{28A0092B-C50C-407E-A947-70E740481C1C}">
                <a14:useLocalDpi xmlns:a14="http://schemas.microsoft.com/office/drawing/2010/main" val="0"/>
              </a:ext>
            </a:extLst>
          </a:blip>
          <a:srcRect l="3704" r="3704"/>
          <a:stretch>
            <a:fillRect/>
          </a:stretch>
        </p:blipFill>
        <p:spPr>
          <a:xfrm>
            <a:off x="6324600" y="0"/>
            <a:ext cx="1676400" cy="1371600"/>
          </a:xfrm>
        </p:spPr>
      </p:pic>
    </p:spTree>
    <p:extLst>
      <p:ext uri="{BB962C8B-B14F-4D97-AF65-F5344CB8AC3E}">
        <p14:creationId xmlns:p14="http://schemas.microsoft.com/office/powerpoint/2010/main" val="3175760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11667" y="19756"/>
            <a:ext cx="8610600" cy="894644"/>
          </a:xfrm>
        </p:spPr>
        <p:txBody>
          <a:bodyPr>
            <a:normAutofit fontScale="90000"/>
          </a:bodyPr>
          <a:lstStyle/>
          <a:p>
            <a:pPr eaLnBrk="1" hangingPunct="1"/>
            <a:r>
              <a:rPr lang="en-US" sz="3200" dirty="0" smtClean="0"/>
              <a:t>Arts</a:t>
            </a:r>
            <a:r>
              <a:rPr lang="en-US" sz="2800" dirty="0" smtClean="0"/>
              <a:t/>
            </a:r>
            <a:br>
              <a:rPr lang="en-US" sz="2800" dirty="0" smtClean="0"/>
            </a:br>
            <a:endParaRPr lang="en-US" sz="2800" dirty="0"/>
          </a:p>
        </p:txBody>
      </p:sp>
      <p:sp>
        <p:nvSpPr>
          <p:cNvPr id="50179" name="Rectangle 3"/>
          <p:cNvSpPr>
            <a:spLocks noGrp="1" noChangeArrowheads="1"/>
          </p:cNvSpPr>
          <p:nvPr>
            <p:ph type="body" sz="half" idx="1"/>
          </p:nvPr>
        </p:nvSpPr>
        <p:spPr>
          <a:xfrm>
            <a:off x="228600" y="609600"/>
            <a:ext cx="8305800" cy="6248400"/>
          </a:xfrm>
        </p:spPr>
        <p:txBody>
          <a:bodyPr>
            <a:normAutofit/>
          </a:bodyPr>
          <a:lstStyle/>
          <a:p>
            <a:r>
              <a:rPr lang="en-US" sz="2800" b="1" dirty="0"/>
              <a:t>G</a:t>
            </a:r>
            <a:r>
              <a:rPr lang="en-US" sz="2800" dirty="0"/>
              <a:t>oal: </a:t>
            </a:r>
            <a:endParaRPr lang="en-US" sz="2800" b="1" dirty="0"/>
          </a:p>
          <a:p>
            <a:r>
              <a:rPr lang="en-US" sz="2800" b="1" dirty="0"/>
              <a:t>R</a:t>
            </a:r>
            <a:r>
              <a:rPr lang="en-US" sz="2800" dirty="0"/>
              <a:t>ole: </a:t>
            </a:r>
            <a:endParaRPr lang="en-US" sz="2800" b="1" dirty="0"/>
          </a:p>
          <a:p>
            <a:r>
              <a:rPr lang="en-US" sz="2800" b="1" dirty="0"/>
              <a:t>A</a:t>
            </a:r>
            <a:r>
              <a:rPr lang="en-US" sz="2800" dirty="0"/>
              <a:t>udience: </a:t>
            </a:r>
          </a:p>
          <a:p>
            <a:r>
              <a:rPr lang="en-US" sz="2800" b="1" dirty="0"/>
              <a:t>S</a:t>
            </a:r>
            <a:r>
              <a:rPr lang="en-US" sz="2800" dirty="0"/>
              <a:t>ituation:  </a:t>
            </a:r>
          </a:p>
          <a:p>
            <a:r>
              <a:rPr lang="en-US" sz="2800" b="1" dirty="0"/>
              <a:t>P</a:t>
            </a:r>
            <a:r>
              <a:rPr lang="en-US" sz="2800" dirty="0"/>
              <a:t>urpose / </a:t>
            </a:r>
            <a:r>
              <a:rPr lang="en-US" sz="2800" b="1" dirty="0"/>
              <a:t>P</a:t>
            </a:r>
            <a:r>
              <a:rPr lang="en-US" sz="2800" dirty="0"/>
              <a:t>roduct:  </a:t>
            </a:r>
          </a:p>
          <a:p>
            <a:r>
              <a:rPr lang="en-US" sz="2800" b="1" dirty="0"/>
              <a:t>S</a:t>
            </a:r>
            <a:r>
              <a:rPr lang="en-US" sz="2800" dirty="0"/>
              <a:t>tandards: In the </a:t>
            </a:r>
            <a:r>
              <a:rPr lang="en-US" sz="2800" dirty="0" smtClean="0"/>
              <a:t>product </a:t>
            </a:r>
            <a:r>
              <a:rPr lang="en-US" sz="2800" dirty="0"/>
              <a:t>students </a:t>
            </a:r>
            <a:r>
              <a:rPr lang="en-US" sz="2800" dirty="0" smtClean="0"/>
              <a:t>will:</a:t>
            </a:r>
          </a:p>
          <a:p>
            <a:pPr lvl="1"/>
            <a:r>
              <a:rPr lang="en-US" sz="2500" dirty="0" smtClean="0"/>
              <a:t>Identify aesthetic, cultural, and historical dimensions of artistic traditions and techniques</a:t>
            </a:r>
          </a:p>
          <a:p>
            <a:pPr lvl="1"/>
            <a:r>
              <a:rPr lang="en-US" sz="2500" dirty="0" smtClean="0"/>
              <a:t>Demonstrate an understanding of creative expression by critiquing, creating, or collaborating on a specific work of art</a:t>
            </a:r>
          </a:p>
          <a:p>
            <a:pPr lvl="1"/>
            <a:r>
              <a:rPr lang="en-US" sz="2500" dirty="0" smtClean="0"/>
              <a:t>Express their own understanding and interpretation of works of art critically and imaginatively</a:t>
            </a:r>
            <a:endParaRPr lang="en-US" sz="2500" dirty="0"/>
          </a:p>
        </p:txBody>
      </p:sp>
      <p:pic>
        <p:nvPicPr>
          <p:cNvPr id="3" name="Content Placeholder 2" descr="j0182676.jpg"/>
          <p:cNvPicPr>
            <a:picLocks noGrp="1" noChangeAspect="1"/>
          </p:cNvPicPr>
          <p:nvPr>
            <p:ph sz="half" idx="2"/>
          </p:nvPr>
        </p:nvPicPr>
        <p:blipFill>
          <a:blip r:embed="rId2">
            <a:extLst>
              <a:ext uri="{28A0092B-C50C-407E-A947-70E740481C1C}">
                <a14:useLocalDpi xmlns:a14="http://schemas.microsoft.com/office/drawing/2010/main" val="0"/>
              </a:ext>
            </a:extLst>
          </a:blip>
          <a:srcRect l="19136" r="19136"/>
          <a:stretch>
            <a:fillRect/>
          </a:stretch>
        </p:blipFill>
        <p:spPr>
          <a:xfrm>
            <a:off x="4876800" y="8467"/>
            <a:ext cx="3200400" cy="2048933"/>
          </a:xfrm>
        </p:spPr>
      </p:pic>
    </p:spTree>
    <p:extLst>
      <p:ext uri="{BB962C8B-B14F-4D97-AF65-F5344CB8AC3E}">
        <p14:creationId xmlns:p14="http://schemas.microsoft.com/office/powerpoint/2010/main" val="16257788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304800" y="381000"/>
            <a:ext cx="5181600" cy="838200"/>
          </a:xfrm>
        </p:spPr>
        <p:txBody>
          <a:bodyPr>
            <a:normAutofit/>
          </a:bodyPr>
          <a:lstStyle/>
          <a:p>
            <a:pPr eaLnBrk="1" hangingPunct="1"/>
            <a:r>
              <a:rPr lang="en-US" sz="3600" dirty="0" smtClean="0"/>
              <a:t>Humanities</a:t>
            </a:r>
            <a:endParaRPr lang="en-US" sz="3600" dirty="0"/>
          </a:p>
        </p:txBody>
      </p:sp>
      <p:sp>
        <p:nvSpPr>
          <p:cNvPr id="46084" name="Rectangle 3"/>
          <p:cNvSpPr>
            <a:spLocks noGrp="1" noChangeArrowheads="1"/>
          </p:cNvSpPr>
          <p:nvPr>
            <p:ph type="body" sz="half" idx="1"/>
          </p:nvPr>
        </p:nvSpPr>
        <p:spPr>
          <a:xfrm>
            <a:off x="152400" y="1295400"/>
            <a:ext cx="8077200" cy="5715000"/>
          </a:xfrm>
        </p:spPr>
        <p:txBody>
          <a:bodyPr>
            <a:normAutofit/>
          </a:bodyPr>
          <a:lstStyle/>
          <a:p>
            <a:r>
              <a:rPr lang="en-US" sz="2400" b="1" dirty="0"/>
              <a:t>G</a:t>
            </a:r>
            <a:r>
              <a:rPr lang="en-US" sz="2400" dirty="0"/>
              <a:t>oal: </a:t>
            </a:r>
            <a:endParaRPr lang="en-US" sz="2400" b="1" dirty="0"/>
          </a:p>
          <a:p>
            <a:r>
              <a:rPr lang="en-US" sz="2400" b="1" dirty="0"/>
              <a:t>R</a:t>
            </a:r>
            <a:r>
              <a:rPr lang="en-US" sz="2400" dirty="0"/>
              <a:t>ole: </a:t>
            </a:r>
            <a:endParaRPr lang="en-US" sz="2400" b="1" dirty="0"/>
          </a:p>
          <a:p>
            <a:r>
              <a:rPr lang="en-US" sz="2400" b="1" dirty="0"/>
              <a:t>A</a:t>
            </a:r>
            <a:r>
              <a:rPr lang="en-US" sz="2400" dirty="0"/>
              <a:t>udience: </a:t>
            </a:r>
          </a:p>
          <a:p>
            <a:r>
              <a:rPr lang="en-US" sz="2400" b="1" dirty="0"/>
              <a:t>S</a:t>
            </a:r>
            <a:r>
              <a:rPr lang="en-US" sz="2400" dirty="0"/>
              <a:t>ituation:  </a:t>
            </a:r>
          </a:p>
          <a:p>
            <a:r>
              <a:rPr lang="en-US" sz="2400" b="1" dirty="0"/>
              <a:t>P</a:t>
            </a:r>
            <a:r>
              <a:rPr lang="en-US" sz="2400" dirty="0"/>
              <a:t>urpose / </a:t>
            </a:r>
            <a:r>
              <a:rPr lang="en-US" sz="2400" b="1" dirty="0"/>
              <a:t>P</a:t>
            </a:r>
            <a:r>
              <a:rPr lang="en-US" sz="2400" dirty="0"/>
              <a:t>roduct:  </a:t>
            </a:r>
          </a:p>
          <a:p>
            <a:r>
              <a:rPr lang="en-US" sz="2400" b="1" dirty="0"/>
              <a:t>S</a:t>
            </a:r>
            <a:r>
              <a:rPr lang="en-US" sz="2400" dirty="0"/>
              <a:t>tandards: In </a:t>
            </a:r>
            <a:r>
              <a:rPr lang="en-US" sz="2400" dirty="0" smtClean="0"/>
              <a:t>the </a:t>
            </a:r>
            <a:r>
              <a:rPr lang="en-US" sz="2400" dirty="0"/>
              <a:t>product students will: </a:t>
            </a:r>
          </a:p>
          <a:p>
            <a:pPr lvl="1"/>
            <a:r>
              <a:rPr lang="en-US" sz="2000" dirty="0" smtClean="0"/>
              <a:t>Demonstrate an ability to read carefully, speak clearly, think critically, or write persuasively about cultures and cultural works/artifacts</a:t>
            </a:r>
          </a:p>
          <a:p>
            <a:pPr lvl="1"/>
            <a:r>
              <a:rPr lang="en-US" sz="2000" dirty="0" smtClean="0"/>
              <a:t>Identify and analyze how beliefs, values, languages, theories, or laws shape cultures and cultural works/artifacts</a:t>
            </a:r>
          </a:p>
          <a:p>
            <a:pPr lvl="1"/>
            <a:r>
              <a:rPr lang="en-US" sz="2000" dirty="0" smtClean="0"/>
              <a:t>Engage a variety of ideas and worldviews critically by formulating reflective and informed moral, ethical, or aesthetic evaluations of cultures and cultural works/artifacts</a:t>
            </a:r>
            <a:endParaRPr lang="en-US" sz="2000" dirty="0"/>
          </a:p>
        </p:txBody>
      </p:sp>
      <p:pic>
        <p:nvPicPr>
          <p:cNvPr id="6" name="Content Placeholder 5"/>
          <p:cNvPicPr>
            <a:picLocks noGrp="1" noChangeAspect="1"/>
          </p:cNvPicPr>
          <p:nvPr>
            <p:ph sz="half" idx="2"/>
          </p:nvPr>
        </p:nvPicPr>
        <p:blipFill>
          <a:blip r:embed="rId3"/>
          <a:srcRect l="19724" r="19724"/>
          <a:stretch>
            <a:fillRect/>
          </a:stretch>
        </p:blipFill>
        <p:spPr>
          <a:xfrm>
            <a:off x="5029200" y="152400"/>
            <a:ext cx="3200400" cy="2590800"/>
          </a:xfrm>
        </p:spPr>
      </p:pic>
    </p:spTree>
    <p:extLst>
      <p:ext uri="{BB962C8B-B14F-4D97-AF65-F5344CB8AC3E}">
        <p14:creationId xmlns:p14="http://schemas.microsoft.com/office/powerpoint/2010/main" val="3264434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5719"/>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srcRect t="6678" b="6678"/>
          <a:stretch>
            <a:fillRect/>
          </a:stretch>
        </p:blipFill>
        <p:spPr>
          <a:xfrm>
            <a:off x="152400" y="365759"/>
            <a:ext cx="8305800" cy="6339841"/>
          </a:xfrm>
        </p:spPr>
      </p:pic>
    </p:spTree>
    <p:extLst>
      <p:ext uri="{BB962C8B-B14F-4D97-AF65-F5344CB8AC3E}">
        <p14:creationId xmlns:p14="http://schemas.microsoft.com/office/powerpoint/2010/main" val="1027879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304800" y="-228600"/>
            <a:ext cx="5181600" cy="1524000"/>
          </a:xfrm>
        </p:spPr>
        <p:txBody>
          <a:bodyPr>
            <a:normAutofit/>
          </a:bodyPr>
          <a:lstStyle/>
          <a:p>
            <a:pPr eaLnBrk="1" hangingPunct="1"/>
            <a:r>
              <a:rPr lang="en-US" sz="3600" dirty="0" smtClean="0"/>
              <a:t>Historical Perspectives</a:t>
            </a:r>
            <a:endParaRPr lang="en-US" sz="3600" dirty="0"/>
          </a:p>
        </p:txBody>
      </p:sp>
      <p:sp>
        <p:nvSpPr>
          <p:cNvPr id="46084" name="Rectangle 3"/>
          <p:cNvSpPr>
            <a:spLocks noGrp="1" noChangeArrowheads="1"/>
          </p:cNvSpPr>
          <p:nvPr>
            <p:ph type="body" sz="half" idx="1"/>
          </p:nvPr>
        </p:nvSpPr>
        <p:spPr>
          <a:xfrm>
            <a:off x="152400" y="1295400"/>
            <a:ext cx="8077200" cy="5715000"/>
          </a:xfrm>
        </p:spPr>
        <p:txBody>
          <a:bodyPr>
            <a:normAutofit/>
          </a:bodyPr>
          <a:lstStyle/>
          <a:p>
            <a:r>
              <a:rPr lang="en-US" sz="2400" b="1" dirty="0"/>
              <a:t>G</a:t>
            </a:r>
            <a:r>
              <a:rPr lang="en-US" sz="2400" dirty="0"/>
              <a:t>oal: </a:t>
            </a:r>
            <a:endParaRPr lang="en-US" sz="2400" b="1" dirty="0"/>
          </a:p>
          <a:p>
            <a:r>
              <a:rPr lang="en-US" sz="2400" b="1" dirty="0"/>
              <a:t>R</a:t>
            </a:r>
            <a:r>
              <a:rPr lang="en-US" sz="2400" dirty="0"/>
              <a:t>ole: </a:t>
            </a:r>
            <a:endParaRPr lang="en-US" sz="2400" b="1" dirty="0"/>
          </a:p>
          <a:p>
            <a:r>
              <a:rPr lang="en-US" sz="2400" b="1" dirty="0"/>
              <a:t>A</a:t>
            </a:r>
            <a:r>
              <a:rPr lang="en-US" sz="2400" dirty="0"/>
              <a:t>udience: </a:t>
            </a:r>
          </a:p>
          <a:p>
            <a:r>
              <a:rPr lang="en-US" sz="2400" b="1" dirty="0"/>
              <a:t>S</a:t>
            </a:r>
            <a:r>
              <a:rPr lang="en-US" sz="2400" dirty="0"/>
              <a:t>ituation:  </a:t>
            </a:r>
          </a:p>
          <a:p>
            <a:r>
              <a:rPr lang="en-US" sz="2400" b="1" dirty="0"/>
              <a:t>P</a:t>
            </a:r>
            <a:r>
              <a:rPr lang="en-US" sz="2400" dirty="0"/>
              <a:t>urpose / </a:t>
            </a:r>
            <a:r>
              <a:rPr lang="en-US" sz="2400" b="1" dirty="0"/>
              <a:t>P</a:t>
            </a:r>
            <a:r>
              <a:rPr lang="en-US" sz="2400" dirty="0"/>
              <a:t>roduct:  </a:t>
            </a:r>
          </a:p>
          <a:p>
            <a:r>
              <a:rPr lang="en-US" sz="2400" b="1" dirty="0"/>
              <a:t>S</a:t>
            </a:r>
            <a:r>
              <a:rPr lang="en-US" sz="2400" dirty="0"/>
              <a:t>tandards: In the written product students will: </a:t>
            </a:r>
          </a:p>
          <a:p>
            <a:pPr lvl="1"/>
            <a:r>
              <a:rPr lang="en-US" sz="2000" dirty="0" smtClean="0"/>
              <a:t>Describe events from past cultures, societies, or civilizations</a:t>
            </a:r>
          </a:p>
          <a:p>
            <a:pPr lvl="1"/>
            <a:r>
              <a:rPr lang="en-US" sz="2000" dirty="0" smtClean="0"/>
              <a:t>Recognize the varieties of evidence that historians use to offer diverse perspectives on the meaning of the past</a:t>
            </a:r>
          </a:p>
          <a:p>
            <a:pPr lvl="1"/>
            <a:r>
              <a:rPr lang="en-US" sz="2000" dirty="0" smtClean="0"/>
              <a:t>Identify the role of human agency in shaping events and historical change</a:t>
            </a:r>
          </a:p>
          <a:p>
            <a:pPr lvl="1"/>
            <a:r>
              <a:rPr lang="en-US" sz="2000" dirty="0" smtClean="0"/>
              <a:t>Explain historical causality</a:t>
            </a:r>
          </a:p>
          <a:p>
            <a:pPr lvl="1"/>
            <a:r>
              <a:rPr lang="en-US" sz="2000" dirty="0" smtClean="0"/>
              <a:t>Evaluate competing historical claims that frequently inform the present</a:t>
            </a:r>
            <a:endParaRPr lang="en-US" sz="2000" dirty="0"/>
          </a:p>
          <a:p>
            <a:pPr eaLnBrk="1" hangingPunct="1">
              <a:lnSpc>
                <a:spcPct val="90000"/>
              </a:lnSpc>
              <a:buFontTx/>
              <a:buNone/>
            </a:pPr>
            <a:endParaRPr lang="en-US" sz="2400" dirty="0"/>
          </a:p>
        </p:txBody>
      </p:sp>
      <p:graphicFrame>
        <p:nvGraphicFramePr>
          <p:cNvPr id="46082" name="Object 2"/>
          <p:cNvGraphicFramePr>
            <a:graphicFrameLocks noGrp="1" noChangeAspect="1"/>
          </p:cNvGraphicFramePr>
          <p:nvPr>
            <p:ph sz="half" idx="2"/>
          </p:nvPr>
        </p:nvGraphicFramePr>
        <p:xfrm>
          <a:off x="5486400" y="381000"/>
          <a:ext cx="3048000" cy="1790700"/>
        </p:xfrm>
        <a:graphic>
          <a:graphicData uri="http://schemas.openxmlformats.org/presentationml/2006/ole">
            <mc:AlternateContent xmlns:mc="http://schemas.openxmlformats.org/markup-compatibility/2006">
              <mc:Choice xmlns:v="urn:schemas-microsoft-com:vml" Requires="v">
                <p:oleObj spid="_x0000_s1107" name="Document" r:id="rId5" imgW="6096000" imgH="3581400" progId="Word.Document.8">
                  <p:embed/>
                </p:oleObj>
              </mc:Choice>
              <mc:Fallback>
                <p:oleObj name="Document" r:id="rId5" imgW="6096000" imgH="358140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81000"/>
                        <a:ext cx="30480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9133838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152400" y="381000"/>
            <a:ext cx="5334000" cy="914400"/>
          </a:xfrm>
        </p:spPr>
        <p:txBody>
          <a:bodyPr>
            <a:normAutofit/>
          </a:bodyPr>
          <a:lstStyle/>
          <a:p>
            <a:pPr eaLnBrk="1" hangingPunct="1"/>
            <a:r>
              <a:rPr lang="en-US" sz="3600" dirty="0" smtClean="0"/>
              <a:t>Social Sciences</a:t>
            </a:r>
            <a:endParaRPr lang="en-US" sz="3600" dirty="0"/>
          </a:p>
        </p:txBody>
      </p:sp>
      <p:sp>
        <p:nvSpPr>
          <p:cNvPr id="46084" name="Rectangle 3"/>
          <p:cNvSpPr>
            <a:spLocks noGrp="1" noChangeArrowheads="1"/>
          </p:cNvSpPr>
          <p:nvPr>
            <p:ph type="body" sz="half" idx="1"/>
          </p:nvPr>
        </p:nvSpPr>
        <p:spPr>
          <a:xfrm>
            <a:off x="152400" y="1447800"/>
            <a:ext cx="8077200" cy="5562600"/>
          </a:xfrm>
        </p:spPr>
        <p:txBody>
          <a:bodyPr>
            <a:normAutofit/>
          </a:bodyPr>
          <a:lstStyle/>
          <a:p>
            <a:r>
              <a:rPr lang="en-US" sz="2400" b="1" dirty="0"/>
              <a:t>G</a:t>
            </a:r>
            <a:r>
              <a:rPr lang="en-US" sz="2400" dirty="0"/>
              <a:t>oal: </a:t>
            </a:r>
            <a:endParaRPr lang="en-US" sz="2400" b="1" dirty="0"/>
          </a:p>
          <a:p>
            <a:r>
              <a:rPr lang="en-US" sz="2400" b="1" dirty="0"/>
              <a:t>R</a:t>
            </a:r>
            <a:r>
              <a:rPr lang="en-US" sz="2400" dirty="0"/>
              <a:t>ole: </a:t>
            </a:r>
            <a:endParaRPr lang="en-US" sz="2400" b="1" dirty="0"/>
          </a:p>
          <a:p>
            <a:r>
              <a:rPr lang="en-US" sz="2400" b="1" dirty="0"/>
              <a:t>A</a:t>
            </a:r>
            <a:r>
              <a:rPr lang="en-US" sz="2400" dirty="0"/>
              <a:t>udience: </a:t>
            </a:r>
          </a:p>
          <a:p>
            <a:r>
              <a:rPr lang="en-US" sz="2400" b="1" dirty="0"/>
              <a:t>S</a:t>
            </a:r>
            <a:r>
              <a:rPr lang="en-US" sz="2400" dirty="0"/>
              <a:t>ituation:  </a:t>
            </a:r>
          </a:p>
          <a:p>
            <a:r>
              <a:rPr lang="en-US" sz="2400" b="1" dirty="0"/>
              <a:t>P</a:t>
            </a:r>
            <a:r>
              <a:rPr lang="en-US" sz="2400" dirty="0"/>
              <a:t>urpose / </a:t>
            </a:r>
            <a:r>
              <a:rPr lang="en-US" sz="2400" b="1" dirty="0"/>
              <a:t>P</a:t>
            </a:r>
            <a:r>
              <a:rPr lang="en-US" sz="2400" dirty="0"/>
              <a:t>roduct:  </a:t>
            </a:r>
          </a:p>
          <a:p>
            <a:r>
              <a:rPr lang="en-US" sz="2400" b="1" dirty="0"/>
              <a:t>S</a:t>
            </a:r>
            <a:r>
              <a:rPr lang="en-US" sz="2400" dirty="0"/>
              <a:t>tandards: In the written product students will: </a:t>
            </a:r>
          </a:p>
          <a:p>
            <a:pPr lvl="1"/>
            <a:r>
              <a:rPr lang="en-US" sz="2000" dirty="0" smtClean="0"/>
              <a:t>Define the major concepts and method used by social scientists to investigate, to analyze or to predict human or group behavior</a:t>
            </a:r>
          </a:p>
          <a:p>
            <a:pPr lvl="1"/>
            <a:r>
              <a:rPr lang="en-US" sz="2000" dirty="0" smtClean="0"/>
              <a:t>Explain the major principles, models, and issues under investigation by the social sciences</a:t>
            </a:r>
          </a:p>
          <a:p>
            <a:pPr lvl="1"/>
            <a:r>
              <a:rPr lang="en-US" sz="2000" dirty="0" smtClean="0"/>
              <a:t>Examine how the individual or groups of individuals are influenced by social, cultural, or political institutions both in their culture and in other cultures</a:t>
            </a:r>
            <a:endParaRPr lang="en-US" sz="2000" dirty="0"/>
          </a:p>
          <a:p>
            <a:pPr eaLnBrk="1" hangingPunct="1">
              <a:lnSpc>
                <a:spcPct val="90000"/>
              </a:lnSpc>
              <a:buFontTx/>
              <a:buNone/>
            </a:pPr>
            <a:endParaRPr lang="en-US" sz="2400" dirty="0"/>
          </a:p>
        </p:txBody>
      </p:sp>
      <p:pic>
        <p:nvPicPr>
          <p:cNvPr id="3" name="Content Placeholder 2"/>
          <p:cNvPicPr>
            <a:picLocks noGrp="1" noChangeAspect="1"/>
          </p:cNvPicPr>
          <p:nvPr>
            <p:ph sz="half" idx="2"/>
          </p:nvPr>
        </p:nvPicPr>
        <p:blipFill>
          <a:blip r:embed="rId3"/>
          <a:srcRect l="19136" r="19136"/>
          <a:stretch>
            <a:fillRect/>
          </a:stretch>
        </p:blipFill>
        <p:spPr>
          <a:xfrm>
            <a:off x="5257800" y="228600"/>
            <a:ext cx="3124200" cy="2514600"/>
          </a:xfrm>
        </p:spPr>
      </p:pic>
    </p:spTree>
    <p:extLst>
      <p:ext uri="{BB962C8B-B14F-4D97-AF65-F5344CB8AC3E}">
        <p14:creationId xmlns:p14="http://schemas.microsoft.com/office/powerpoint/2010/main" val="36146561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305800" cy="1676400"/>
          </a:xfrm>
        </p:spPr>
        <p:txBody>
          <a:bodyPr>
            <a:normAutofit fontScale="90000"/>
          </a:bodyPr>
          <a:lstStyle/>
          <a:p>
            <a:r>
              <a:rPr lang="en-US" dirty="0" smtClean="0"/>
              <a:t>Developing a Student Assessment Aligned with chosen GEP Category Learning Outcomes</a:t>
            </a:r>
            <a:endParaRPr lang="en-US" dirty="0"/>
          </a:p>
        </p:txBody>
      </p:sp>
      <p:sp>
        <p:nvSpPr>
          <p:cNvPr id="3" name="Text Placeholder 2"/>
          <p:cNvSpPr>
            <a:spLocks noGrp="1"/>
          </p:cNvSpPr>
          <p:nvPr>
            <p:ph type="body" sz="half" idx="1"/>
          </p:nvPr>
        </p:nvSpPr>
        <p:spPr>
          <a:xfrm>
            <a:off x="228600" y="1600200"/>
            <a:ext cx="7772400" cy="5257800"/>
          </a:xfrm>
        </p:spPr>
        <p:txBody>
          <a:bodyPr>
            <a:normAutofit lnSpcReduction="10000"/>
          </a:bodyPr>
          <a:lstStyle/>
          <a:p>
            <a:pPr marL="0" indent="0">
              <a:buNone/>
            </a:pPr>
            <a:r>
              <a:rPr lang="en-US" sz="2800" b="1" dirty="0" smtClean="0"/>
              <a:t>Using GRASPS as a guide, develop an assessment that can be used to assess chosen GEP Category Learning Outcomes (if your chosen assessment is an exam, draft two exam questions that are aligned with GEP LOs and incorporate aspects of GRASPS)</a:t>
            </a:r>
          </a:p>
          <a:p>
            <a:pPr lvl="1"/>
            <a:r>
              <a:rPr lang="en-US" sz="2500" b="1" dirty="0" smtClean="0"/>
              <a:t>G</a:t>
            </a:r>
            <a:r>
              <a:rPr lang="en-US" sz="2500" dirty="0" smtClean="0"/>
              <a:t>oal</a:t>
            </a:r>
            <a:r>
              <a:rPr lang="en-US" sz="2500" dirty="0"/>
              <a:t>: </a:t>
            </a:r>
            <a:endParaRPr lang="en-US" sz="2500" b="1" dirty="0"/>
          </a:p>
          <a:p>
            <a:pPr lvl="1"/>
            <a:r>
              <a:rPr lang="en-US" sz="2500" b="1" dirty="0"/>
              <a:t>R</a:t>
            </a:r>
            <a:r>
              <a:rPr lang="en-US" sz="2500" dirty="0"/>
              <a:t>ole: </a:t>
            </a:r>
            <a:endParaRPr lang="en-US" sz="2500" b="1" dirty="0"/>
          </a:p>
          <a:p>
            <a:pPr lvl="1"/>
            <a:r>
              <a:rPr lang="en-US" sz="2500" b="1" dirty="0"/>
              <a:t>A</a:t>
            </a:r>
            <a:r>
              <a:rPr lang="en-US" sz="2500" dirty="0"/>
              <a:t>udience: </a:t>
            </a:r>
          </a:p>
          <a:p>
            <a:pPr lvl="1"/>
            <a:r>
              <a:rPr lang="en-US" sz="2500" b="1" dirty="0"/>
              <a:t>S</a:t>
            </a:r>
            <a:r>
              <a:rPr lang="en-US" sz="2500" dirty="0"/>
              <a:t>ituation:  </a:t>
            </a:r>
          </a:p>
          <a:p>
            <a:pPr lvl="1"/>
            <a:r>
              <a:rPr lang="en-US" sz="2500" b="1" dirty="0"/>
              <a:t>P</a:t>
            </a:r>
            <a:r>
              <a:rPr lang="en-US" sz="2500" dirty="0"/>
              <a:t>urpose / </a:t>
            </a:r>
            <a:r>
              <a:rPr lang="en-US" sz="2500" b="1" dirty="0"/>
              <a:t>P</a:t>
            </a:r>
            <a:r>
              <a:rPr lang="en-US" sz="2500" dirty="0"/>
              <a:t>roduct:  </a:t>
            </a:r>
          </a:p>
          <a:p>
            <a:pPr lvl="1"/>
            <a:r>
              <a:rPr lang="en-US" sz="2500" b="1" dirty="0"/>
              <a:t>S</a:t>
            </a:r>
            <a:r>
              <a:rPr lang="en-US" sz="2500" dirty="0"/>
              <a:t>tandards: In the </a:t>
            </a:r>
            <a:r>
              <a:rPr lang="en-US" sz="2500" dirty="0" smtClean="0"/>
              <a:t>assessment/product </a:t>
            </a:r>
            <a:r>
              <a:rPr lang="en-US" sz="2500" dirty="0"/>
              <a:t>students </a:t>
            </a:r>
            <a:r>
              <a:rPr lang="en-US" sz="2500" dirty="0" smtClean="0"/>
              <a:t>will (GEP Category Learning Outcomes): </a:t>
            </a:r>
            <a:endParaRPr lang="en-US" sz="2500" dirty="0"/>
          </a:p>
          <a:p>
            <a:endParaRPr lang="en-US" dirty="0"/>
          </a:p>
        </p:txBody>
      </p:sp>
      <p:sp>
        <p:nvSpPr>
          <p:cNvPr id="4" name="Content Placeholder 3"/>
          <p:cNvSpPr>
            <a:spLocks noGrp="1"/>
          </p:cNvSpPr>
          <p:nvPr>
            <p:ph sz="half" idx="2"/>
          </p:nvPr>
        </p:nvSpPr>
        <p:spPr>
          <a:xfrm>
            <a:off x="7848600" y="1752600"/>
            <a:ext cx="990600" cy="4114800"/>
          </a:xfrm>
        </p:spPr>
        <p:txBody>
          <a:bodyPr/>
          <a:lstStyle/>
          <a:p>
            <a:endParaRPr lang="en-US" dirty="0"/>
          </a:p>
        </p:txBody>
      </p:sp>
    </p:spTree>
    <p:extLst>
      <p:ext uri="{BB962C8B-B14F-4D97-AF65-F5344CB8AC3E}">
        <p14:creationId xmlns:p14="http://schemas.microsoft.com/office/powerpoint/2010/main" val="40069907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813560"/>
          </a:xfrm>
        </p:spPr>
        <p:txBody>
          <a:bodyPr>
            <a:normAutofit fontScale="90000"/>
          </a:bodyPr>
          <a:lstStyle/>
          <a:p>
            <a:r>
              <a:rPr lang="en-US" dirty="0"/>
              <a:t>Developing a Student Assessment Aligned with Selected GEP Category Learning Outcomes</a:t>
            </a:r>
          </a:p>
        </p:txBody>
      </p:sp>
      <p:sp>
        <p:nvSpPr>
          <p:cNvPr id="3" name="Content Placeholder 2"/>
          <p:cNvSpPr>
            <a:spLocks noGrp="1"/>
          </p:cNvSpPr>
          <p:nvPr>
            <p:ph idx="1"/>
          </p:nvPr>
        </p:nvSpPr>
        <p:spPr>
          <a:xfrm>
            <a:off x="457200" y="2286000"/>
            <a:ext cx="7239000" cy="4169736"/>
          </a:xfrm>
        </p:spPr>
        <p:txBody>
          <a:bodyPr>
            <a:normAutofit/>
          </a:bodyPr>
          <a:lstStyle/>
          <a:p>
            <a:r>
              <a:rPr lang="en-US" dirty="0" smtClean="0"/>
              <a:t>In your Category Alike groups, share your student assessment and explain how it will demonstrate the achievement of the GEP Category Learning Outcomes (Activities Assessed component in course portfolio)</a:t>
            </a:r>
          </a:p>
          <a:p>
            <a:r>
              <a:rPr lang="en-US" dirty="0" smtClean="0"/>
              <a:t>If your chosen assessment is an exam, share one or two specific exam questions that will be aligned with the GEP Category Learning Outcomes</a:t>
            </a:r>
            <a:endParaRPr lang="en-US" dirty="0"/>
          </a:p>
        </p:txBody>
      </p:sp>
    </p:spTree>
    <p:extLst>
      <p:ext uri="{BB962C8B-B14F-4D97-AF65-F5344CB8AC3E}">
        <p14:creationId xmlns:p14="http://schemas.microsoft.com/office/powerpoint/2010/main" val="33873688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895600" y="533400"/>
            <a:ext cx="5867400" cy="5181600"/>
          </a:xfrm>
        </p:spPr>
        <p:txBody>
          <a:bodyPr/>
          <a:lstStyle/>
          <a:p>
            <a:pPr algn="ctr"/>
            <a:r>
              <a:rPr lang="en-US" sz="4000" dirty="0" smtClean="0"/>
              <a:t>Designing Learning Experiences that support the achievement of GEP Learning Outcomes</a:t>
            </a:r>
            <a:br>
              <a:rPr lang="en-US" sz="4000" dirty="0" smtClean="0"/>
            </a:br>
            <a:r>
              <a:rPr lang="en-US" sz="4000" dirty="0" smtClean="0"/>
              <a:t>(Learning Experiences)</a:t>
            </a:r>
            <a:endParaRPr lang="en-US" sz="4000" dirty="0"/>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067789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304800" y="152400"/>
            <a:ext cx="5181600" cy="685800"/>
          </a:xfrm>
        </p:spPr>
        <p:txBody>
          <a:bodyPr>
            <a:normAutofit/>
          </a:bodyPr>
          <a:lstStyle/>
          <a:p>
            <a:pPr eaLnBrk="1" hangingPunct="1"/>
            <a:r>
              <a:rPr lang="en-US" sz="3600" dirty="0" smtClean="0"/>
              <a:t>Natural Science</a:t>
            </a:r>
            <a:endParaRPr lang="en-US" sz="3600" dirty="0"/>
          </a:p>
        </p:txBody>
      </p:sp>
      <p:sp>
        <p:nvSpPr>
          <p:cNvPr id="46084" name="Rectangle 3"/>
          <p:cNvSpPr>
            <a:spLocks noGrp="1" noChangeArrowheads="1"/>
          </p:cNvSpPr>
          <p:nvPr>
            <p:ph type="body" sz="half" idx="1"/>
          </p:nvPr>
        </p:nvSpPr>
        <p:spPr>
          <a:xfrm>
            <a:off x="152400" y="990600"/>
            <a:ext cx="8077200" cy="6019800"/>
          </a:xfrm>
        </p:spPr>
        <p:txBody>
          <a:bodyPr>
            <a:normAutofit fontScale="92500" lnSpcReduction="20000"/>
          </a:bodyPr>
          <a:lstStyle/>
          <a:p>
            <a:r>
              <a:rPr lang="en-US" sz="2400" b="1" dirty="0"/>
              <a:t>Goal:</a:t>
            </a:r>
            <a:r>
              <a:rPr lang="en-US" sz="2400" dirty="0"/>
              <a:t> </a:t>
            </a:r>
            <a:r>
              <a:rPr lang="en-US" sz="2400" dirty="0" smtClean="0"/>
              <a:t>Assess the health of an ecosystem and </a:t>
            </a:r>
          </a:p>
          <a:p>
            <a:r>
              <a:rPr lang="en-US" sz="2400" dirty="0" smtClean="0"/>
              <a:t>recommend interventions for improving health</a:t>
            </a:r>
            <a:endParaRPr lang="en-US" sz="2400" dirty="0"/>
          </a:p>
          <a:p>
            <a:r>
              <a:rPr lang="en-US" sz="2400" b="1" dirty="0"/>
              <a:t>R</a:t>
            </a:r>
            <a:r>
              <a:rPr lang="en-US" sz="2400" dirty="0"/>
              <a:t>ole: </a:t>
            </a:r>
            <a:r>
              <a:rPr lang="en-US" sz="2400" dirty="0" smtClean="0"/>
              <a:t>Scientist</a:t>
            </a:r>
            <a:endParaRPr lang="en-US" sz="2400" b="1" dirty="0"/>
          </a:p>
          <a:p>
            <a:r>
              <a:rPr lang="en-US" sz="2400" b="1" dirty="0"/>
              <a:t>A</a:t>
            </a:r>
            <a:r>
              <a:rPr lang="en-US" sz="2400" dirty="0"/>
              <a:t>udience: </a:t>
            </a:r>
            <a:r>
              <a:rPr lang="en-US" sz="2400" dirty="0" smtClean="0"/>
              <a:t>Other scientists</a:t>
            </a:r>
            <a:endParaRPr lang="en-US" sz="2400" dirty="0"/>
          </a:p>
          <a:p>
            <a:r>
              <a:rPr lang="en-US" sz="2400" b="1" dirty="0"/>
              <a:t>S</a:t>
            </a:r>
            <a:r>
              <a:rPr lang="en-US" sz="2400" dirty="0"/>
              <a:t>ituation:  </a:t>
            </a:r>
            <a:r>
              <a:rPr lang="en-US" sz="2400" dirty="0" smtClean="0"/>
              <a:t>Based on a scientific report on the health of a specific ecosystem, predict the future health if the current state continues, and make recommendations for interventions to improve the health</a:t>
            </a:r>
            <a:endParaRPr lang="en-US" sz="2400" dirty="0"/>
          </a:p>
          <a:p>
            <a:r>
              <a:rPr lang="en-US" sz="2400" b="1" dirty="0"/>
              <a:t>P</a:t>
            </a:r>
            <a:r>
              <a:rPr lang="en-US" sz="2400" dirty="0"/>
              <a:t>urpose / </a:t>
            </a:r>
            <a:r>
              <a:rPr lang="en-US" sz="2400" b="1" dirty="0"/>
              <a:t>P</a:t>
            </a:r>
            <a:r>
              <a:rPr lang="en-US" sz="2400" dirty="0"/>
              <a:t>roduct:  </a:t>
            </a:r>
            <a:r>
              <a:rPr lang="en-US" sz="2400" dirty="0" err="1" smtClean="0"/>
              <a:t>Presi</a:t>
            </a:r>
            <a:r>
              <a:rPr lang="en-US" sz="2400" dirty="0" smtClean="0"/>
              <a:t> of recommendations and rationale for why these were chosen to be presented to other scientists</a:t>
            </a:r>
            <a:endParaRPr lang="en-US" sz="2400" dirty="0"/>
          </a:p>
          <a:p>
            <a:r>
              <a:rPr lang="en-US" sz="2400" b="1" dirty="0"/>
              <a:t>S</a:t>
            </a:r>
            <a:r>
              <a:rPr lang="en-US" sz="2400" dirty="0"/>
              <a:t>tandards: In </a:t>
            </a:r>
            <a:r>
              <a:rPr lang="en-US" sz="2400" dirty="0" smtClean="0"/>
              <a:t>the </a:t>
            </a:r>
            <a:r>
              <a:rPr lang="en-US" sz="2400" dirty="0"/>
              <a:t>product students will: </a:t>
            </a:r>
          </a:p>
          <a:p>
            <a:pPr>
              <a:lnSpc>
                <a:spcPct val="90000"/>
              </a:lnSpc>
              <a:buBlip>
                <a:blip r:embed="rId3"/>
              </a:buBlip>
            </a:pPr>
            <a:r>
              <a:rPr lang="en-US" sz="2200" dirty="0"/>
              <a:t>Identify the basic taxonomy and principles of the scientific method as it pertains to the natural, physical world</a:t>
            </a:r>
          </a:p>
          <a:p>
            <a:pPr>
              <a:lnSpc>
                <a:spcPct val="90000"/>
              </a:lnSpc>
              <a:buBlip>
                <a:blip r:embed="rId3"/>
              </a:buBlip>
            </a:pPr>
            <a:r>
              <a:rPr lang="en-US" sz="2200" dirty="0"/>
              <a:t>Infer relationships, make predictions and solve problems based on an analysis of evidence or scientific information</a:t>
            </a:r>
          </a:p>
          <a:p>
            <a:pPr>
              <a:lnSpc>
                <a:spcPct val="90000"/>
              </a:lnSpc>
              <a:buBlip>
                <a:blip r:embed="rId3"/>
              </a:buBlip>
            </a:pPr>
            <a:r>
              <a:rPr lang="en-US" sz="2200" dirty="0"/>
              <a:t>Apply scientific concepts, quantitative techniques and methods to solving problems and making decisions</a:t>
            </a:r>
          </a:p>
          <a:p>
            <a:pPr>
              <a:lnSpc>
                <a:spcPct val="90000"/>
              </a:lnSpc>
              <a:buBlip>
                <a:blip r:embed="rId3"/>
              </a:buBlip>
            </a:pPr>
            <a:r>
              <a:rPr lang="en-US" sz="2200" dirty="0"/>
              <a:t>Describe the relevance of some aspect of the natural science to their lives and society</a:t>
            </a:r>
          </a:p>
          <a:p>
            <a:pPr>
              <a:lnSpc>
                <a:spcPct val="90000"/>
              </a:lnSpc>
              <a:buNone/>
            </a:pPr>
            <a:endParaRPr lang="en-US" sz="2200" dirty="0"/>
          </a:p>
        </p:txBody>
      </p:sp>
      <p:pic>
        <p:nvPicPr>
          <p:cNvPr id="7" name="Content Placeholder 7" descr="200235995-001.png"/>
          <p:cNvPicPr>
            <a:picLocks noGrp="1" noChangeAspect="1"/>
          </p:cNvPicPr>
          <p:nvPr>
            <p:ph sz="half" idx="2"/>
          </p:nvPr>
        </p:nvPicPr>
        <p:blipFill>
          <a:blip r:embed="rId4">
            <a:extLst>
              <a:ext uri="{28A0092B-C50C-407E-A947-70E740481C1C}">
                <a14:useLocalDpi xmlns:a14="http://schemas.microsoft.com/office/drawing/2010/main" val="0"/>
              </a:ext>
            </a:extLst>
          </a:blip>
          <a:srcRect l="3704" r="3704"/>
          <a:stretch>
            <a:fillRect/>
          </a:stretch>
        </p:blipFill>
        <p:spPr>
          <a:xfrm>
            <a:off x="6324600" y="0"/>
            <a:ext cx="1676400" cy="1371600"/>
          </a:xfrm>
        </p:spPr>
      </p:pic>
    </p:spTree>
    <p:extLst>
      <p:ext uri="{BB962C8B-B14F-4D97-AF65-F5344CB8AC3E}">
        <p14:creationId xmlns:p14="http://schemas.microsoft.com/office/powerpoint/2010/main" val="6895505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Experiences to Support the Achievement of GEP Learning Outcomes</a:t>
            </a:r>
            <a:endParaRPr lang="en-US" dirty="0"/>
          </a:p>
        </p:txBody>
      </p:sp>
      <p:sp>
        <p:nvSpPr>
          <p:cNvPr id="3" name="Content Placeholder 2"/>
          <p:cNvSpPr>
            <a:spLocks noGrp="1"/>
          </p:cNvSpPr>
          <p:nvPr>
            <p:ph idx="1"/>
          </p:nvPr>
        </p:nvSpPr>
        <p:spPr>
          <a:xfrm>
            <a:off x="152400" y="1609416"/>
            <a:ext cx="8001000" cy="4846320"/>
          </a:xfrm>
        </p:spPr>
        <p:txBody>
          <a:bodyPr>
            <a:normAutofit fontScale="92500" lnSpcReduction="10000"/>
          </a:bodyPr>
          <a:lstStyle/>
          <a:p>
            <a:r>
              <a:rPr lang="en-US" dirty="0" smtClean="0"/>
              <a:t>Course learning experiences that support the achievement of GEP Category Learning Outcomes and successful completion of work to be assessed</a:t>
            </a:r>
          </a:p>
          <a:p>
            <a:pPr lvl="1"/>
            <a:r>
              <a:rPr lang="en-US" dirty="0" smtClean="0"/>
              <a:t>Building knowledge of the components of a particular ecosystem</a:t>
            </a:r>
          </a:p>
          <a:p>
            <a:pPr lvl="1"/>
            <a:r>
              <a:rPr lang="en-US" dirty="0" smtClean="0"/>
              <a:t>Learning how to differentiate a healthy from an unhealthy ecosystem</a:t>
            </a:r>
          </a:p>
          <a:p>
            <a:pPr lvl="1"/>
            <a:r>
              <a:rPr lang="en-US" dirty="0" smtClean="0"/>
              <a:t>Practice in interpreting scientific data from charts and graphs</a:t>
            </a:r>
          </a:p>
          <a:p>
            <a:pPr lvl="1"/>
            <a:r>
              <a:rPr lang="en-US" dirty="0" smtClean="0"/>
              <a:t>Building knowledge in the kinds of interventions that can help to make an ecosystem healthier</a:t>
            </a:r>
          </a:p>
          <a:p>
            <a:pPr lvl="1"/>
            <a:r>
              <a:rPr lang="en-US" dirty="0" smtClean="0"/>
              <a:t>Practice in matching appropriate interventions to the analysis of an ecosystem</a:t>
            </a:r>
          </a:p>
          <a:p>
            <a:pPr lvl="1"/>
            <a:r>
              <a:rPr lang="en-US" dirty="0" smtClean="0"/>
              <a:t>Practice in making oral presentations to a scientific body</a:t>
            </a:r>
          </a:p>
          <a:p>
            <a:pPr lvl="1"/>
            <a:endParaRPr lang="en-US" dirty="0" smtClean="0"/>
          </a:p>
          <a:p>
            <a:endParaRPr lang="en-US" dirty="0"/>
          </a:p>
        </p:txBody>
      </p:sp>
    </p:spTree>
    <p:extLst>
      <p:ext uri="{BB962C8B-B14F-4D97-AF65-F5344CB8AC3E}">
        <p14:creationId xmlns:p14="http://schemas.microsoft.com/office/powerpoint/2010/main" val="14926535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normAutofit fontScale="90000"/>
          </a:bodyPr>
          <a:lstStyle/>
          <a:p>
            <a:r>
              <a:rPr lang="en-US" dirty="0" smtClean="0"/>
              <a:t>Developing Course Assignments</a:t>
            </a:r>
            <a:endParaRPr lang="en-US" dirty="0"/>
          </a:p>
        </p:txBody>
      </p:sp>
      <p:sp>
        <p:nvSpPr>
          <p:cNvPr id="3" name="Content Placeholder 2"/>
          <p:cNvSpPr>
            <a:spLocks noGrp="1"/>
          </p:cNvSpPr>
          <p:nvPr>
            <p:ph idx="1"/>
          </p:nvPr>
        </p:nvSpPr>
        <p:spPr>
          <a:xfrm>
            <a:off x="228600" y="1447800"/>
            <a:ext cx="7467600" cy="5007936"/>
          </a:xfrm>
        </p:spPr>
        <p:txBody>
          <a:bodyPr>
            <a:normAutofit lnSpcReduction="10000"/>
          </a:bodyPr>
          <a:lstStyle/>
          <a:p>
            <a:r>
              <a:rPr lang="en-US" dirty="0" smtClean="0"/>
              <a:t>Using your chosen GEP Category Learning Outcomes and chosen assessment to guide you, list the course experiences that would be necessary/helpful to include in your course (and course portfolio) to help students successfully achieve the learning outcomes and complete the chosen assessment</a:t>
            </a:r>
          </a:p>
          <a:p>
            <a:r>
              <a:rPr lang="en-US" dirty="0" smtClean="0"/>
              <a:t>In your </a:t>
            </a:r>
            <a:r>
              <a:rPr lang="en-US" smtClean="0"/>
              <a:t>Category alike </a:t>
            </a:r>
            <a:r>
              <a:rPr lang="en-US" dirty="0" smtClean="0"/>
              <a:t>groups, share two of your course experiences and explain how they help your students successfully achieve the chosen GEP Category LOs and complete the chosen assessment (Learning Experiences component in course portfolio)</a:t>
            </a:r>
            <a:endParaRPr lang="en-US" dirty="0"/>
          </a:p>
        </p:txBody>
      </p:sp>
    </p:spTree>
    <p:extLst>
      <p:ext uri="{BB962C8B-B14F-4D97-AF65-F5344CB8AC3E}">
        <p14:creationId xmlns:p14="http://schemas.microsoft.com/office/powerpoint/2010/main" val="7690857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124200" y="533400"/>
            <a:ext cx="5348068" cy="5334000"/>
          </a:xfrm>
        </p:spPr>
        <p:txBody>
          <a:bodyPr/>
          <a:lstStyle/>
          <a:p>
            <a:pPr algn="ctr"/>
            <a:r>
              <a:rPr lang="en-US" sz="4000" dirty="0" smtClean="0"/>
              <a:t>Developing Assessment Criteria/Rubrics For Assessing Student Work</a:t>
            </a:r>
            <a:br>
              <a:rPr lang="en-US" sz="4000" dirty="0" smtClean="0"/>
            </a:br>
            <a:r>
              <a:rPr lang="en-US" sz="4000" dirty="0" smtClean="0"/>
              <a:t>(Activities Assessed)</a:t>
            </a:r>
            <a:endParaRPr lang="en-US" sz="4000" dirty="0"/>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464128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99160"/>
          </a:xfrm>
        </p:spPr>
        <p:txBody>
          <a:bodyPr/>
          <a:lstStyle/>
          <a:p>
            <a:r>
              <a:rPr lang="en-US" dirty="0" smtClean="0"/>
              <a:t>Assessment of Learning</a:t>
            </a:r>
            <a:endParaRPr lang="en-US" dirty="0"/>
          </a:p>
        </p:txBody>
      </p:sp>
      <p:sp>
        <p:nvSpPr>
          <p:cNvPr id="3" name="Content Placeholder 2"/>
          <p:cNvSpPr>
            <a:spLocks noGrp="1"/>
          </p:cNvSpPr>
          <p:nvPr>
            <p:ph idx="1"/>
          </p:nvPr>
        </p:nvSpPr>
        <p:spPr>
          <a:xfrm>
            <a:off x="457200" y="1447800"/>
            <a:ext cx="7239000" cy="5007936"/>
          </a:xfrm>
        </p:spPr>
        <p:txBody>
          <a:bodyPr>
            <a:normAutofit lnSpcReduction="10000"/>
          </a:bodyPr>
          <a:lstStyle/>
          <a:p>
            <a:r>
              <a:rPr lang="en-US" dirty="0" smtClean="0"/>
              <a:t>Assessing LOs requires a different way of thinking about evaluation</a:t>
            </a:r>
          </a:p>
          <a:p>
            <a:r>
              <a:rPr lang="en-US" dirty="0" smtClean="0"/>
              <a:t>When the focus is inputs, the main goal is to assess what content has stayed with the student, usually through exams</a:t>
            </a:r>
          </a:p>
          <a:p>
            <a:r>
              <a:rPr lang="en-US" dirty="0" smtClean="0"/>
              <a:t>When the focus is learning outcomes, knowledge, skills, AND dispositions may be included, and the assessment must provide students with the ability to demonstrate the targeted knowledge, skills, and dispositions </a:t>
            </a:r>
          </a:p>
          <a:p>
            <a:r>
              <a:rPr lang="en-US" dirty="0" smtClean="0"/>
              <a:t>A rubric can be very useful for assessing student work that demonstrates LOs</a:t>
            </a:r>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813"/>
            <a:ext cx="8229600" cy="839787"/>
          </a:xfrm>
        </p:spPr>
        <p:txBody>
          <a:bodyPr/>
          <a:lstStyle/>
          <a:p>
            <a:r>
              <a:rPr lang="en-US" b="1" dirty="0" smtClean="0"/>
              <a:t>GEP Curriculum: Key Features</a:t>
            </a:r>
            <a:endParaRPr lang="en-US" b="1" dirty="0"/>
          </a:p>
        </p:txBody>
      </p:sp>
      <p:sp>
        <p:nvSpPr>
          <p:cNvPr id="3" name="Content Placeholder 2"/>
          <p:cNvSpPr>
            <a:spLocks noGrp="1"/>
          </p:cNvSpPr>
          <p:nvPr>
            <p:ph idx="1"/>
          </p:nvPr>
        </p:nvSpPr>
        <p:spPr>
          <a:xfrm>
            <a:off x="275303" y="1238866"/>
            <a:ext cx="8030497" cy="5542934"/>
          </a:xfrm>
        </p:spPr>
        <p:txBody>
          <a:bodyPr>
            <a:normAutofit/>
          </a:bodyPr>
          <a:lstStyle/>
          <a:p>
            <a:r>
              <a:rPr lang="en-US" dirty="0"/>
              <a:t>Based on learning outcomes:</a:t>
            </a:r>
          </a:p>
          <a:p>
            <a:pPr lvl="1"/>
            <a:r>
              <a:rPr lang="en-US" dirty="0"/>
              <a:t>GEP-level category learning outcomes </a:t>
            </a:r>
          </a:p>
          <a:p>
            <a:pPr lvl="1"/>
            <a:r>
              <a:rPr lang="en-US" dirty="0"/>
              <a:t>Measurable learning outcomes in each category</a:t>
            </a:r>
          </a:p>
          <a:p>
            <a:r>
              <a:rPr lang="en-US" dirty="0"/>
              <a:t>Four progressive levels:</a:t>
            </a:r>
          </a:p>
          <a:p>
            <a:pPr lvl="1"/>
            <a:r>
              <a:rPr lang="en-US" dirty="0"/>
              <a:t>Foundation, Investigation, Cultural and Environmental Awareness, Integration Level</a:t>
            </a:r>
          </a:p>
          <a:p>
            <a:pPr lvl="1"/>
            <a:r>
              <a:rPr lang="en-US" dirty="0"/>
              <a:t>Developmental, </a:t>
            </a:r>
            <a:r>
              <a:rPr lang="en-US" dirty="0" err="1"/>
              <a:t>scaffolded</a:t>
            </a:r>
            <a:r>
              <a:rPr lang="en-US" dirty="0"/>
              <a:t> learning experiences</a:t>
            </a:r>
          </a:p>
          <a:p>
            <a:r>
              <a:rPr lang="en-US" dirty="0"/>
              <a:t>New requirements:</a:t>
            </a:r>
          </a:p>
          <a:p>
            <a:pPr lvl="1"/>
            <a:r>
              <a:rPr lang="en-US" dirty="0"/>
              <a:t>First Year Seminar, Experiential Learning, Interdisciplinary Studies</a:t>
            </a:r>
          </a:p>
          <a:p>
            <a:pPr lvl="1"/>
            <a:r>
              <a:rPr lang="en-US" dirty="0"/>
              <a:t>Communication &amp; Capstone Experience in the Major</a:t>
            </a:r>
          </a:p>
          <a:p>
            <a:r>
              <a:rPr lang="en-US" dirty="0" smtClean="0"/>
              <a:t>Assessment </a:t>
            </a:r>
            <a:r>
              <a:rPr lang="en-US" dirty="0"/>
              <a:t>p</a:t>
            </a:r>
            <a:r>
              <a:rPr lang="en-US" dirty="0" smtClean="0"/>
              <a:t>rocess is Intended to be Relevant, Useful, and Meaningful</a:t>
            </a:r>
          </a:p>
          <a:p>
            <a:pPr lvl="1"/>
            <a:endParaRPr lang="en-US" dirty="0"/>
          </a:p>
        </p:txBody>
      </p:sp>
    </p:spTree>
    <p:extLst>
      <p:ext uri="{BB962C8B-B14F-4D97-AF65-F5344CB8AC3E}">
        <p14:creationId xmlns:p14="http://schemas.microsoft.com/office/powerpoint/2010/main" val="17119340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Horizontal = Level of Understanding/Proficiency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9953962"/>
              </p:ext>
            </p:extLst>
          </p:nvPr>
        </p:nvGraphicFramePr>
        <p:xfrm>
          <a:off x="457200" y="1609723"/>
          <a:ext cx="7239000" cy="4181476"/>
        </p:xfrm>
        <a:graphic>
          <a:graphicData uri="http://schemas.openxmlformats.org/drawingml/2006/table">
            <a:tbl>
              <a:tblPr firstRow="1" bandRow="1">
                <a:tableStyleId>{5C22544A-7EE6-4342-B048-85BDC9FD1C3A}</a:tableStyleId>
              </a:tblPr>
              <a:tblGrid>
                <a:gridCol w="1447800"/>
                <a:gridCol w="1447800"/>
                <a:gridCol w="1447800"/>
                <a:gridCol w="1447800"/>
                <a:gridCol w="1447800"/>
              </a:tblGrid>
              <a:tr h="1045369">
                <a:tc>
                  <a:txBody>
                    <a:bodyPr/>
                    <a:lstStyle/>
                    <a:p>
                      <a:r>
                        <a:rPr lang="en-US" dirty="0" smtClean="0"/>
                        <a:t>Level </a:t>
                      </a:r>
                    </a:p>
                    <a:p>
                      <a:endParaRPr lang="en-US" dirty="0" smtClean="0"/>
                    </a:p>
                    <a:p>
                      <a:r>
                        <a:rPr lang="en-US" dirty="0" smtClean="0"/>
                        <a:t>Value</a:t>
                      </a:r>
                      <a:endParaRPr lang="en-US" dirty="0"/>
                    </a:p>
                  </a:txBody>
                  <a:tcPr/>
                </a:tc>
                <a:tc>
                  <a:txBody>
                    <a:bodyPr/>
                    <a:lstStyle/>
                    <a:p>
                      <a:r>
                        <a:rPr lang="en-US" dirty="0" smtClean="0"/>
                        <a:t>Beginning</a:t>
                      </a:r>
                    </a:p>
                    <a:p>
                      <a:endParaRPr lang="en-US" dirty="0" smtClean="0"/>
                    </a:p>
                    <a:p>
                      <a:r>
                        <a:rPr lang="en-US" dirty="0" smtClean="0"/>
                        <a:t>       1</a:t>
                      </a:r>
                      <a:endParaRPr lang="en-US" dirty="0"/>
                    </a:p>
                  </a:txBody>
                  <a:tcPr/>
                </a:tc>
                <a:tc>
                  <a:txBody>
                    <a:bodyPr/>
                    <a:lstStyle/>
                    <a:p>
                      <a:r>
                        <a:rPr lang="en-US" dirty="0" smtClean="0"/>
                        <a:t>Developing</a:t>
                      </a:r>
                    </a:p>
                    <a:p>
                      <a:endParaRPr lang="en-US" dirty="0" smtClean="0"/>
                    </a:p>
                    <a:p>
                      <a:r>
                        <a:rPr lang="en-US" dirty="0" smtClean="0"/>
                        <a:t>        2</a:t>
                      </a:r>
                      <a:endParaRPr lang="en-US" dirty="0"/>
                    </a:p>
                  </a:txBody>
                  <a:tcPr/>
                </a:tc>
                <a:tc>
                  <a:txBody>
                    <a:bodyPr/>
                    <a:lstStyle/>
                    <a:p>
                      <a:r>
                        <a:rPr lang="en-US" dirty="0" smtClean="0"/>
                        <a:t>Proficient</a:t>
                      </a:r>
                    </a:p>
                    <a:p>
                      <a:endParaRPr lang="en-US" dirty="0" smtClean="0"/>
                    </a:p>
                    <a:p>
                      <a:r>
                        <a:rPr lang="en-US" dirty="0" smtClean="0"/>
                        <a:t>         3</a:t>
                      </a:r>
                      <a:endParaRPr lang="en-US" dirty="0"/>
                    </a:p>
                  </a:txBody>
                  <a:tcPr/>
                </a:tc>
                <a:tc>
                  <a:txBody>
                    <a:bodyPr/>
                    <a:lstStyle/>
                    <a:p>
                      <a:r>
                        <a:rPr lang="en-US" dirty="0" smtClean="0"/>
                        <a:t>Exemplary</a:t>
                      </a:r>
                    </a:p>
                    <a:p>
                      <a:endParaRPr lang="en-US" dirty="0" smtClean="0"/>
                    </a:p>
                    <a:p>
                      <a:r>
                        <a:rPr lang="en-US" baseline="0" dirty="0" smtClean="0"/>
                        <a:t>       4</a:t>
                      </a:r>
                      <a:endParaRPr lang="en-US" dirty="0" smtClean="0"/>
                    </a:p>
                  </a:txBody>
                  <a:tcPr/>
                </a:tc>
              </a:tr>
              <a:tr h="1045369">
                <a:tc>
                  <a:txBody>
                    <a:bodyPr/>
                    <a:lstStyle/>
                    <a:p>
                      <a:endParaRPr lang="en-US" dirty="0" smtClean="0"/>
                    </a:p>
                    <a:p>
                      <a:endParaRPr lang="en-US" dirty="0" smtClean="0"/>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045369">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045369">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184463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Vertical = Criteria to be Assessed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45380465"/>
              </p:ext>
            </p:extLst>
          </p:nvPr>
        </p:nvGraphicFramePr>
        <p:xfrm>
          <a:off x="457200" y="1609725"/>
          <a:ext cx="7239000" cy="4028439"/>
        </p:xfrm>
        <a:graphic>
          <a:graphicData uri="http://schemas.openxmlformats.org/drawingml/2006/table">
            <a:tbl>
              <a:tblPr firstRow="1" bandRow="1">
                <a:tableStyleId>{5C22544A-7EE6-4342-B048-85BDC9FD1C3A}</a:tableStyleId>
              </a:tblPr>
              <a:tblGrid>
                <a:gridCol w="1447800"/>
                <a:gridCol w="1447800"/>
                <a:gridCol w="1447800"/>
                <a:gridCol w="1447800"/>
                <a:gridCol w="1447800"/>
              </a:tblGrid>
              <a:tr h="370840">
                <a:tc>
                  <a:txBody>
                    <a:bodyPr/>
                    <a:lstStyle/>
                    <a:p>
                      <a:r>
                        <a:rPr lang="en-US" dirty="0" smtClean="0"/>
                        <a:t>Criteria </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Knowledge</a:t>
                      </a:r>
                    </a:p>
                    <a:p>
                      <a:endParaRPr lang="en-US" dirty="0" smtClean="0"/>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Skills</a:t>
                      </a:r>
                    </a:p>
                    <a:p>
                      <a:endParaRPr lang="en-US" dirty="0" smtClean="0"/>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Dispositions</a:t>
                      </a:r>
                    </a:p>
                    <a:p>
                      <a:endParaRPr lang="en-US" dirty="0" smtClean="0"/>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Application to Discipline</a:t>
                      </a:r>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5581470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Assessing with Rubrics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5590058"/>
              </p:ext>
            </p:extLst>
          </p:nvPr>
        </p:nvGraphicFramePr>
        <p:xfrm>
          <a:off x="228600" y="-152400"/>
          <a:ext cx="8813801" cy="6769100"/>
        </p:xfrm>
        <a:graphic>
          <a:graphicData uri="http://schemas.openxmlformats.org/drawingml/2006/table">
            <a:tbl>
              <a:tblPr firstRow="1" bandRow="1">
                <a:tableStyleId>{5C22544A-7EE6-4342-B048-85BDC9FD1C3A}</a:tableStyleId>
              </a:tblPr>
              <a:tblGrid>
                <a:gridCol w="1155700"/>
                <a:gridCol w="1663700"/>
                <a:gridCol w="1739900"/>
                <a:gridCol w="2082800"/>
                <a:gridCol w="2171701"/>
              </a:tblGrid>
              <a:tr h="342900">
                <a:tc>
                  <a:txBody>
                    <a:bodyPr/>
                    <a:lstStyle/>
                    <a:p>
                      <a:pPr marL="0" marR="0">
                        <a:spcBef>
                          <a:spcPts val="0"/>
                        </a:spcBef>
                        <a:spcAft>
                          <a:spcPts val="0"/>
                        </a:spcAft>
                      </a:pPr>
                      <a:r>
                        <a:rPr lang="en-US" sz="1200" dirty="0">
                          <a:effectLst/>
                          <a:latin typeface="Arial"/>
                          <a:ea typeface="ＭＳ 明朝"/>
                          <a:cs typeface="Times New Roman"/>
                        </a:rPr>
                        <a:t> </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b="1" dirty="0">
                          <a:effectLst/>
                          <a:latin typeface="Arial"/>
                          <a:ea typeface="ＭＳ 明朝"/>
                          <a:cs typeface="Times New Roman"/>
                        </a:rPr>
                        <a:t>Introducing</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b="1" dirty="0">
                          <a:effectLst/>
                          <a:latin typeface="Arial"/>
                          <a:ea typeface="ＭＳ 明朝"/>
                          <a:cs typeface="Times New Roman"/>
                        </a:rPr>
                        <a:t>Developing</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b="1" dirty="0">
                          <a:effectLst/>
                          <a:latin typeface="Arial"/>
                          <a:ea typeface="ＭＳ 明朝"/>
                          <a:cs typeface="Times New Roman"/>
                        </a:rPr>
                        <a:t>Prepared to Student Teach</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b="1">
                          <a:effectLst/>
                          <a:latin typeface="Arial"/>
                          <a:ea typeface="ＭＳ 明朝"/>
                          <a:cs typeface="Times New Roman"/>
                        </a:rPr>
                        <a:t>Prepared as Initial Educator</a:t>
                      </a:r>
                      <a:endParaRPr lang="en-US" sz="1200">
                        <a:effectLst/>
                        <a:latin typeface="Cambria"/>
                        <a:ea typeface="ＭＳ 明朝"/>
                        <a:cs typeface="Times New Roman"/>
                      </a:endParaRPr>
                    </a:p>
                    <a:p>
                      <a:pPr marL="0" marR="0">
                        <a:spcBef>
                          <a:spcPts val="0"/>
                        </a:spcBef>
                        <a:spcAft>
                          <a:spcPts val="0"/>
                        </a:spcAft>
                      </a:pPr>
                      <a:r>
                        <a:rPr lang="en-US" sz="1200" b="1">
                          <a:effectLst/>
                          <a:latin typeface="Arial"/>
                          <a:ea typeface="ＭＳ 明朝"/>
                          <a:cs typeface="Times New Roman"/>
                        </a:rPr>
                        <a:t> </a:t>
                      </a:r>
                      <a:endParaRPr lang="en-US" sz="1200">
                        <a:effectLst/>
                        <a:latin typeface="Cambria"/>
                        <a:ea typeface="ＭＳ 明朝"/>
                        <a:cs typeface="Times New Roman"/>
                      </a:endParaRPr>
                    </a:p>
                  </a:txBody>
                  <a:tcPr marL="68580" marR="68580" marT="0" marB="0"/>
                </a:tc>
              </a:tr>
              <a:tr h="370840">
                <a:tc>
                  <a:txBody>
                    <a:bodyPr/>
                    <a:lstStyle/>
                    <a:p>
                      <a:pPr marL="0" marR="0">
                        <a:spcBef>
                          <a:spcPts val="0"/>
                        </a:spcBef>
                        <a:spcAft>
                          <a:spcPts val="0"/>
                        </a:spcAft>
                      </a:pPr>
                      <a:r>
                        <a:rPr lang="en-US" sz="1200" dirty="0">
                          <a:effectLst/>
                          <a:latin typeface="Arial"/>
                          <a:ea typeface="ＭＳ 明朝"/>
                          <a:cs typeface="Times New Roman"/>
                        </a:rPr>
                        <a:t>Knowledge</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dirty="0">
                          <a:effectLst/>
                          <a:latin typeface="Arial"/>
                          <a:ea typeface="ＭＳ 明朝"/>
                          <a:cs typeface="Times New Roman"/>
                        </a:rPr>
                        <a:t>Articulates insights into own cultural rules and biases. </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dirty="0">
                          <a:effectLst/>
                          <a:latin typeface="Arial"/>
                          <a:ea typeface="ＭＳ 明朝"/>
                          <a:cs typeface="Times New Roman"/>
                        </a:rPr>
                        <a:t>Articulates insights into own cultural rules and biases and identifies new perspectives about own cultural rules and biases.</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dirty="0">
                          <a:effectLst/>
                          <a:latin typeface="Arial"/>
                          <a:ea typeface="ＭＳ 明朝"/>
                          <a:cs typeface="Times New Roman"/>
                        </a:rPr>
                        <a:t>Articulates insights into own cultural rules and biases, begins to explain elements important to members of another culture (history, values, politics, communication styles, economy, or beliefs and practices), and explains the role of cultural identity on own perspective.</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dirty="0">
                          <a:effectLst/>
                          <a:latin typeface="Arial"/>
                          <a:ea typeface="ＭＳ 明朝"/>
                          <a:cs typeface="Times New Roman"/>
                        </a:rPr>
                        <a:t>Articulates insights into own cultural rules and biases, explains elements important to members of another culture, explains the role of cultural identity on own perspective, and applies this knowledge to professional interactions and instruction.</a:t>
                      </a:r>
                      <a:endParaRPr lang="en-US" sz="1200" dirty="0">
                        <a:effectLst/>
                        <a:latin typeface="Cambria"/>
                        <a:ea typeface="ＭＳ 明朝"/>
                        <a:cs typeface="Times New Roman"/>
                      </a:endParaRPr>
                    </a:p>
                  </a:txBody>
                  <a:tcPr marL="68580" marR="68580" marT="0" marB="0"/>
                </a:tc>
              </a:tr>
              <a:tr h="370840">
                <a:tc>
                  <a:txBody>
                    <a:bodyPr/>
                    <a:lstStyle/>
                    <a:p>
                      <a:pPr marL="0" marR="0">
                        <a:spcBef>
                          <a:spcPts val="0"/>
                        </a:spcBef>
                        <a:spcAft>
                          <a:spcPts val="0"/>
                        </a:spcAft>
                      </a:pPr>
                      <a:r>
                        <a:rPr lang="en-US" sz="1200" dirty="0">
                          <a:effectLst/>
                          <a:latin typeface="Arial"/>
                          <a:ea typeface="ＭＳ 明朝"/>
                          <a:cs typeface="Times New Roman"/>
                        </a:rPr>
                        <a:t>Skills</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a:effectLst/>
                          <a:latin typeface="Arial"/>
                          <a:ea typeface="ＭＳ 明朝"/>
                          <a:cs typeface="Times New Roman"/>
                        </a:rPr>
                        <a:t>Articulates and acknowledges the experiences of others through own cultural and learning lenses.</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a:effectLst/>
                          <a:latin typeface="Arial"/>
                          <a:ea typeface="ＭＳ 明朝"/>
                          <a:cs typeface="Times New Roman"/>
                        </a:rPr>
                        <a:t>Articulates and acknowledges the experiences of others and begins to identify advantages and disadvantages that can be tied to cultural identity and/or learner differences.</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dirty="0">
                          <a:effectLst/>
                          <a:latin typeface="Arial"/>
                          <a:ea typeface="ＭＳ 明朝"/>
                          <a:cs typeface="Times New Roman"/>
                        </a:rPr>
                        <a:t>Articulates and acknowledges the experiences of others, identifies advantages and disadvantages that can be tied to cultural identity and/or learner differences, and explains how these advantages and disadvantages can impact learning</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dirty="0">
                          <a:effectLst/>
                          <a:latin typeface="Arial"/>
                          <a:ea typeface="ＭＳ 明朝"/>
                          <a:cs typeface="Times New Roman"/>
                        </a:rPr>
                        <a:t>Articulates and acknowledges the experiences of others, identifies advantages and disadvantages that can be tied to cultural identity and/or learner differences, and applies this knowledge to professional interactions and instruction.</a:t>
                      </a:r>
                      <a:endParaRPr lang="en-US" sz="1200" dirty="0">
                        <a:effectLst/>
                        <a:latin typeface="Cambria"/>
                        <a:ea typeface="ＭＳ 明朝"/>
                        <a:cs typeface="Times New Roman"/>
                      </a:endParaRPr>
                    </a:p>
                  </a:txBody>
                  <a:tcPr marL="68580" marR="68580" marT="0" marB="0"/>
                </a:tc>
              </a:tr>
              <a:tr h="370840">
                <a:tc>
                  <a:txBody>
                    <a:bodyPr/>
                    <a:lstStyle/>
                    <a:p>
                      <a:pPr marL="0" marR="0">
                        <a:spcBef>
                          <a:spcPts val="0"/>
                        </a:spcBef>
                        <a:spcAft>
                          <a:spcPts val="0"/>
                        </a:spcAft>
                      </a:pPr>
                      <a:r>
                        <a:rPr lang="en-US" sz="1200">
                          <a:effectLst/>
                          <a:latin typeface="Arial"/>
                          <a:ea typeface="ＭＳ 明朝"/>
                          <a:cs typeface="Times New Roman"/>
                        </a:rPr>
                        <a:t>Dispositions</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a:effectLst/>
                          <a:latin typeface="Arial"/>
                          <a:ea typeface="ＭＳ 明朝"/>
                          <a:cs typeface="Times New Roman"/>
                        </a:rPr>
                        <a:t>Explains value of a perspective different from own.</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a:effectLst/>
                          <a:latin typeface="Arial"/>
                          <a:ea typeface="ＭＳ 明朝"/>
                          <a:cs typeface="Times New Roman"/>
                        </a:rPr>
                        <a:t>Explains value of multiple perspectives and is able to support with concrete examples from own life.</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a:effectLst/>
                          <a:latin typeface="Arial"/>
                          <a:ea typeface="ＭＳ 明朝"/>
                          <a:cs typeface="Times New Roman"/>
                        </a:rPr>
                        <a:t>Explains value of multiple perspectives and develops curriculum, instruction, and assessment that includes/addresses multiple perspectives.</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dirty="0">
                          <a:effectLst/>
                          <a:latin typeface="Arial"/>
                          <a:ea typeface="ＭＳ 明朝"/>
                          <a:cs typeface="Times New Roman"/>
                        </a:rPr>
                        <a:t>Explains value of multiple perspectives and suspends judgment in his/her interactions with culturally different others (students, colleagues, parents, community members, etc.).</a:t>
                      </a:r>
                      <a:endParaRPr lang="en-US" sz="1200" dirty="0">
                        <a:effectLst/>
                        <a:latin typeface="Cambria"/>
                        <a:ea typeface="ＭＳ 明朝"/>
                        <a:cs typeface="Times New Roman"/>
                      </a:endParaRPr>
                    </a:p>
                  </a:txBody>
                  <a:tcPr marL="68580" marR="68580" marT="0" marB="0"/>
                </a:tc>
              </a:tr>
              <a:tr h="1099820">
                <a:tc>
                  <a:txBody>
                    <a:bodyPr/>
                    <a:lstStyle/>
                    <a:p>
                      <a:pPr marL="0" marR="0">
                        <a:spcBef>
                          <a:spcPts val="0"/>
                        </a:spcBef>
                        <a:spcAft>
                          <a:spcPts val="0"/>
                        </a:spcAft>
                      </a:pPr>
                      <a:r>
                        <a:rPr lang="en-US" sz="1200">
                          <a:effectLst/>
                          <a:latin typeface="Arial"/>
                          <a:ea typeface="ＭＳ 明朝"/>
                          <a:cs typeface="Times New Roman"/>
                        </a:rPr>
                        <a:t>Application to Teaching</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a:effectLst/>
                          <a:latin typeface="Arial"/>
                          <a:ea typeface="ＭＳ 明朝"/>
                          <a:cs typeface="Times New Roman"/>
                        </a:rPr>
                        <a:t>Identifies some assets and differences of learners.</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a:effectLst/>
                          <a:latin typeface="Arial"/>
                          <a:ea typeface="ＭＳ 明朝"/>
                          <a:cs typeface="Times New Roman"/>
                        </a:rPr>
                        <a:t>Identifies some assets and differences of learners and explains how these differences impact learning.</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dirty="0">
                          <a:effectLst/>
                          <a:latin typeface="Arial"/>
                          <a:ea typeface="ＭＳ 明朝"/>
                          <a:cs typeface="Times New Roman"/>
                        </a:rPr>
                        <a:t>Begins to apply knowledge of learner assets and differences to development of curriculum, instruction, and assessment.</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dirty="0">
                          <a:effectLst/>
                          <a:latin typeface="Arial"/>
                          <a:ea typeface="ＭＳ 明朝"/>
                          <a:cs typeface="Times New Roman"/>
                        </a:rPr>
                        <a:t>Develops differentiated curriculum, instruction, and assessment that supports the assets and differences of each learner.</a:t>
                      </a:r>
                      <a:endParaRPr lang="en-US" sz="1200" dirty="0">
                        <a:effectLst/>
                        <a:latin typeface="Cambria"/>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8373976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 Resources</a:t>
            </a:r>
            <a:endParaRPr lang="en-US" dirty="0"/>
          </a:p>
        </p:txBody>
      </p:sp>
      <p:sp>
        <p:nvSpPr>
          <p:cNvPr id="3" name="Content Placeholder 2"/>
          <p:cNvSpPr>
            <a:spLocks noGrp="1"/>
          </p:cNvSpPr>
          <p:nvPr>
            <p:ph idx="1"/>
          </p:nvPr>
        </p:nvSpPr>
        <p:spPr/>
        <p:txBody>
          <a:bodyPr/>
          <a:lstStyle/>
          <a:p>
            <a:r>
              <a:rPr lang="en-US" dirty="0" smtClean="0"/>
              <a:t>AAC</a:t>
            </a:r>
            <a:r>
              <a:rPr lang="en-US" dirty="0"/>
              <a:t>&amp;U Value </a:t>
            </a:r>
            <a:r>
              <a:rPr lang="en-US" dirty="0" err="1"/>
              <a:t>Rubrics:</a:t>
            </a:r>
            <a:r>
              <a:rPr lang="en-US" dirty="0" err="1">
                <a:hlinkClick r:id="rId2"/>
              </a:rPr>
              <a:t>http</a:t>
            </a:r>
            <a:r>
              <a:rPr lang="en-US" dirty="0">
                <a:hlinkClick r:id="rId2"/>
              </a:rPr>
              <a:t>://www.aacu.org/value/rubrics/index_p.cfm?CFID=28141192&amp;CFTOKEN=86967073</a:t>
            </a:r>
            <a:r>
              <a:rPr lang="en-US" dirty="0"/>
              <a:t> </a:t>
            </a:r>
          </a:p>
          <a:p>
            <a:r>
              <a:rPr lang="en-US" dirty="0" err="1"/>
              <a:t>Rubistar</a:t>
            </a:r>
            <a:r>
              <a:rPr lang="en-US" dirty="0"/>
              <a:t>: </a:t>
            </a:r>
            <a:r>
              <a:rPr lang="en-US" dirty="0">
                <a:hlinkClick r:id="rId3"/>
              </a:rPr>
              <a:t>http://rubistar.4teachers.org/</a:t>
            </a:r>
            <a:endParaRPr lang="en-US" dirty="0"/>
          </a:p>
          <a:p>
            <a:endParaRPr lang="en-US" dirty="0"/>
          </a:p>
        </p:txBody>
      </p:sp>
    </p:spTree>
    <p:extLst>
      <p:ext uri="{BB962C8B-B14F-4D97-AF65-F5344CB8AC3E}">
        <p14:creationId xmlns:p14="http://schemas.microsoft.com/office/powerpoint/2010/main" val="3896378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219200"/>
          </a:xfrm>
        </p:spPr>
        <p:txBody>
          <a:bodyPr>
            <a:normAutofit fontScale="90000"/>
          </a:bodyPr>
          <a:lstStyle/>
          <a:p>
            <a:pPr algn="ctr"/>
            <a:r>
              <a:rPr lang="en-US" dirty="0" smtClean="0"/>
              <a:t>Developing Criteria/Rubrics to </a:t>
            </a:r>
            <a:br>
              <a:rPr lang="en-US" dirty="0" smtClean="0"/>
            </a:br>
            <a:r>
              <a:rPr lang="en-US" dirty="0" smtClean="0"/>
              <a:t>Assess Student Work</a:t>
            </a:r>
            <a:endParaRPr lang="en-US" dirty="0"/>
          </a:p>
        </p:txBody>
      </p:sp>
      <p:sp>
        <p:nvSpPr>
          <p:cNvPr id="3" name="Content Placeholder 2"/>
          <p:cNvSpPr>
            <a:spLocks noGrp="1"/>
          </p:cNvSpPr>
          <p:nvPr>
            <p:ph idx="1"/>
          </p:nvPr>
        </p:nvSpPr>
        <p:spPr>
          <a:xfrm>
            <a:off x="457200" y="1219200"/>
            <a:ext cx="7239000" cy="5236536"/>
          </a:xfrm>
        </p:spPr>
        <p:txBody>
          <a:bodyPr>
            <a:normAutofit/>
          </a:bodyPr>
          <a:lstStyle/>
          <a:p>
            <a:r>
              <a:rPr lang="en-US" dirty="0" smtClean="0"/>
              <a:t>Look through the VALUE rubrics provided</a:t>
            </a:r>
          </a:p>
          <a:p>
            <a:r>
              <a:rPr lang="en-US" dirty="0" smtClean="0"/>
              <a:t>Choose two rubric criteria (rows) from the VALUE Rubrics that you could potentially use in a rubric for your chosen course assessment</a:t>
            </a:r>
          </a:p>
          <a:p>
            <a:r>
              <a:rPr lang="en-US" dirty="0" smtClean="0"/>
              <a:t>Determine if there is language in the rubric “levels of proficiency” that you would revise to make it better fit your course assessment</a:t>
            </a:r>
          </a:p>
          <a:p>
            <a:r>
              <a:rPr lang="en-US" dirty="0" smtClean="0"/>
              <a:t>In your GEP Category alike group, share one idea you have for assessment criteria you might use for assessing student work</a:t>
            </a:r>
          </a:p>
        </p:txBody>
      </p:sp>
    </p:spTree>
    <p:extLst>
      <p:ext uri="{BB962C8B-B14F-4D97-AF65-F5344CB8AC3E}">
        <p14:creationId xmlns:p14="http://schemas.microsoft.com/office/powerpoint/2010/main" val="2596698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on Rubrics</a:t>
            </a:r>
            <a:endParaRPr lang="en-US" dirty="0"/>
          </a:p>
        </p:txBody>
      </p:sp>
      <p:sp>
        <p:nvSpPr>
          <p:cNvPr id="3" name="Content Placeholder 2"/>
          <p:cNvSpPr>
            <a:spLocks noGrp="1"/>
          </p:cNvSpPr>
          <p:nvPr>
            <p:ph idx="1"/>
          </p:nvPr>
        </p:nvSpPr>
        <p:spPr/>
        <p:txBody>
          <a:bodyPr>
            <a:normAutofit lnSpcReduction="10000"/>
          </a:bodyPr>
          <a:lstStyle/>
          <a:p>
            <a:r>
              <a:rPr lang="en-US" dirty="0" smtClean="0"/>
              <a:t>Think carefully about the values assigned for the different levels—do the math and make sure the total point score matches with how you would grade the level of proficiency</a:t>
            </a:r>
          </a:p>
          <a:p>
            <a:r>
              <a:rPr lang="en-US" dirty="0" smtClean="0"/>
              <a:t>Using descriptive language in your rubric is more effective for promoting learning than using judgmental language</a:t>
            </a:r>
          </a:p>
          <a:p>
            <a:r>
              <a:rPr lang="en-US" dirty="0" smtClean="0"/>
              <a:t>Keep your rubric limited to the most critical criteria (linked to LOs, 2 – 5 criteria)</a:t>
            </a:r>
          </a:p>
          <a:p>
            <a:r>
              <a:rPr lang="en-US" dirty="0" smtClean="0"/>
              <a:t>Break larger projects/assessments into smaller components, create a rubric for each component, use one rubric at a time</a:t>
            </a:r>
          </a:p>
          <a:p>
            <a:endParaRPr lang="en-US" dirty="0"/>
          </a:p>
          <a:p>
            <a:endParaRPr lang="en-US" dirty="0"/>
          </a:p>
        </p:txBody>
      </p:sp>
    </p:spTree>
    <p:extLst>
      <p:ext uri="{BB962C8B-B14F-4D97-AF65-F5344CB8AC3E}">
        <p14:creationId xmlns:p14="http://schemas.microsoft.com/office/powerpoint/2010/main" val="15688645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219200"/>
          </a:xfrm>
        </p:spPr>
        <p:txBody>
          <a:bodyPr>
            <a:normAutofit/>
          </a:bodyPr>
          <a:lstStyle/>
          <a:p>
            <a:pPr algn="ctr"/>
            <a:r>
              <a:rPr lang="en-US" dirty="0" smtClean="0"/>
              <a:t>Effective Assessment</a:t>
            </a:r>
            <a:endParaRPr lang="en-US" dirty="0"/>
          </a:p>
        </p:txBody>
      </p:sp>
      <p:sp>
        <p:nvSpPr>
          <p:cNvPr id="3" name="Content Placeholder 2"/>
          <p:cNvSpPr>
            <a:spLocks noGrp="1"/>
          </p:cNvSpPr>
          <p:nvPr>
            <p:ph idx="1"/>
          </p:nvPr>
        </p:nvSpPr>
        <p:spPr>
          <a:xfrm>
            <a:off x="457200" y="1219200"/>
            <a:ext cx="7239000" cy="5236536"/>
          </a:xfrm>
        </p:spPr>
        <p:txBody>
          <a:bodyPr>
            <a:normAutofit fontScale="92500" lnSpcReduction="10000"/>
          </a:bodyPr>
          <a:lstStyle/>
          <a:p>
            <a:r>
              <a:rPr lang="en-US" dirty="0" smtClean="0"/>
              <a:t>Course LOs are aligned with GEP (and program) LOs</a:t>
            </a:r>
          </a:p>
          <a:p>
            <a:r>
              <a:rPr lang="en-US" dirty="0" smtClean="0"/>
              <a:t>Course assignments/assessments are closely matched with course LOs</a:t>
            </a:r>
          </a:p>
          <a:p>
            <a:r>
              <a:rPr lang="en-US" dirty="0" smtClean="0"/>
              <a:t>Rubrics have been developed utilizing criteria (rubric rows) that are closely matched with course learning outcomes</a:t>
            </a:r>
          </a:p>
          <a:p>
            <a:r>
              <a:rPr lang="en-US" dirty="0" smtClean="0"/>
              <a:t>Knowledge, skills, and dispositions have been taught, </a:t>
            </a:r>
            <a:r>
              <a:rPr lang="en-US" dirty="0" err="1" smtClean="0"/>
              <a:t>scaffolded</a:t>
            </a:r>
            <a:r>
              <a:rPr lang="en-US" dirty="0" smtClean="0"/>
              <a:t>, practiced, and assessed multiple times</a:t>
            </a:r>
          </a:p>
          <a:p>
            <a:r>
              <a:rPr lang="en-US" dirty="0" smtClean="0"/>
              <a:t>Rubrics are used to assess student work to provide them with feedback for continued learning and to provide the instructor with data for evaluating and improving instruction</a:t>
            </a:r>
            <a:endParaRPr lang="en-US" dirty="0"/>
          </a:p>
        </p:txBody>
      </p:sp>
    </p:spTree>
    <p:extLst>
      <p:ext uri="{BB962C8B-B14F-4D97-AF65-F5344CB8AC3E}">
        <p14:creationId xmlns:p14="http://schemas.microsoft.com/office/powerpoint/2010/main" val="2545985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124200" y="533400"/>
            <a:ext cx="5348068" cy="5105400"/>
          </a:xfrm>
        </p:spPr>
        <p:txBody>
          <a:bodyPr/>
          <a:lstStyle/>
          <a:p>
            <a:pPr algn="ctr"/>
            <a:r>
              <a:rPr lang="en-US" sz="4000" dirty="0" smtClean="0"/>
              <a:t>Rubric to Table: Summarizing and Reporting  Assessment Results </a:t>
            </a:r>
            <a:endParaRPr lang="en-US" sz="4000" dirty="0"/>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379619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Assessing with Rubrics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7129280"/>
              </p:ext>
            </p:extLst>
          </p:nvPr>
        </p:nvGraphicFramePr>
        <p:xfrm>
          <a:off x="228600" y="-152400"/>
          <a:ext cx="8813801" cy="6769100"/>
        </p:xfrm>
        <a:graphic>
          <a:graphicData uri="http://schemas.openxmlformats.org/drawingml/2006/table">
            <a:tbl>
              <a:tblPr firstRow="1" bandRow="1">
                <a:tableStyleId>{5C22544A-7EE6-4342-B048-85BDC9FD1C3A}</a:tableStyleId>
              </a:tblPr>
              <a:tblGrid>
                <a:gridCol w="1155700"/>
                <a:gridCol w="1663700"/>
                <a:gridCol w="1739900"/>
                <a:gridCol w="2082800"/>
                <a:gridCol w="2171701"/>
              </a:tblGrid>
              <a:tr h="342900">
                <a:tc>
                  <a:txBody>
                    <a:bodyPr/>
                    <a:lstStyle/>
                    <a:p>
                      <a:pPr marL="0" marR="0">
                        <a:spcBef>
                          <a:spcPts val="0"/>
                        </a:spcBef>
                        <a:spcAft>
                          <a:spcPts val="0"/>
                        </a:spcAft>
                      </a:pPr>
                      <a:r>
                        <a:rPr lang="en-US" sz="1200" dirty="0">
                          <a:effectLst/>
                          <a:latin typeface="Arial"/>
                          <a:ea typeface="ＭＳ 明朝"/>
                          <a:cs typeface="Times New Roman"/>
                        </a:rPr>
                        <a:t> </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b="1" dirty="0">
                          <a:effectLst/>
                          <a:latin typeface="Arial"/>
                          <a:ea typeface="ＭＳ 明朝"/>
                          <a:cs typeface="Times New Roman"/>
                        </a:rPr>
                        <a:t>Introducing</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b="1" dirty="0">
                          <a:effectLst/>
                          <a:latin typeface="Arial"/>
                          <a:ea typeface="ＭＳ 明朝"/>
                          <a:cs typeface="Times New Roman"/>
                        </a:rPr>
                        <a:t>Developing</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b="1" dirty="0">
                          <a:effectLst/>
                          <a:latin typeface="Arial"/>
                          <a:ea typeface="ＭＳ 明朝"/>
                          <a:cs typeface="Times New Roman"/>
                        </a:rPr>
                        <a:t>Prepared to Student Teach</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b="1">
                          <a:effectLst/>
                          <a:latin typeface="Arial"/>
                          <a:ea typeface="ＭＳ 明朝"/>
                          <a:cs typeface="Times New Roman"/>
                        </a:rPr>
                        <a:t>Prepared as Initial Educator</a:t>
                      </a:r>
                      <a:endParaRPr lang="en-US" sz="1200">
                        <a:effectLst/>
                        <a:latin typeface="Cambria"/>
                        <a:ea typeface="ＭＳ 明朝"/>
                        <a:cs typeface="Times New Roman"/>
                      </a:endParaRPr>
                    </a:p>
                    <a:p>
                      <a:pPr marL="0" marR="0">
                        <a:spcBef>
                          <a:spcPts val="0"/>
                        </a:spcBef>
                        <a:spcAft>
                          <a:spcPts val="0"/>
                        </a:spcAft>
                      </a:pPr>
                      <a:r>
                        <a:rPr lang="en-US" sz="1200" b="1">
                          <a:effectLst/>
                          <a:latin typeface="Arial"/>
                          <a:ea typeface="ＭＳ 明朝"/>
                          <a:cs typeface="Times New Roman"/>
                        </a:rPr>
                        <a:t> </a:t>
                      </a:r>
                      <a:endParaRPr lang="en-US" sz="1200">
                        <a:effectLst/>
                        <a:latin typeface="Cambria"/>
                        <a:ea typeface="ＭＳ 明朝"/>
                        <a:cs typeface="Times New Roman"/>
                      </a:endParaRPr>
                    </a:p>
                  </a:txBody>
                  <a:tcPr marL="68580" marR="68580" marT="0" marB="0"/>
                </a:tc>
              </a:tr>
              <a:tr h="370840">
                <a:tc>
                  <a:txBody>
                    <a:bodyPr/>
                    <a:lstStyle/>
                    <a:p>
                      <a:pPr marL="0" marR="0">
                        <a:spcBef>
                          <a:spcPts val="0"/>
                        </a:spcBef>
                        <a:spcAft>
                          <a:spcPts val="0"/>
                        </a:spcAft>
                      </a:pPr>
                      <a:r>
                        <a:rPr lang="en-US" sz="1200" dirty="0">
                          <a:effectLst/>
                          <a:latin typeface="Arial"/>
                          <a:ea typeface="ＭＳ 明朝"/>
                          <a:cs typeface="Times New Roman"/>
                        </a:rPr>
                        <a:t>Knowledge</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dirty="0">
                          <a:effectLst/>
                          <a:latin typeface="Arial"/>
                          <a:ea typeface="ＭＳ 明朝"/>
                          <a:cs typeface="Times New Roman"/>
                        </a:rPr>
                        <a:t>Articulates insights into own cultural rules and biases. </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dirty="0">
                          <a:effectLst/>
                          <a:latin typeface="Arial"/>
                          <a:ea typeface="ＭＳ 明朝"/>
                          <a:cs typeface="Times New Roman"/>
                        </a:rPr>
                        <a:t>Articulates insights into own cultural rules and biases and identifies new perspectives about own cultural rules and biases.</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dirty="0">
                          <a:effectLst/>
                          <a:latin typeface="Arial"/>
                          <a:ea typeface="ＭＳ 明朝"/>
                          <a:cs typeface="Times New Roman"/>
                        </a:rPr>
                        <a:t>Articulates insights into own cultural rules and biases, begins to explain elements important to members of another culture (history, values, politics, communication styles, economy, or beliefs and practices), and explains the role of cultural identity on own perspective.</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dirty="0">
                          <a:effectLst/>
                          <a:latin typeface="Arial"/>
                          <a:ea typeface="ＭＳ 明朝"/>
                          <a:cs typeface="Times New Roman"/>
                        </a:rPr>
                        <a:t>Articulates insights into own cultural rules and biases, explains elements important to members of another culture, explains the role of cultural identity on own perspective, and applies this knowledge to professional interactions and instruction.</a:t>
                      </a:r>
                      <a:endParaRPr lang="en-US" sz="1200" dirty="0">
                        <a:effectLst/>
                        <a:latin typeface="Cambria"/>
                        <a:ea typeface="ＭＳ 明朝"/>
                        <a:cs typeface="Times New Roman"/>
                      </a:endParaRPr>
                    </a:p>
                  </a:txBody>
                  <a:tcPr marL="68580" marR="68580" marT="0" marB="0"/>
                </a:tc>
              </a:tr>
              <a:tr h="370840">
                <a:tc>
                  <a:txBody>
                    <a:bodyPr/>
                    <a:lstStyle/>
                    <a:p>
                      <a:pPr marL="0" marR="0">
                        <a:spcBef>
                          <a:spcPts val="0"/>
                        </a:spcBef>
                        <a:spcAft>
                          <a:spcPts val="0"/>
                        </a:spcAft>
                      </a:pPr>
                      <a:r>
                        <a:rPr lang="en-US" sz="1200" dirty="0">
                          <a:effectLst/>
                          <a:latin typeface="Arial"/>
                          <a:ea typeface="ＭＳ 明朝"/>
                          <a:cs typeface="Times New Roman"/>
                        </a:rPr>
                        <a:t>Skills</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a:effectLst/>
                          <a:latin typeface="Arial"/>
                          <a:ea typeface="ＭＳ 明朝"/>
                          <a:cs typeface="Times New Roman"/>
                        </a:rPr>
                        <a:t>Articulates and acknowledges the experiences of others through own cultural and learning lenses.</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a:effectLst/>
                          <a:latin typeface="Arial"/>
                          <a:ea typeface="ＭＳ 明朝"/>
                          <a:cs typeface="Times New Roman"/>
                        </a:rPr>
                        <a:t>Articulates and acknowledges the experiences of others and begins to identify advantages and disadvantages that can be tied to cultural identity and/or learner differences.</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dirty="0">
                          <a:effectLst/>
                          <a:latin typeface="Arial"/>
                          <a:ea typeface="ＭＳ 明朝"/>
                          <a:cs typeface="Times New Roman"/>
                        </a:rPr>
                        <a:t>Articulates and acknowledges the experiences of others, identifies advantages and disadvantages that can be tied to cultural identity and/or learner differences, and explains how these advantages and disadvantages can impact learning</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dirty="0">
                          <a:effectLst/>
                          <a:latin typeface="Arial"/>
                          <a:ea typeface="ＭＳ 明朝"/>
                          <a:cs typeface="Times New Roman"/>
                        </a:rPr>
                        <a:t>Articulates and acknowledges the experiences of others, identifies advantages and disadvantages that can be tied to cultural identity and/or learner differences, and applies this knowledge to professional interactions and instruction.</a:t>
                      </a:r>
                      <a:endParaRPr lang="en-US" sz="1200" dirty="0">
                        <a:effectLst/>
                        <a:latin typeface="Cambria"/>
                        <a:ea typeface="ＭＳ 明朝"/>
                        <a:cs typeface="Times New Roman"/>
                      </a:endParaRPr>
                    </a:p>
                  </a:txBody>
                  <a:tcPr marL="68580" marR="68580" marT="0" marB="0"/>
                </a:tc>
              </a:tr>
              <a:tr h="370840">
                <a:tc>
                  <a:txBody>
                    <a:bodyPr/>
                    <a:lstStyle/>
                    <a:p>
                      <a:pPr marL="0" marR="0">
                        <a:spcBef>
                          <a:spcPts val="0"/>
                        </a:spcBef>
                        <a:spcAft>
                          <a:spcPts val="0"/>
                        </a:spcAft>
                      </a:pPr>
                      <a:r>
                        <a:rPr lang="en-US" sz="1200">
                          <a:effectLst/>
                          <a:latin typeface="Arial"/>
                          <a:ea typeface="ＭＳ 明朝"/>
                          <a:cs typeface="Times New Roman"/>
                        </a:rPr>
                        <a:t>Dispositions</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a:effectLst/>
                          <a:latin typeface="Arial"/>
                          <a:ea typeface="ＭＳ 明朝"/>
                          <a:cs typeface="Times New Roman"/>
                        </a:rPr>
                        <a:t>Explains value of a perspective different from own.</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a:effectLst/>
                          <a:latin typeface="Arial"/>
                          <a:ea typeface="ＭＳ 明朝"/>
                          <a:cs typeface="Times New Roman"/>
                        </a:rPr>
                        <a:t>Explains value of multiple perspectives and is able to support with concrete examples from own life.</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a:effectLst/>
                          <a:latin typeface="Arial"/>
                          <a:ea typeface="ＭＳ 明朝"/>
                          <a:cs typeface="Times New Roman"/>
                        </a:rPr>
                        <a:t>Explains value of multiple perspectives and develops curriculum, instruction, and assessment that includes/addresses multiple perspectives.</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dirty="0">
                          <a:effectLst/>
                          <a:latin typeface="Arial"/>
                          <a:ea typeface="ＭＳ 明朝"/>
                          <a:cs typeface="Times New Roman"/>
                        </a:rPr>
                        <a:t>Explains value of multiple perspectives and suspends judgment in his/her interactions with culturally different others (students, colleagues, parents, community members, etc.).</a:t>
                      </a:r>
                      <a:endParaRPr lang="en-US" sz="1200" dirty="0">
                        <a:effectLst/>
                        <a:latin typeface="Cambria"/>
                        <a:ea typeface="ＭＳ 明朝"/>
                        <a:cs typeface="Times New Roman"/>
                      </a:endParaRPr>
                    </a:p>
                  </a:txBody>
                  <a:tcPr marL="68580" marR="68580" marT="0" marB="0"/>
                </a:tc>
              </a:tr>
              <a:tr h="1099820">
                <a:tc>
                  <a:txBody>
                    <a:bodyPr/>
                    <a:lstStyle/>
                    <a:p>
                      <a:pPr marL="0" marR="0">
                        <a:spcBef>
                          <a:spcPts val="0"/>
                        </a:spcBef>
                        <a:spcAft>
                          <a:spcPts val="0"/>
                        </a:spcAft>
                      </a:pPr>
                      <a:r>
                        <a:rPr lang="en-US" sz="1200">
                          <a:effectLst/>
                          <a:latin typeface="Arial"/>
                          <a:ea typeface="ＭＳ 明朝"/>
                          <a:cs typeface="Times New Roman"/>
                        </a:rPr>
                        <a:t>Application to Teaching</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a:effectLst/>
                          <a:latin typeface="Arial"/>
                          <a:ea typeface="ＭＳ 明朝"/>
                          <a:cs typeface="Times New Roman"/>
                        </a:rPr>
                        <a:t>Identifies some assets and differences of learners.</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a:effectLst/>
                          <a:latin typeface="Arial"/>
                          <a:ea typeface="ＭＳ 明朝"/>
                          <a:cs typeface="Times New Roman"/>
                        </a:rPr>
                        <a:t>Identifies some assets and differences of learners and explains how these differences impact learning.</a:t>
                      </a:r>
                      <a:endParaRPr lang="en-US" sz="12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dirty="0">
                          <a:effectLst/>
                          <a:latin typeface="Arial"/>
                          <a:ea typeface="ＭＳ 明朝"/>
                          <a:cs typeface="Times New Roman"/>
                        </a:rPr>
                        <a:t>Begins to apply knowledge of learner assets and differences to development of curriculum, instruction, and assessment.</a:t>
                      </a:r>
                      <a:endParaRPr lang="en-US" sz="1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200" dirty="0">
                          <a:effectLst/>
                          <a:latin typeface="Arial"/>
                          <a:ea typeface="ＭＳ 明朝"/>
                          <a:cs typeface="Times New Roman"/>
                        </a:rPr>
                        <a:t>Develops differentiated curriculum, instruction, and assessment that supports the assets and differences of each learner.</a:t>
                      </a:r>
                      <a:endParaRPr lang="en-US" sz="1200" dirty="0">
                        <a:effectLst/>
                        <a:latin typeface="Cambria"/>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36352976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9455961"/>
              </p:ext>
            </p:extLst>
          </p:nvPr>
        </p:nvGraphicFramePr>
        <p:xfrm>
          <a:off x="90311" y="1905001"/>
          <a:ext cx="8063088" cy="3200400"/>
        </p:xfrm>
        <a:graphic>
          <a:graphicData uri="http://schemas.openxmlformats.org/drawingml/2006/table">
            <a:tbl>
              <a:tblPr firstRow="1" bandRow="1">
                <a:tableStyleId>{5C22544A-7EE6-4342-B048-85BDC9FD1C3A}</a:tableStyleId>
              </a:tblPr>
              <a:tblGrid>
                <a:gridCol w="1383641"/>
                <a:gridCol w="1242688"/>
                <a:gridCol w="1321960"/>
                <a:gridCol w="1447800"/>
                <a:gridCol w="1447800"/>
                <a:gridCol w="1219199"/>
              </a:tblGrid>
              <a:tr h="1103587">
                <a:tc>
                  <a:txBody>
                    <a:bodyPr/>
                    <a:lstStyle/>
                    <a:p>
                      <a:endParaRPr lang="en-US" dirty="0"/>
                    </a:p>
                  </a:txBody>
                  <a:tcPr/>
                </a:tc>
                <a:tc>
                  <a:txBody>
                    <a:bodyPr/>
                    <a:lstStyle/>
                    <a:p>
                      <a:r>
                        <a:rPr kumimoji="0" lang="en-US" sz="1600" b="1" kern="1200" dirty="0" smtClean="0">
                          <a:solidFill>
                            <a:schemeClr val="lt1"/>
                          </a:solidFill>
                          <a:effectLst/>
                          <a:latin typeface="+mn-lt"/>
                          <a:ea typeface="+mn-ea"/>
                          <a:cs typeface="+mn-cs"/>
                        </a:rPr>
                        <a:t>Not Addressed</a:t>
                      </a:r>
                      <a:r>
                        <a:rPr lang="en-US" sz="1600" dirty="0" smtClean="0">
                          <a:effectLst/>
                        </a:rPr>
                        <a:t> </a:t>
                      </a:r>
                      <a:endParaRPr lang="en-US" sz="1600" dirty="0"/>
                    </a:p>
                  </a:txBody>
                  <a:tcPr/>
                </a:tc>
                <a:tc>
                  <a:txBody>
                    <a:bodyPr/>
                    <a:lstStyle/>
                    <a:p>
                      <a:r>
                        <a:rPr kumimoji="0" lang="en-US" sz="1600" b="1" kern="1200" dirty="0" smtClean="0">
                          <a:solidFill>
                            <a:schemeClr val="lt1"/>
                          </a:solidFill>
                          <a:effectLst/>
                          <a:latin typeface="+mn-lt"/>
                          <a:ea typeface="+mn-ea"/>
                          <a:cs typeface="+mn-cs"/>
                        </a:rPr>
                        <a:t>Introducing</a:t>
                      </a:r>
                      <a:r>
                        <a:rPr lang="en-US" sz="1600" dirty="0" smtClean="0">
                          <a:effectLst/>
                        </a:rPr>
                        <a:t> </a:t>
                      </a:r>
                      <a:endParaRPr lang="en-US" sz="1600" dirty="0"/>
                    </a:p>
                  </a:txBody>
                  <a:tcPr/>
                </a:tc>
                <a:tc>
                  <a:txBody>
                    <a:bodyPr/>
                    <a:lstStyle/>
                    <a:p>
                      <a:r>
                        <a:rPr lang="en-US" dirty="0" smtClean="0"/>
                        <a:t>Developing</a:t>
                      </a:r>
                      <a:endParaRPr lang="en-US" dirty="0"/>
                    </a:p>
                  </a:txBody>
                  <a:tcPr/>
                </a:tc>
                <a:tc>
                  <a:txBody>
                    <a:bodyPr/>
                    <a:lstStyle/>
                    <a:p>
                      <a:r>
                        <a:rPr lang="en-US" dirty="0" smtClean="0"/>
                        <a:t>Prepared</a:t>
                      </a:r>
                    </a:p>
                    <a:p>
                      <a:r>
                        <a:rPr lang="en-US" dirty="0" smtClean="0"/>
                        <a:t>To</a:t>
                      </a:r>
                      <a:r>
                        <a:rPr lang="en-US" baseline="0" dirty="0" smtClean="0"/>
                        <a:t> </a:t>
                      </a:r>
                      <a:r>
                        <a:rPr lang="en-US" dirty="0" smtClean="0"/>
                        <a:t>Student</a:t>
                      </a:r>
                    </a:p>
                    <a:p>
                      <a:r>
                        <a:rPr lang="en-US" dirty="0" smtClean="0"/>
                        <a:t>Teach </a:t>
                      </a:r>
                      <a:endParaRPr lang="en-US" dirty="0"/>
                    </a:p>
                  </a:txBody>
                  <a:tcPr/>
                </a:tc>
                <a:tc>
                  <a:txBody>
                    <a:bodyPr/>
                    <a:lstStyle/>
                    <a:p>
                      <a:r>
                        <a:rPr lang="en-US" dirty="0" smtClean="0"/>
                        <a:t>Prepared as Initial</a:t>
                      </a:r>
                    </a:p>
                    <a:p>
                      <a:r>
                        <a:rPr lang="en-US" dirty="0" smtClean="0"/>
                        <a:t>Educator</a:t>
                      </a:r>
                      <a:endParaRPr lang="en-US" dirty="0"/>
                    </a:p>
                  </a:txBody>
                  <a:tcPr/>
                </a:tc>
              </a:tr>
              <a:tr h="441434">
                <a:tc>
                  <a:txBody>
                    <a:bodyPr/>
                    <a:lstStyle/>
                    <a:p>
                      <a:r>
                        <a:rPr lang="en-US" dirty="0" smtClean="0"/>
                        <a:t>Knowledge</a:t>
                      </a:r>
                      <a:endParaRPr lang="en-US" dirty="0"/>
                    </a:p>
                  </a:txBody>
                  <a:tcPr/>
                </a:tc>
                <a:tc>
                  <a:txBody>
                    <a:bodyPr/>
                    <a:lstStyle/>
                    <a:p>
                      <a:r>
                        <a:rPr lang="en-US" dirty="0" smtClean="0"/>
                        <a:t>67%</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33%</a:t>
                      </a:r>
                      <a:endParaRPr lang="en-US" dirty="0"/>
                    </a:p>
                  </a:txBody>
                  <a:tcPr/>
                </a:tc>
                <a:tc>
                  <a:txBody>
                    <a:bodyPr/>
                    <a:lstStyle/>
                    <a:p>
                      <a:r>
                        <a:rPr lang="en-US" dirty="0" smtClean="0"/>
                        <a:t>0%</a:t>
                      </a:r>
                      <a:endParaRPr lang="en-US" dirty="0"/>
                    </a:p>
                  </a:txBody>
                  <a:tcPr/>
                </a:tc>
              </a:tr>
              <a:tr h="441434">
                <a:tc>
                  <a:txBody>
                    <a:bodyPr/>
                    <a:lstStyle/>
                    <a:p>
                      <a:r>
                        <a:rPr lang="en-US" dirty="0" smtClean="0"/>
                        <a:t>Skills</a:t>
                      </a:r>
                      <a:endParaRPr lang="en-US" dirty="0"/>
                    </a:p>
                  </a:txBody>
                  <a:tcPr/>
                </a:tc>
                <a:tc>
                  <a:txBody>
                    <a:bodyPr/>
                    <a:lstStyle/>
                    <a:p>
                      <a:r>
                        <a:rPr lang="en-US" dirty="0" smtClean="0"/>
                        <a:t>11%</a:t>
                      </a:r>
                      <a:endParaRPr lang="en-US" dirty="0"/>
                    </a:p>
                  </a:txBody>
                  <a:tcPr/>
                </a:tc>
                <a:tc>
                  <a:txBody>
                    <a:bodyPr/>
                    <a:lstStyle/>
                    <a:p>
                      <a:r>
                        <a:rPr lang="en-US" dirty="0" smtClean="0"/>
                        <a:t>0%</a:t>
                      </a:r>
                      <a:endParaRPr lang="en-US" dirty="0"/>
                    </a:p>
                  </a:txBody>
                  <a:tcPr/>
                </a:tc>
                <a:tc>
                  <a:txBody>
                    <a:bodyPr/>
                    <a:lstStyle/>
                    <a:p>
                      <a:r>
                        <a:rPr lang="en-US" dirty="0" smtClean="0"/>
                        <a:t>89%</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441434">
                <a:tc>
                  <a:txBody>
                    <a:bodyPr/>
                    <a:lstStyle/>
                    <a:p>
                      <a:r>
                        <a:rPr lang="en-US" dirty="0" smtClean="0"/>
                        <a:t>Dispositions</a:t>
                      </a:r>
                      <a:endParaRPr lang="en-US" dirty="0"/>
                    </a:p>
                  </a:txBody>
                  <a:tcPr/>
                </a:tc>
                <a:tc>
                  <a:txBody>
                    <a:bodyPr/>
                    <a:lstStyle/>
                    <a:p>
                      <a:r>
                        <a:rPr lang="en-US" dirty="0" smtClean="0"/>
                        <a:t>0%</a:t>
                      </a:r>
                      <a:endParaRPr lang="en-US" dirty="0"/>
                    </a:p>
                  </a:txBody>
                  <a:tcPr/>
                </a:tc>
                <a:tc>
                  <a:txBody>
                    <a:bodyPr/>
                    <a:lstStyle/>
                    <a:p>
                      <a:r>
                        <a:rPr lang="en-US" dirty="0" smtClean="0"/>
                        <a:t>11%</a:t>
                      </a:r>
                      <a:endParaRPr lang="en-US" dirty="0"/>
                    </a:p>
                  </a:txBody>
                  <a:tcPr/>
                </a:tc>
                <a:tc>
                  <a:txBody>
                    <a:bodyPr/>
                    <a:lstStyle/>
                    <a:p>
                      <a:r>
                        <a:rPr lang="en-US" dirty="0" smtClean="0"/>
                        <a:t>0%</a:t>
                      </a:r>
                      <a:endParaRPr lang="en-US" dirty="0"/>
                    </a:p>
                  </a:txBody>
                  <a:tcPr/>
                </a:tc>
                <a:tc>
                  <a:txBody>
                    <a:bodyPr/>
                    <a:lstStyle/>
                    <a:p>
                      <a:r>
                        <a:rPr lang="en-US" dirty="0" smtClean="0"/>
                        <a:t>89%</a:t>
                      </a:r>
                      <a:endParaRPr lang="en-US" dirty="0"/>
                    </a:p>
                  </a:txBody>
                  <a:tcPr/>
                </a:tc>
                <a:tc>
                  <a:txBody>
                    <a:bodyPr/>
                    <a:lstStyle/>
                    <a:p>
                      <a:r>
                        <a:rPr lang="en-US" dirty="0" smtClean="0"/>
                        <a:t>0%</a:t>
                      </a:r>
                      <a:endParaRPr lang="en-US" dirty="0"/>
                    </a:p>
                  </a:txBody>
                  <a:tcPr/>
                </a:tc>
              </a:tr>
              <a:tr h="772511">
                <a:tc>
                  <a:txBody>
                    <a:bodyPr/>
                    <a:lstStyle/>
                    <a:p>
                      <a:r>
                        <a:rPr lang="en-US" dirty="0" smtClean="0"/>
                        <a:t>Application to Teaching</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11%</a:t>
                      </a:r>
                      <a:endParaRPr lang="en-US" dirty="0"/>
                    </a:p>
                  </a:txBody>
                  <a:tcPr/>
                </a:tc>
                <a:tc>
                  <a:txBody>
                    <a:bodyPr/>
                    <a:lstStyle/>
                    <a:p>
                      <a:r>
                        <a:rPr lang="en-US" dirty="0" smtClean="0"/>
                        <a:t>89%</a:t>
                      </a:r>
                      <a:endParaRPr lang="en-US" dirty="0"/>
                    </a:p>
                  </a:txBody>
                  <a:tcPr/>
                </a:tc>
                <a:tc>
                  <a:txBody>
                    <a:bodyPr/>
                    <a:lstStyle/>
                    <a:p>
                      <a:r>
                        <a:rPr lang="en-US" dirty="0" smtClean="0"/>
                        <a:t>0%</a:t>
                      </a:r>
                      <a:endParaRPr lang="en-US" dirty="0"/>
                    </a:p>
                  </a:txBody>
                  <a:tcPr/>
                </a:tc>
              </a:tr>
            </a:tbl>
          </a:graphicData>
        </a:graphic>
      </p:graphicFrame>
      <p:sp>
        <p:nvSpPr>
          <p:cNvPr id="6" name="TextBox 5"/>
          <p:cNvSpPr txBox="1"/>
          <p:nvPr/>
        </p:nvSpPr>
        <p:spPr>
          <a:xfrm>
            <a:off x="609600" y="5486400"/>
            <a:ext cx="4508040" cy="369332"/>
          </a:xfrm>
          <a:prstGeom prst="rect">
            <a:avLst/>
          </a:prstGeom>
          <a:noFill/>
        </p:spPr>
        <p:txBody>
          <a:bodyPr wrap="none" rtlCol="0">
            <a:spAutoFit/>
          </a:bodyPr>
          <a:lstStyle/>
          <a:p>
            <a:r>
              <a:rPr lang="en-US" dirty="0"/>
              <a:t>n</a:t>
            </a:r>
            <a:r>
              <a:rPr lang="en-US" dirty="0" smtClean="0"/>
              <a:t> = 43 students (12 curriculum unit plans)</a:t>
            </a:r>
            <a:endParaRPr lang="en-US" dirty="0"/>
          </a:p>
        </p:txBody>
      </p:sp>
    </p:spTree>
    <p:extLst>
      <p:ext uri="{BB962C8B-B14F-4D97-AF65-F5344CB8AC3E}">
        <p14:creationId xmlns:p14="http://schemas.microsoft.com/office/powerpoint/2010/main" val="2517928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84150" y="228600"/>
            <a:ext cx="4398302" cy="1239322"/>
          </a:xfrm>
        </p:spPr>
        <p:txBody>
          <a:bodyPr>
            <a:normAutofit fontScale="90000"/>
          </a:bodyPr>
          <a:lstStyle/>
          <a:p>
            <a:r>
              <a:rPr lang="en-US" sz="4000" dirty="0" smtClean="0"/>
              <a:t>Aligning Learning Outcomes</a:t>
            </a:r>
            <a:endParaRPr lang="en-US" sz="4000" dirty="0"/>
          </a:p>
        </p:txBody>
      </p:sp>
      <p:sp>
        <p:nvSpPr>
          <p:cNvPr id="62467" name="Freeform 16"/>
          <p:cNvSpPr>
            <a:spLocks/>
          </p:cNvSpPr>
          <p:nvPr/>
        </p:nvSpPr>
        <p:spPr bwMode="auto">
          <a:xfrm>
            <a:off x="3048000" y="838200"/>
            <a:ext cx="5346700" cy="5143500"/>
          </a:xfrm>
          <a:custGeom>
            <a:avLst/>
            <a:gdLst>
              <a:gd name="T0" fmla="*/ 5 w 3759"/>
              <a:gd name="T1" fmla="*/ 1470 h 3188"/>
              <a:gd name="T2" fmla="*/ 29 w 3759"/>
              <a:gd name="T3" fmla="*/ 1311 h 3188"/>
              <a:gd name="T4" fmla="*/ 72 w 3759"/>
              <a:gd name="T5" fmla="*/ 1156 h 3188"/>
              <a:gd name="T6" fmla="*/ 131 w 3759"/>
              <a:gd name="T7" fmla="*/ 1009 h 3188"/>
              <a:gd name="T8" fmla="*/ 205 w 3759"/>
              <a:gd name="T9" fmla="*/ 868 h 3188"/>
              <a:gd name="T10" fmla="*/ 296 w 3759"/>
              <a:gd name="T11" fmla="*/ 734 h 3188"/>
              <a:gd name="T12" fmla="*/ 400 w 3759"/>
              <a:gd name="T13" fmla="*/ 609 h 3188"/>
              <a:gd name="T14" fmla="*/ 551 w 3759"/>
              <a:gd name="T15" fmla="*/ 466 h 3188"/>
              <a:gd name="T16" fmla="*/ 828 w 3759"/>
              <a:gd name="T17" fmla="*/ 271 h 3188"/>
              <a:gd name="T18" fmla="*/ 1064 w 3759"/>
              <a:gd name="T19" fmla="*/ 157 h 3188"/>
              <a:gd name="T20" fmla="*/ 1233 w 3759"/>
              <a:gd name="T21" fmla="*/ 96 h 3188"/>
              <a:gd name="T22" fmla="*/ 1410 w 3759"/>
              <a:gd name="T23" fmla="*/ 49 h 3188"/>
              <a:gd name="T24" fmla="*/ 1593 w 3759"/>
              <a:gd name="T25" fmla="*/ 18 h 3188"/>
              <a:gd name="T26" fmla="*/ 1782 w 3759"/>
              <a:gd name="T27" fmla="*/ 1 h 3188"/>
              <a:gd name="T28" fmla="*/ 1976 w 3759"/>
              <a:gd name="T29" fmla="*/ 1 h 3188"/>
              <a:gd name="T30" fmla="*/ 2165 w 3759"/>
              <a:gd name="T31" fmla="*/ 18 h 3188"/>
              <a:gd name="T32" fmla="*/ 2350 w 3759"/>
              <a:gd name="T33" fmla="*/ 49 h 3188"/>
              <a:gd name="T34" fmla="*/ 2525 w 3759"/>
              <a:gd name="T35" fmla="*/ 96 h 3188"/>
              <a:gd name="T36" fmla="*/ 2694 w 3759"/>
              <a:gd name="T37" fmla="*/ 157 h 3188"/>
              <a:gd name="T38" fmla="*/ 2930 w 3759"/>
              <a:gd name="T39" fmla="*/ 271 h 3188"/>
              <a:gd name="T40" fmla="*/ 3208 w 3759"/>
              <a:gd name="T41" fmla="*/ 466 h 3188"/>
              <a:gd name="T42" fmla="*/ 3358 w 3759"/>
              <a:gd name="T43" fmla="*/ 609 h 3188"/>
              <a:gd name="T44" fmla="*/ 3463 w 3759"/>
              <a:gd name="T45" fmla="*/ 734 h 3188"/>
              <a:gd name="T46" fmla="*/ 3553 w 3759"/>
              <a:gd name="T47" fmla="*/ 868 h 3188"/>
              <a:gd name="T48" fmla="*/ 3628 w 3759"/>
              <a:gd name="T49" fmla="*/ 1009 h 3188"/>
              <a:gd name="T50" fmla="*/ 3687 w 3759"/>
              <a:gd name="T51" fmla="*/ 1156 h 3188"/>
              <a:gd name="T52" fmla="*/ 3729 w 3759"/>
              <a:gd name="T53" fmla="*/ 1311 h 3188"/>
              <a:gd name="T54" fmla="*/ 3753 w 3759"/>
              <a:gd name="T55" fmla="*/ 1470 h 3188"/>
              <a:gd name="T56" fmla="*/ 3759 w 3759"/>
              <a:gd name="T57" fmla="*/ 1594 h 3188"/>
              <a:gd name="T58" fmla="*/ 3749 w 3759"/>
              <a:gd name="T59" fmla="*/ 1757 h 3188"/>
              <a:gd name="T60" fmla="*/ 3720 w 3759"/>
              <a:gd name="T61" fmla="*/ 1915 h 3188"/>
              <a:gd name="T62" fmla="*/ 3675 w 3759"/>
              <a:gd name="T63" fmla="*/ 2067 h 3188"/>
              <a:gd name="T64" fmla="*/ 3611 w 3759"/>
              <a:gd name="T65" fmla="*/ 2213 h 3188"/>
              <a:gd name="T66" fmla="*/ 3531 w 3759"/>
              <a:gd name="T67" fmla="*/ 2353 h 3188"/>
              <a:gd name="T68" fmla="*/ 3437 w 3759"/>
              <a:gd name="T69" fmla="*/ 2485 h 3188"/>
              <a:gd name="T70" fmla="*/ 3329 w 3759"/>
              <a:gd name="T71" fmla="*/ 2607 h 3188"/>
              <a:gd name="T72" fmla="*/ 3143 w 3759"/>
              <a:gd name="T73" fmla="*/ 2773 h 3188"/>
              <a:gd name="T74" fmla="*/ 2854 w 3759"/>
              <a:gd name="T75" fmla="*/ 2957 h 3188"/>
              <a:gd name="T76" fmla="*/ 2653 w 3759"/>
              <a:gd name="T77" fmla="*/ 3046 h 3188"/>
              <a:gd name="T78" fmla="*/ 2482 w 3759"/>
              <a:gd name="T79" fmla="*/ 3103 h 3188"/>
              <a:gd name="T80" fmla="*/ 2304 w 3759"/>
              <a:gd name="T81" fmla="*/ 3146 h 3188"/>
              <a:gd name="T82" fmla="*/ 2118 w 3759"/>
              <a:gd name="T83" fmla="*/ 3174 h 3188"/>
              <a:gd name="T84" fmla="*/ 1928 w 3759"/>
              <a:gd name="T85" fmla="*/ 3186 h 3188"/>
              <a:gd name="T86" fmla="*/ 1735 w 3759"/>
              <a:gd name="T87" fmla="*/ 3183 h 3188"/>
              <a:gd name="T88" fmla="*/ 1547 w 3759"/>
              <a:gd name="T89" fmla="*/ 3162 h 3188"/>
              <a:gd name="T90" fmla="*/ 1365 w 3759"/>
              <a:gd name="T91" fmla="*/ 3127 h 3188"/>
              <a:gd name="T92" fmla="*/ 1191 w 3759"/>
              <a:gd name="T93" fmla="*/ 3076 h 3188"/>
              <a:gd name="T94" fmla="*/ 1023 w 3759"/>
              <a:gd name="T95" fmla="*/ 3012 h 3188"/>
              <a:gd name="T96" fmla="*/ 755 w 3759"/>
              <a:gd name="T97" fmla="*/ 2870 h 3188"/>
              <a:gd name="T98" fmla="*/ 488 w 3759"/>
              <a:gd name="T99" fmla="*/ 2665 h 3188"/>
              <a:gd name="T100" fmla="*/ 374 w 3759"/>
              <a:gd name="T101" fmla="*/ 2546 h 3188"/>
              <a:gd name="T102" fmla="*/ 273 w 3759"/>
              <a:gd name="T103" fmla="*/ 2420 h 3188"/>
              <a:gd name="T104" fmla="*/ 185 w 3759"/>
              <a:gd name="T105" fmla="*/ 2284 h 3188"/>
              <a:gd name="T106" fmla="*/ 114 w 3759"/>
              <a:gd name="T107" fmla="*/ 2141 h 3188"/>
              <a:gd name="T108" fmla="*/ 60 w 3759"/>
              <a:gd name="T109" fmla="*/ 1992 h 3188"/>
              <a:gd name="T110" fmla="*/ 22 w 3759"/>
              <a:gd name="T111" fmla="*/ 1836 h 3188"/>
              <a:gd name="T112" fmla="*/ 3 w 3759"/>
              <a:gd name="T113" fmla="*/ 1676 h 31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59"/>
              <a:gd name="T172" fmla="*/ 0 h 3188"/>
              <a:gd name="T173" fmla="*/ 3759 w 3759"/>
              <a:gd name="T174" fmla="*/ 3188 h 31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59" h="3188">
                <a:moveTo>
                  <a:pt x="0" y="1594"/>
                </a:moveTo>
                <a:lnTo>
                  <a:pt x="0" y="1552"/>
                </a:lnTo>
                <a:lnTo>
                  <a:pt x="3" y="1511"/>
                </a:lnTo>
                <a:lnTo>
                  <a:pt x="5" y="1470"/>
                </a:lnTo>
                <a:lnTo>
                  <a:pt x="10" y="1431"/>
                </a:lnTo>
                <a:lnTo>
                  <a:pt x="15" y="1391"/>
                </a:lnTo>
                <a:lnTo>
                  <a:pt x="22" y="1351"/>
                </a:lnTo>
                <a:lnTo>
                  <a:pt x="29" y="1311"/>
                </a:lnTo>
                <a:lnTo>
                  <a:pt x="38" y="1272"/>
                </a:lnTo>
                <a:lnTo>
                  <a:pt x="49" y="1234"/>
                </a:lnTo>
                <a:lnTo>
                  <a:pt x="60" y="1195"/>
                </a:lnTo>
                <a:lnTo>
                  <a:pt x="72" y="1156"/>
                </a:lnTo>
                <a:lnTo>
                  <a:pt x="85" y="1119"/>
                </a:lnTo>
                <a:lnTo>
                  <a:pt x="99" y="1082"/>
                </a:lnTo>
                <a:lnTo>
                  <a:pt x="114" y="1045"/>
                </a:lnTo>
                <a:lnTo>
                  <a:pt x="131" y="1009"/>
                </a:lnTo>
                <a:lnTo>
                  <a:pt x="147" y="973"/>
                </a:lnTo>
                <a:lnTo>
                  <a:pt x="166" y="937"/>
                </a:lnTo>
                <a:lnTo>
                  <a:pt x="185" y="902"/>
                </a:lnTo>
                <a:lnTo>
                  <a:pt x="205" y="868"/>
                </a:lnTo>
                <a:lnTo>
                  <a:pt x="227" y="833"/>
                </a:lnTo>
                <a:lnTo>
                  <a:pt x="249" y="800"/>
                </a:lnTo>
                <a:lnTo>
                  <a:pt x="273" y="766"/>
                </a:lnTo>
                <a:lnTo>
                  <a:pt x="296" y="734"/>
                </a:lnTo>
                <a:lnTo>
                  <a:pt x="321" y="702"/>
                </a:lnTo>
                <a:lnTo>
                  <a:pt x="346" y="671"/>
                </a:lnTo>
                <a:lnTo>
                  <a:pt x="374" y="640"/>
                </a:lnTo>
                <a:lnTo>
                  <a:pt x="400" y="609"/>
                </a:lnTo>
                <a:lnTo>
                  <a:pt x="429" y="579"/>
                </a:lnTo>
                <a:lnTo>
                  <a:pt x="458" y="550"/>
                </a:lnTo>
                <a:lnTo>
                  <a:pt x="488" y="521"/>
                </a:lnTo>
                <a:lnTo>
                  <a:pt x="551" y="466"/>
                </a:lnTo>
                <a:lnTo>
                  <a:pt x="616" y="414"/>
                </a:lnTo>
                <a:lnTo>
                  <a:pt x="684" y="363"/>
                </a:lnTo>
                <a:lnTo>
                  <a:pt x="755" y="316"/>
                </a:lnTo>
                <a:lnTo>
                  <a:pt x="828" y="271"/>
                </a:lnTo>
                <a:lnTo>
                  <a:pt x="905" y="230"/>
                </a:lnTo>
                <a:lnTo>
                  <a:pt x="983" y="192"/>
                </a:lnTo>
                <a:lnTo>
                  <a:pt x="1023" y="173"/>
                </a:lnTo>
                <a:lnTo>
                  <a:pt x="1064" y="157"/>
                </a:lnTo>
                <a:lnTo>
                  <a:pt x="1106" y="140"/>
                </a:lnTo>
                <a:lnTo>
                  <a:pt x="1147" y="124"/>
                </a:lnTo>
                <a:lnTo>
                  <a:pt x="1191" y="109"/>
                </a:lnTo>
                <a:lnTo>
                  <a:pt x="1233" y="96"/>
                </a:lnTo>
                <a:lnTo>
                  <a:pt x="1276" y="83"/>
                </a:lnTo>
                <a:lnTo>
                  <a:pt x="1321" y="71"/>
                </a:lnTo>
                <a:lnTo>
                  <a:pt x="1365" y="60"/>
                </a:lnTo>
                <a:lnTo>
                  <a:pt x="1410" y="49"/>
                </a:lnTo>
                <a:lnTo>
                  <a:pt x="1454" y="39"/>
                </a:lnTo>
                <a:lnTo>
                  <a:pt x="1500" y="31"/>
                </a:lnTo>
                <a:lnTo>
                  <a:pt x="1547" y="24"/>
                </a:lnTo>
                <a:lnTo>
                  <a:pt x="1593" y="18"/>
                </a:lnTo>
                <a:lnTo>
                  <a:pt x="1640" y="12"/>
                </a:lnTo>
                <a:lnTo>
                  <a:pt x="1687" y="7"/>
                </a:lnTo>
                <a:lnTo>
                  <a:pt x="1735" y="3"/>
                </a:lnTo>
                <a:lnTo>
                  <a:pt x="1782" y="1"/>
                </a:lnTo>
                <a:lnTo>
                  <a:pt x="1830" y="0"/>
                </a:lnTo>
                <a:lnTo>
                  <a:pt x="1880" y="0"/>
                </a:lnTo>
                <a:lnTo>
                  <a:pt x="1928" y="0"/>
                </a:lnTo>
                <a:lnTo>
                  <a:pt x="1976" y="1"/>
                </a:lnTo>
                <a:lnTo>
                  <a:pt x="2024" y="3"/>
                </a:lnTo>
                <a:lnTo>
                  <a:pt x="2071" y="7"/>
                </a:lnTo>
                <a:lnTo>
                  <a:pt x="2118" y="12"/>
                </a:lnTo>
                <a:lnTo>
                  <a:pt x="2165" y="18"/>
                </a:lnTo>
                <a:lnTo>
                  <a:pt x="2212" y="24"/>
                </a:lnTo>
                <a:lnTo>
                  <a:pt x="2258" y="31"/>
                </a:lnTo>
                <a:lnTo>
                  <a:pt x="2304" y="39"/>
                </a:lnTo>
                <a:lnTo>
                  <a:pt x="2350" y="49"/>
                </a:lnTo>
                <a:lnTo>
                  <a:pt x="2394" y="60"/>
                </a:lnTo>
                <a:lnTo>
                  <a:pt x="2439" y="71"/>
                </a:lnTo>
                <a:lnTo>
                  <a:pt x="2482" y="83"/>
                </a:lnTo>
                <a:lnTo>
                  <a:pt x="2525" y="96"/>
                </a:lnTo>
                <a:lnTo>
                  <a:pt x="2569" y="109"/>
                </a:lnTo>
                <a:lnTo>
                  <a:pt x="2611" y="124"/>
                </a:lnTo>
                <a:lnTo>
                  <a:pt x="2653" y="140"/>
                </a:lnTo>
                <a:lnTo>
                  <a:pt x="2694" y="157"/>
                </a:lnTo>
                <a:lnTo>
                  <a:pt x="2735" y="173"/>
                </a:lnTo>
                <a:lnTo>
                  <a:pt x="2775" y="192"/>
                </a:lnTo>
                <a:lnTo>
                  <a:pt x="2854" y="230"/>
                </a:lnTo>
                <a:lnTo>
                  <a:pt x="2930" y="271"/>
                </a:lnTo>
                <a:lnTo>
                  <a:pt x="3004" y="316"/>
                </a:lnTo>
                <a:lnTo>
                  <a:pt x="3075" y="363"/>
                </a:lnTo>
                <a:lnTo>
                  <a:pt x="3143" y="414"/>
                </a:lnTo>
                <a:lnTo>
                  <a:pt x="3208" y="466"/>
                </a:lnTo>
                <a:lnTo>
                  <a:pt x="3270" y="521"/>
                </a:lnTo>
                <a:lnTo>
                  <a:pt x="3300" y="550"/>
                </a:lnTo>
                <a:lnTo>
                  <a:pt x="3329" y="579"/>
                </a:lnTo>
                <a:lnTo>
                  <a:pt x="3358" y="609"/>
                </a:lnTo>
                <a:lnTo>
                  <a:pt x="3386" y="640"/>
                </a:lnTo>
                <a:lnTo>
                  <a:pt x="3412" y="671"/>
                </a:lnTo>
                <a:lnTo>
                  <a:pt x="3437" y="702"/>
                </a:lnTo>
                <a:lnTo>
                  <a:pt x="3463" y="734"/>
                </a:lnTo>
                <a:lnTo>
                  <a:pt x="3487" y="766"/>
                </a:lnTo>
                <a:lnTo>
                  <a:pt x="3510" y="800"/>
                </a:lnTo>
                <a:lnTo>
                  <a:pt x="3531" y="833"/>
                </a:lnTo>
                <a:lnTo>
                  <a:pt x="3553" y="868"/>
                </a:lnTo>
                <a:lnTo>
                  <a:pt x="3573" y="902"/>
                </a:lnTo>
                <a:lnTo>
                  <a:pt x="3593" y="937"/>
                </a:lnTo>
                <a:lnTo>
                  <a:pt x="3611" y="973"/>
                </a:lnTo>
                <a:lnTo>
                  <a:pt x="3628" y="1009"/>
                </a:lnTo>
                <a:lnTo>
                  <a:pt x="3645" y="1045"/>
                </a:lnTo>
                <a:lnTo>
                  <a:pt x="3660" y="1082"/>
                </a:lnTo>
                <a:lnTo>
                  <a:pt x="3675" y="1119"/>
                </a:lnTo>
                <a:lnTo>
                  <a:pt x="3687" y="1156"/>
                </a:lnTo>
                <a:lnTo>
                  <a:pt x="3700" y="1195"/>
                </a:lnTo>
                <a:lnTo>
                  <a:pt x="3711" y="1234"/>
                </a:lnTo>
                <a:lnTo>
                  <a:pt x="3720" y="1272"/>
                </a:lnTo>
                <a:lnTo>
                  <a:pt x="3729" y="1311"/>
                </a:lnTo>
                <a:lnTo>
                  <a:pt x="3737" y="1351"/>
                </a:lnTo>
                <a:lnTo>
                  <a:pt x="3743" y="1391"/>
                </a:lnTo>
                <a:lnTo>
                  <a:pt x="3749" y="1431"/>
                </a:lnTo>
                <a:lnTo>
                  <a:pt x="3753" y="1470"/>
                </a:lnTo>
                <a:lnTo>
                  <a:pt x="3757" y="1511"/>
                </a:lnTo>
                <a:lnTo>
                  <a:pt x="3758" y="1552"/>
                </a:lnTo>
                <a:lnTo>
                  <a:pt x="3759" y="1594"/>
                </a:lnTo>
                <a:lnTo>
                  <a:pt x="3758" y="1635"/>
                </a:lnTo>
                <a:lnTo>
                  <a:pt x="3757" y="1676"/>
                </a:lnTo>
                <a:lnTo>
                  <a:pt x="3753" y="1716"/>
                </a:lnTo>
                <a:lnTo>
                  <a:pt x="3749" y="1757"/>
                </a:lnTo>
                <a:lnTo>
                  <a:pt x="3743" y="1796"/>
                </a:lnTo>
                <a:lnTo>
                  <a:pt x="3737" y="1836"/>
                </a:lnTo>
                <a:lnTo>
                  <a:pt x="3729" y="1875"/>
                </a:lnTo>
                <a:lnTo>
                  <a:pt x="3720" y="1915"/>
                </a:lnTo>
                <a:lnTo>
                  <a:pt x="3711" y="1953"/>
                </a:lnTo>
                <a:lnTo>
                  <a:pt x="3700" y="1992"/>
                </a:lnTo>
                <a:lnTo>
                  <a:pt x="3687" y="2029"/>
                </a:lnTo>
                <a:lnTo>
                  <a:pt x="3675" y="2067"/>
                </a:lnTo>
                <a:lnTo>
                  <a:pt x="3660" y="2104"/>
                </a:lnTo>
                <a:lnTo>
                  <a:pt x="3645" y="2141"/>
                </a:lnTo>
                <a:lnTo>
                  <a:pt x="3628" y="2178"/>
                </a:lnTo>
                <a:lnTo>
                  <a:pt x="3611" y="2213"/>
                </a:lnTo>
                <a:lnTo>
                  <a:pt x="3593" y="2249"/>
                </a:lnTo>
                <a:lnTo>
                  <a:pt x="3573" y="2284"/>
                </a:lnTo>
                <a:lnTo>
                  <a:pt x="3553" y="2319"/>
                </a:lnTo>
                <a:lnTo>
                  <a:pt x="3531" y="2353"/>
                </a:lnTo>
                <a:lnTo>
                  <a:pt x="3510" y="2387"/>
                </a:lnTo>
                <a:lnTo>
                  <a:pt x="3487" y="2420"/>
                </a:lnTo>
                <a:lnTo>
                  <a:pt x="3463" y="2452"/>
                </a:lnTo>
                <a:lnTo>
                  <a:pt x="3437" y="2485"/>
                </a:lnTo>
                <a:lnTo>
                  <a:pt x="3412" y="2516"/>
                </a:lnTo>
                <a:lnTo>
                  <a:pt x="3386" y="2546"/>
                </a:lnTo>
                <a:lnTo>
                  <a:pt x="3358" y="2578"/>
                </a:lnTo>
                <a:lnTo>
                  <a:pt x="3329" y="2607"/>
                </a:lnTo>
                <a:lnTo>
                  <a:pt x="3300" y="2636"/>
                </a:lnTo>
                <a:lnTo>
                  <a:pt x="3270" y="2665"/>
                </a:lnTo>
                <a:lnTo>
                  <a:pt x="3208" y="2720"/>
                </a:lnTo>
                <a:lnTo>
                  <a:pt x="3143" y="2773"/>
                </a:lnTo>
                <a:lnTo>
                  <a:pt x="3075" y="2823"/>
                </a:lnTo>
                <a:lnTo>
                  <a:pt x="3004" y="2870"/>
                </a:lnTo>
                <a:lnTo>
                  <a:pt x="2930" y="2915"/>
                </a:lnTo>
                <a:lnTo>
                  <a:pt x="2854" y="2957"/>
                </a:lnTo>
                <a:lnTo>
                  <a:pt x="2775" y="2994"/>
                </a:lnTo>
                <a:lnTo>
                  <a:pt x="2735" y="3012"/>
                </a:lnTo>
                <a:lnTo>
                  <a:pt x="2694" y="3029"/>
                </a:lnTo>
                <a:lnTo>
                  <a:pt x="2653" y="3046"/>
                </a:lnTo>
                <a:lnTo>
                  <a:pt x="2611" y="3062"/>
                </a:lnTo>
                <a:lnTo>
                  <a:pt x="2569" y="3076"/>
                </a:lnTo>
                <a:lnTo>
                  <a:pt x="2525" y="3091"/>
                </a:lnTo>
                <a:lnTo>
                  <a:pt x="2482" y="3103"/>
                </a:lnTo>
                <a:lnTo>
                  <a:pt x="2439" y="3115"/>
                </a:lnTo>
                <a:lnTo>
                  <a:pt x="2394" y="3127"/>
                </a:lnTo>
                <a:lnTo>
                  <a:pt x="2350" y="3137"/>
                </a:lnTo>
                <a:lnTo>
                  <a:pt x="2304" y="3146"/>
                </a:lnTo>
                <a:lnTo>
                  <a:pt x="2258" y="3155"/>
                </a:lnTo>
                <a:lnTo>
                  <a:pt x="2212" y="3162"/>
                </a:lnTo>
                <a:lnTo>
                  <a:pt x="2165" y="3168"/>
                </a:lnTo>
                <a:lnTo>
                  <a:pt x="2118" y="3174"/>
                </a:lnTo>
                <a:lnTo>
                  <a:pt x="2071" y="3179"/>
                </a:lnTo>
                <a:lnTo>
                  <a:pt x="2024" y="3183"/>
                </a:lnTo>
                <a:lnTo>
                  <a:pt x="1976" y="3185"/>
                </a:lnTo>
                <a:lnTo>
                  <a:pt x="1928" y="3186"/>
                </a:lnTo>
                <a:lnTo>
                  <a:pt x="1880" y="3188"/>
                </a:lnTo>
                <a:lnTo>
                  <a:pt x="1830" y="3186"/>
                </a:lnTo>
                <a:lnTo>
                  <a:pt x="1782" y="3185"/>
                </a:lnTo>
                <a:lnTo>
                  <a:pt x="1735" y="3183"/>
                </a:lnTo>
                <a:lnTo>
                  <a:pt x="1687" y="3179"/>
                </a:lnTo>
                <a:lnTo>
                  <a:pt x="1640" y="3174"/>
                </a:lnTo>
                <a:lnTo>
                  <a:pt x="1593" y="3168"/>
                </a:lnTo>
                <a:lnTo>
                  <a:pt x="1547" y="3162"/>
                </a:lnTo>
                <a:lnTo>
                  <a:pt x="1500" y="3155"/>
                </a:lnTo>
                <a:lnTo>
                  <a:pt x="1454" y="3146"/>
                </a:lnTo>
                <a:lnTo>
                  <a:pt x="1410" y="3137"/>
                </a:lnTo>
                <a:lnTo>
                  <a:pt x="1365" y="3127"/>
                </a:lnTo>
                <a:lnTo>
                  <a:pt x="1321" y="3115"/>
                </a:lnTo>
                <a:lnTo>
                  <a:pt x="1276" y="3103"/>
                </a:lnTo>
                <a:lnTo>
                  <a:pt x="1233" y="3091"/>
                </a:lnTo>
                <a:lnTo>
                  <a:pt x="1191" y="3076"/>
                </a:lnTo>
                <a:lnTo>
                  <a:pt x="1147" y="3062"/>
                </a:lnTo>
                <a:lnTo>
                  <a:pt x="1106" y="3046"/>
                </a:lnTo>
                <a:lnTo>
                  <a:pt x="1064" y="3029"/>
                </a:lnTo>
                <a:lnTo>
                  <a:pt x="1023" y="3012"/>
                </a:lnTo>
                <a:lnTo>
                  <a:pt x="983" y="2994"/>
                </a:lnTo>
                <a:lnTo>
                  <a:pt x="905" y="2957"/>
                </a:lnTo>
                <a:lnTo>
                  <a:pt x="828" y="2915"/>
                </a:lnTo>
                <a:lnTo>
                  <a:pt x="755" y="2870"/>
                </a:lnTo>
                <a:lnTo>
                  <a:pt x="684" y="2823"/>
                </a:lnTo>
                <a:lnTo>
                  <a:pt x="616" y="2773"/>
                </a:lnTo>
                <a:lnTo>
                  <a:pt x="551" y="2720"/>
                </a:lnTo>
                <a:lnTo>
                  <a:pt x="488" y="2665"/>
                </a:lnTo>
                <a:lnTo>
                  <a:pt x="458" y="2636"/>
                </a:lnTo>
                <a:lnTo>
                  <a:pt x="429" y="2607"/>
                </a:lnTo>
                <a:lnTo>
                  <a:pt x="400" y="2578"/>
                </a:lnTo>
                <a:lnTo>
                  <a:pt x="374" y="2546"/>
                </a:lnTo>
                <a:lnTo>
                  <a:pt x="346" y="2516"/>
                </a:lnTo>
                <a:lnTo>
                  <a:pt x="321" y="2485"/>
                </a:lnTo>
                <a:lnTo>
                  <a:pt x="296" y="2452"/>
                </a:lnTo>
                <a:lnTo>
                  <a:pt x="273" y="2420"/>
                </a:lnTo>
                <a:lnTo>
                  <a:pt x="249" y="2387"/>
                </a:lnTo>
                <a:lnTo>
                  <a:pt x="227" y="2353"/>
                </a:lnTo>
                <a:lnTo>
                  <a:pt x="205" y="2319"/>
                </a:lnTo>
                <a:lnTo>
                  <a:pt x="185" y="2284"/>
                </a:lnTo>
                <a:lnTo>
                  <a:pt x="166" y="2249"/>
                </a:lnTo>
                <a:lnTo>
                  <a:pt x="147" y="2213"/>
                </a:lnTo>
                <a:lnTo>
                  <a:pt x="131" y="2178"/>
                </a:lnTo>
                <a:lnTo>
                  <a:pt x="114" y="2141"/>
                </a:lnTo>
                <a:lnTo>
                  <a:pt x="99" y="2104"/>
                </a:lnTo>
                <a:lnTo>
                  <a:pt x="85" y="2067"/>
                </a:lnTo>
                <a:lnTo>
                  <a:pt x="72" y="2029"/>
                </a:lnTo>
                <a:lnTo>
                  <a:pt x="60" y="1992"/>
                </a:lnTo>
                <a:lnTo>
                  <a:pt x="49" y="1953"/>
                </a:lnTo>
                <a:lnTo>
                  <a:pt x="38" y="1915"/>
                </a:lnTo>
                <a:lnTo>
                  <a:pt x="29" y="1875"/>
                </a:lnTo>
                <a:lnTo>
                  <a:pt x="22" y="1836"/>
                </a:lnTo>
                <a:lnTo>
                  <a:pt x="15" y="1796"/>
                </a:lnTo>
                <a:lnTo>
                  <a:pt x="10" y="1757"/>
                </a:lnTo>
                <a:lnTo>
                  <a:pt x="5" y="1716"/>
                </a:lnTo>
                <a:lnTo>
                  <a:pt x="3" y="1676"/>
                </a:lnTo>
                <a:lnTo>
                  <a:pt x="0" y="1635"/>
                </a:lnTo>
                <a:lnTo>
                  <a:pt x="0" y="1594"/>
                </a:lnTo>
              </a:path>
            </a:pathLst>
          </a:custGeom>
          <a:noFill/>
          <a:ln w="15240">
            <a:solidFill>
              <a:srgbClr val="000000"/>
            </a:solidFill>
            <a:round/>
            <a:headEnd/>
            <a:tailEnd/>
          </a:ln>
        </p:spPr>
        <p:txBody>
          <a:bodyPr>
            <a:prstTxWarp prst="textNoShape">
              <a:avLst/>
            </a:prstTxWarp>
          </a:bodyPr>
          <a:lstStyle/>
          <a:p>
            <a:endParaRPr lang="en-US"/>
          </a:p>
        </p:txBody>
      </p:sp>
      <p:grpSp>
        <p:nvGrpSpPr>
          <p:cNvPr id="2" name="Group 5"/>
          <p:cNvGrpSpPr>
            <a:grpSpLocks noChangeAspect="1"/>
          </p:cNvGrpSpPr>
          <p:nvPr/>
        </p:nvGrpSpPr>
        <p:grpSpPr bwMode="auto">
          <a:xfrm>
            <a:off x="3505200" y="1409700"/>
            <a:ext cx="4851400" cy="4991100"/>
            <a:chOff x="472" y="2585"/>
            <a:chExt cx="6440" cy="7801"/>
          </a:xfrm>
        </p:grpSpPr>
        <p:sp>
          <p:nvSpPr>
            <p:cNvPr id="62471" name="AutoShape 15"/>
            <p:cNvSpPr>
              <a:spLocks noChangeAspect="1" noChangeArrowheads="1" noTextEdit="1"/>
            </p:cNvSpPr>
            <p:nvPr/>
          </p:nvSpPr>
          <p:spPr bwMode="auto">
            <a:xfrm>
              <a:off x="472" y="2585"/>
              <a:ext cx="6440" cy="7801"/>
            </a:xfrm>
            <a:prstGeom prst="rect">
              <a:avLst/>
            </a:prstGeom>
            <a:noFill/>
            <a:ln w="9525">
              <a:noFill/>
              <a:miter lim="800000"/>
              <a:headEnd/>
              <a:tailEnd/>
            </a:ln>
          </p:spPr>
          <p:txBody>
            <a:bodyPr>
              <a:prstTxWarp prst="textNoShape">
                <a:avLst/>
              </a:prstTxWarp>
            </a:bodyPr>
            <a:lstStyle/>
            <a:p>
              <a:endParaRPr lang="en-US"/>
            </a:p>
          </p:txBody>
        </p:sp>
        <p:sp>
          <p:nvSpPr>
            <p:cNvPr id="62472" name="Freeform 14"/>
            <p:cNvSpPr>
              <a:spLocks/>
            </p:cNvSpPr>
            <p:nvPr/>
          </p:nvSpPr>
          <p:spPr bwMode="auto">
            <a:xfrm>
              <a:off x="963" y="3738"/>
              <a:ext cx="3759" cy="3188"/>
            </a:xfrm>
            <a:custGeom>
              <a:avLst/>
              <a:gdLst>
                <a:gd name="T0" fmla="*/ 5 w 3759"/>
                <a:gd name="T1" fmla="*/ 1470 h 3188"/>
                <a:gd name="T2" fmla="*/ 29 w 3759"/>
                <a:gd name="T3" fmla="*/ 1311 h 3188"/>
                <a:gd name="T4" fmla="*/ 72 w 3759"/>
                <a:gd name="T5" fmla="*/ 1156 h 3188"/>
                <a:gd name="T6" fmla="*/ 131 w 3759"/>
                <a:gd name="T7" fmla="*/ 1009 h 3188"/>
                <a:gd name="T8" fmla="*/ 205 w 3759"/>
                <a:gd name="T9" fmla="*/ 868 h 3188"/>
                <a:gd name="T10" fmla="*/ 296 w 3759"/>
                <a:gd name="T11" fmla="*/ 734 h 3188"/>
                <a:gd name="T12" fmla="*/ 400 w 3759"/>
                <a:gd name="T13" fmla="*/ 609 h 3188"/>
                <a:gd name="T14" fmla="*/ 551 w 3759"/>
                <a:gd name="T15" fmla="*/ 466 h 3188"/>
                <a:gd name="T16" fmla="*/ 828 w 3759"/>
                <a:gd name="T17" fmla="*/ 271 h 3188"/>
                <a:gd name="T18" fmla="*/ 1064 w 3759"/>
                <a:gd name="T19" fmla="*/ 157 h 3188"/>
                <a:gd name="T20" fmla="*/ 1233 w 3759"/>
                <a:gd name="T21" fmla="*/ 96 h 3188"/>
                <a:gd name="T22" fmla="*/ 1410 w 3759"/>
                <a:gd name="T23" fmla="*/ 49 h 3188"/>
                <a:gd name="T24" fmla="*/ 1593 w 3759"/>
                <a:gd name="T25" fmla="*/ 18 h 3188"/>
                <a:gd name="T26" fmla="*/ 1782 w 3759"/>
                <a:gd name="T27" fmla="*/ 1 h 3188"/>
                <a:gd name="T28" fmla="*/ 1976 w 3759"/>
                <a:gd name="T29" fmla="*/ 1 h 3188"/>
                <a:gd name="T30" fmla="*/ 2165 w 3759"/>
                <a:gd name="T31" fmla="*/ 18 h 3188"/>
                <a:gd name="T32" fmla="*/ 2350 w 3759"/>
                <a:gd name="T33" fmla="*/ 49 h 3188"/>
                <a:gd name="T34" fmla="*/ 2525 w 3759"/>
                <a:gd name="T35" fmla="*/ 96 h 3188"/>
                <a:gd name="T36" fmla="*/ 2694 w 3759"/>
                <a:gd name="T37" fmla="*/ 157 h 3188"/>
                <a:gd name="T38" fmla="*/ 2930 w 3759"/>
                <a:gd name="T39" fmla="*/ 271 h 3188"/>
                <a:gd name="T40" fmla="*/ 3208 w 3759"/>
                <a:gd name="T41" fmla="*/ 466 h 3188"/>
                <a:gd name="T42" fmla="*/ 3358 w 3759"/>
                <a:gd name="T43" fmla="*/ 609 h 3188"/>
                <a:gd name="T44" fmla="*/ 3463 w 3759"/>
                <a:gd name="T45" fmla="*/ 734 h 3188"/>
                <a:gd name="T46" fmla="*/ 3553 w 3759"/>
                <a:gd name="T47" fmla="*/ 868 h 3188"/>
                <a:gd name="T48" fmla="*/ 3628 w 3759"/>
                <a:gd name="T49" fmla="*/ 1009 h 3188"/>
                <a:gd name="T50" fmla="*/ 3687 w 3759"/>
                <a:gd name="T51" fmla="*/ 1156 h 3188"/>
                <a:gd name="T52" fmla="*/ 3729 w 3759"/>
                <a:gd name="T53" fmla="*/ 1311 h 3188"/>
                <a:gd name="T54" fmla="*/ 3753 w 3759"/>
                <a:gd name="T55" fmla="*/ 1470 h 3188"/>
                <a:gd name="T56" fmla="*/ 3759 w 3759"/>
                <a:gd name="T57" fmla="*/ 1594 h 3188"/>
                <a:gd name="T58" fmla="*/ 3749 w 3759"/>
                <a:gd name="T59" fmla="*/ 1757 h 3188"/>
                <a:gd name="T60" fmla="*/ 3720 w 3759"/>
                <a:gd name="T61" fmla="*/ 1915 h 3188"/>
                <a:gd name="T62" fmla="*/ 3675 w 3759"/>
                <a:gd name="T63" fmla="*/ 2067 h 3188"/>
                <a:gd name="T64" fmla="*/ 3611 w 3759"/>
                <a:gd name="T65" fmla="*/ 2213 h 3188"/>
                <a:gd name="T66" fmla="*/ 3531 w 3759"/>
                <a:gd name="T67" fmla="*/ 2353 h 3188"/>
                <a:gd name="T68" fmla="*/ 3437 w 3759"/>
                <a:gd name="T69" fmla="*/ 2485 h 3188"/>
                <a:gd name="T70" fmla="*/ 3329 w 3759"/>
                <a:gd name="T71" fmla="*/ 2607 h 3188"/>
                <a:gd name="T72" fmla="*/ 3143 w 3759"/>
                <a:gd name="T73" fmla="*/ 2773 h 3188"/>
                <a:gd name="T74" fmla="*/ 2854 w 3759"/>
                <a:gd name="T75" fmla="*/ 2957 h 3188"/>
                <a:gd name="T76" fmla="*/ 2653 w 3759"/>
                <a:gd name="T77" fmla="*/ 3046 h 3188"/>
                <a:gd name="T78" fmla="*/ 2482 w 3759"/>
                <a:gd name="T79" fmla="*/ 3103 h 3188"/>
                <a:gd name="T80" fmla="*/ 2304 w 3759"/>
                <a:gd name="T81" fmla="*/ 3146 h 3188"/>
                <a:gd name="T82" fmla="*/ 2118 w 3759"/>
                <a:gd name="T83" fmla="*/ 3174 h 3188"/>
                <a:gd name="T84" fmla="*/ 1928 w 3759"/>
                <a:gd name="T85" fmla="*/ 3186 h 3188"/>
                <a:gd name="T86" fmla="*/ 1735 w 3759"/>
                <a:gd name="T87" fmla="*/ 3183 h 3188"/>
                <a:gd name="T88" fmla="*/ 1547 w 3759"/>
                <a:gd name="T89" fmla="*/ 3162 h 3188"/>
                <a:gd name="T90" fmla="*/ 1365 w 3759"/>
                <a:gd name="T91" fmla="*/ 3127 h 3188"/>
                <a:gd name="T92" fmla="*/ 1191 w 3759"/>
                <a:gd name="T93" fmla="*/ 3076 h 3188"/>
                <a:gd name="T94" fmla="*/ 1023 w 3759"/>
                <a:gd name="T95" fmla="*/ 3012 h 3188"/>
                <a:gd name="T96" fmla="*/ 755 w 3759"/>
                <a:gd name="T97" fmla="*/ 2870 h 3188"/>
                <a:gd name="T98" fmla="*/ 488 w 3759"/>
                <a:gd name="T99" fmla="*/ 2665 h 3188"/>
                <a:gd name="T100" fmla="*/ 374 w 3759"/>
                <a:gd name="T101" fmla="*/ 2546 h 3188"/>
                <a:gd name="T102" fmla="*/ 273 w 3759"/>
                <a:gd name="T103" fmla="*/ 2420 h 3188"/>
                <a:gd name="T104" fmla="*/ 185 w 3759"/>
                <a:gd name="T105" fmla="*/ 2284 h 3188"/>
                <a:gd name="T106" fmla="*/ 114 w 3759"/>
                <a:gd name="T107" fmla="*/ 2141 h 3188"/>
                <a:gd name="T108" fmla="*/ 60 w 3759"/>
                <a:gd name="T109" fmla="*/ 1992 h 3188"/>
                <a:gd name="T110" fmla="*/ 22 w 3759"/>
                <a:gd name="T111" fmla="*/ 1836 h 3188"/>
                <a:gd name="T112" fmla="*/ 3 w 3759"/>
                <a:gd name="T113" fmla="*/ 1676 h 31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59"/>
                <a:gd name="T172" fmla="*/ 0 h 3188"/>
                <a:gd name="T173" fmla="*/ 3759 w 3759"/>
                <a:gd name="T174" fmla="*/ 3188 h 31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59" h="3188">
                  <a:moveTo>
                    <a:pt x="0" y="1594"/>
                  </a:moveTo>
                  <a:lnTo>
                    <a:pt x="0" y="1552"/>
                  </a:lnTo>
                  <a:lnTo>
                    <a:pt x="3" y="1511"/>
                  </a:lnTo>
                  <a:lnTo>
                    <a:pt x="5" y="1470"/>
                  </a:lnTo>
                  <a:lnTo>
                    <a:pt x="10" y="1431"/>
                  </a:lnTo>
                  <a:lnTo>
                    <a:pt x="15" y="1391"/>
                  </a:lnTo>
                  <a:lnTo>
                    <a:pt x="22" y="1351"/>
                  </a:lnTo>
                  <a:lnTo>
                    <a:pt x="29" y="1311"/>
                  </a:lnTo>
                  <a:lnTo>
                    <a:pt x="38" y="1272"/>
                  </a:lnTo>
                  <a:lnTo>
                    <a:pt x="49" y="1234"/>
                  </a:lnTo>
                  <a:lnTo>
                    <a:pt x="60" y="1195"/>
                  </a:lnTo>
                  <a:lnTo>
                    <a:pt x="72" y="1156"/>
                  </a:lnTo>
                  <a:lnTo>
                    <a:pt x="85" y="1119"/>
                  </a:lnTo>
                  <a:lnTo>
                    <a:pt x="99" y="1082"/>
                  </a:lnTo>
                  <a:lnTo>
                    <a:pt x="114" y="1045"/>
                  </a:lnTo>
                  <a:lnTo>
                    <a:pt x="131" y="1009"/>
                  </a:lnTo>
                  <a:lnTo>
                    <a:pt x="147" y="973"/>
                  </a:lnTo>
                  <a:lnTo>
                    <a:pt x="166" y="937"/>
                  </a:lnTo>
                  <a:lnTo>
                    <a:pt x="185" y="902"/>
                  </a:lnTo>
                  <a:lnTo>
                    <a:pt x="205" y="868"/>
                  </a:lnTo>
                  <a:lnTo>
                    <a:pt x="227" y="833"/>
                  </a:lnTo>
                  <a:lnTo>
                    <a:pt x="249" y="800"/>
                  </a:lnTo>
                  <a:lnTo>
                    <a:pt x="273" y="766"/>
                  </a:lnTo>
                  <a:lnTo>
                    <a:pt x="296" y="734"/>
                  </a:lnTo>
                  <a:lnTo>
                    <a:pt x="321" y="702"/>
                  </a:lnTo>
                  <a:lnTo>
                    <a:pt x="346" y="671"/>
                  </a:lnTo>
                  <a:lnTo>
                    <a:pt x="374" y="640"/>
                  </a:lnTo>
                  <a:lnTo>
                    <a:pt x="400" y="609"/>
                  </a:lnTo>
                  <a:lnTo>
                    <a:pt x="429" y="579"/>
                  </a:lnTo>
                  <a:lnTo>
                    <a:pt x="458" y="550"/>
                  </a:lnTo>
                  <a:lnTo>
                    <a:pt x="488" y="521"/>
                  </a:lnTo>
                  <a:lnTo>
                    <a:pt x="551" y="466"/>
                  </a:lnTo>
                  <a:lnTo>
                    <a:pt x="616" y="414"/>
                  </a:lnTo>
                  <a:lnTo>
                    <a:pt x="684" y="363"/>
                  </a:lnTo>
                  <a:lnTo>
                    <a:pt x="755" y="316"/>
                  </a:lnTo>
                  <a:lnTo>
                    <a:pt x="828" y="271"/>
                  </a:lnTo>
                  <a:lnTo>
                    <a:pt x="905" y="230"/>
                  </a:lnTo>
                  <a:lnTo>
                    <a:pt x="983" y="192"/>
                  </a:lnTo>
                  <a:lnTo>
                    <a:pt x="1023" y="173"/>
                  </a:lnTo>
                  <a:lnTo>
                    <a:pt x="1064" y="157"/>
                  </a:lnTo>
                  <a:lnTo>
                    <a:pt x="1106" y="140"/>
                  </a:lnTo>
                  <a:lnTo>
                    <a:pt x="1147" y="124"/>
                  </a:lnTo>
                  <a:lnTo>
                    <a:pt x="1191" y="109"/>
                  </a:lnTo>
                  <a:lnTo>
                    <a:pt x="1233" y="96"/>
                  </a:lnTo>
                  <a:lnTo>
                    <a:pt x="1276" y="83"/>
                  </a:lnTo>
                  <a:lnTo>
                    <a:pt x="1321" y="71"/>
                  </a:lnTo>
                  <a:lnTo>
                    <a:pt x="1365" y="60"/>
                  </a:lnTo>
                  <a:lnTo>
                    <a:pt x="1410" y="49"/>
                  </a:lnTo>
                  <a:lnTo>
                    <a:pt x="1454" y="39"/>
                  </a:lnTo>
                  <a:lnTo>
                    <a:pt x="1500" y="31"/>
                  </a:lnTo>
                  <a:lnTo>
                    <a:pt x="1547" y="24"/>
                  </a:lnTo>
                  <a:lnTo>
                    <a:pt x="1593" y="18"/>
                  </a:lnTo>
                  <a:lnTo>
                    <a:pt x="1640" y="12"/>
                  </a:lnTo>
                  <a:lnTo>
                    <a:pt x="1687" y="7"/>
                  </a:lnTo>
                  <a:lnTo>
                    <a:pt x="1735" y="3"/>
                  </a:lnTo>
                  <a:lnTo>
                    <a:pt x="1782" y="1"/>
                  </a:lnTo>
                  <a:lnTo>
                    <a:pt x="1830" y="0"/>
                  </a:lnTo>
                  <a:lnTo>
                    <a:pt x="1880" y="0"/>
                  </a:lnTo>
                  <a:lnTo>
                    <a:pt x="1928" y="0"/>
                  </a:lnTo>
                  <a:lnTo>
                    <a:pt x="1976" y="1"/>
                  </a:lnTo>
                  <a:lnTo>
                    <a:pt x="2024" y="3"/>
                  </a:lnTo>
                  <a:lnTo>
                    <a:pt x="2071" y="7"/>
                  </a:lnTo>
                  <a:lnTo>
                    <a:pt x="2118" y="12"/>
                  </a:lnTo>
                  <a:lnTo>
                    <a:pt x="2165" y="18"/>
                  </a:lnTo>
                  <a:lnTo>
                    <a:pt x="2212" y="24"/>
                  </a:lnTo>
                  <a:lnTo>
                    <a:pt x="2258" y="31"/>
                  </a:lnTo>
                  <a:lnTo>
                    <a:pt x="2304" y="39"/>
                  </a:lnTo>
                  <a:lnTo>
                    <a:pt x="2350" y="49"/>
                  </a:lnTo>
                  <a:lnTo>
                    <a:pt x="2394" y="60"/>
                  </a:lnTo>
                  <a:lnTo>
                    <a:pt x="2439" y="71"/>
                  </a:lnTo>
                  <a:lnTo>
                    <a:pt x="2482" y="83"/>
                  </a:lnTo>
                  <a:lnTo>
                    <a:pt x="2525" y="96"/>
                  </a:lnTo>
                  <a:lnTo>
                    <a:pt x="2569" y="109"/>
                  </a:lnTo>
                  <a:lnTo>
                    <a:pt x="2611" y="124"/>
                  </a:lnTo>
                  <a:lnTo>
                    <a:pt x="2653" y="140"/>
                  </a:lnTo>
                  <a:lnTo>
                    <a:pt x="2694" y="157"/>
                  </a:lnTo>
                  <a:lnTo>
                    <a:pt x="2735" y="173"/>
                  </a:lnTo>
                  <a:lnTo>
                    <a:pt x="2775" y="192"/>
                  </a:lnTo>
                  <a:lnTo>
                    <a:pt x="2854" y="230"/>
                  </a:lnTo>
                  <a:lnTo>
                    <a:pt x="2930" y="271"/>
                  </a:lnTo>
                  <a:lnTo>
                    <a:pt x="3004" y="316"/>
                  </a:lnTo>
                  <a:lnTo>
                    <a:pt x="3075" y="363"/>
                  </a:lnTo>
                  <a:lnTo>
                    <a:pt x="3143" y="414"/>
                  </a:lnTo>
                  <a:lnTo>
                    <a:pt x="3208" y="466"/>
                  </a:lnTo>
                  <a:lnTo>
                    <a:pt x="3270" y="521"/>
                  </a:lnTo>
                  <a:lnTo>
                    <a:pt x="3300" y="550"/>
                  </a:lnTo>
                  <a:lnTo>
                    <a:pt x="3329" y="579"/>
                  </a:lnTo>
                  <a:lnTo>
                    <a:pt x="3358" y="609"/>
                  </a:lnTo>
                  <a:lnTo>
                    <a:pt x="3386" y="640"/>
                  </a:lnTo>
                  <a:lnTo>
                    <a:pt x="3412" y="671"/>
                  </a:lnTo>
                  <a:lnTo>
                    <a:pt x="3437" y="702"/>
                  </a:lnTo>
                  <a:lnTo>
                    <a:pt x="3463" y="734"/>
                  </a:lnTo>
                  <a:lnTo>
                    <a:pt x="3487" y="766"/>
                  </a:lnTo>
                  <a:lnTo>
                    <a:pt x="3510" y="800"/>
                  </a:lnTo>
                  <a:lnTo>
                    <a:pt x="3531" y="833"/>
                  </a:lnTo>
                  <a:lnTo>
                    <a:pt x="3553" y="868"/>
                  </a:lnTo>
                  <a:lnTo>
                    <a:pt x="3573" y="902"/>
                  </a:lnTo>
                  <a:lnTo>
                    <a:pt x="3593" y="937"/>
                  </a:lnTo>
                  <a:lnTo>
                    <a:pt x="3611" y="973"/>
                  </a:lnTo>
                  <a:lnTo>
                    <a:pt x="3628" y="1009"/>
                  </a:lnTo>
                  <a:lnTo>
                    <a:pt x="3645" y="1045"/>
                  </a:lnTo>
                  <a:lnTo>
                    <a:pt x="3660" y="1082"/>
                  </a:lnTo>
                  <a:lnTo>
                    <a:pt x="3675" y="1119"/>
                  </a:lnTo>
                  <a:lnTo>
                    <a:pt x="3687" y="1156"/>
                  </a:lnTo>
                  <a:lnTo>
                    <a:pt x="3700" y="1195"/>
                  </a:lnTo>
                  <a:lnTo>
                    <a:pt x="3711" y="1234"/>
                  </a:lnTo>
                  <a:lnTo>
                    <a:pt x="3720" y="1272"/>
                  </a:lnTo>
                  <a:lnTo>
                    <a:pt x="3729" y="1311"/>
                  </a:lnTo>
                  <a:lnTo>
                    <a:pt x="3737" y="1351"/>
                  </a:lnTo>
                  <a:lnTo>
                    <a:pt x="3743" y="1391"/>
                  </a:lnTo>
                  <a:lnTo>
                    <a:pt x="3749" y="1431"/>
                  </a:lnTo>
                  <a:lnTo>
                    <a:pt x="3753" y="1470"/>
                  </a:lnTo>
                  <a:lnTo>
                    <a:pt x="3757" y="1511"/>
                  </a:lnTo>
                  <a:lnTo>
                    <a:pt x="3758" y="1552"/>
                  </a:lnTo>
                  <a:lnTo>
                    <a:pt x="3759" y="1594"/>
                  </a:lnTo>
                  <a:lnTo>
                    <a:pt x="3758" y="1635"/>
                  </a:lnTo>
                  <a:lnTo>
                    <a:pt x="3757" y="1676"/>
                  </a:lnTo>
                  <a:lnTo>
                    <a:pt x="3753" y="1716"/>
                  </a:lnTo>
                  <a:lnTo>
                    <a:pt x="3749" y="1757"/>
                  </a:lnTo>
                  <a:lnTo>
                    <a:pt x="3743" y="1796"/>
                  </a:lnTo>
                  <a:lnTo>
                    <a:pt x="3737" y="1836"/>
                  </a:lnTo>
                  <a:lnTo>
                    <a:pt x="3729" y="1875"/>
                  </a:lnTo>
                  <a:lnTo>
                    <a:pt x="3720" y="1915"/>
                  </a:lnTo>
                  <a:lnTo>
                    <a:pt x="3711" y="1953"/>
                  </a:lnTo>
                  <a:lnTo>
                    <a:pt x="3700" y="1992"/>
                  </a:lnTo>
                  <a:lnTo>
                    <a:pt x="3687" y="2029"/>
                  </a:lnTo>
                  <a:lnTo>
                    <a:pt x="3675" y="2067"/>
                  </a:lnTo>
                  <a:lnTo>
                    <a:pt x="3660" y="2104"/>
                  </a:lnTo>
                  <a:lnTo>
                    <a:pt x="3645" y="2141"/>
                  </a:lnTo>
                  <a:lnTo>
                    <a:pt x="3628" y="2178"/>
                  </a:lnTo>
                  <a:lnTo>
                    <a:pt x="3611" y="2213"/>
                  </a:lnTo>
                  <a:lnTo>
                    <a:pt x="3593" y="2249"/>
                  </a:lnTo>
                  <a:lnTo>
                    <a:pt x="3573" y="2284"/>
                  </a:lnTo>
                  <a:lnTo>
                    <a:pt x="3553" y="2319"/>
                  </a:lnTo>
                  <a:lnTo>
                    <a:pt x="3531" y="2353"/>
                  </a:lnTo>
                  <a:lnTo>
                    <a:pt x="3510" y="2387"/>
                  </a:lnTo>
                  <a:lnTo>
                    <a:pt x="3487" y="2420"/>
                  </a:lnTo>
                  <a:lnTo>
                    <a:pt x="3463" y="2452"/>
                  </a:lnTo>
                  <a:lnTo>
                    <a:pt x="3437" y="2485"/>
                  </a:lnTo>
                  <a:lnTo>
                    <a:pt x="3412" y="2516"/>
                  </a:lnTo>
                  <a:lnTo>
                    <a:pt x="3386" y="2546"/>
                  </a:lnTo>
                  <a:lnTo>
                    <a:pt x="3358" y="2578"/>
                  </a:lnTo>
                  <a:lnTo>
                    <a:pt x="3329" y="2607"/>
                  </a:lnTo>
                  <a:lnTo>
                    <a:pt x="3300" y="2636"/>
                  </a:lnTo>
                  <a:lnTo>
                    <a:pt x="3270" y="2665"/>
                  </a:lnTo>
                  <a:lnTo>
                    <a:pt x="3208" y="2720"/>
                  </a:lnTo>
                  <a:lnTo>
                    <a:pt x="3143" y="2773"/>
                  </a:lnTo>
                  <a:lnTo>
                    <a:pt x="3075" y="2823"/>
                  </a:lnTo>
                  <a:lnTo>
                    <a:pt x="3004" y="2870"/>
                  </a:lnTo>
                  <a:lnTo>
                    <a:pt x="2930" y="2915"/>
                  </a:lnTo>
                  <a:lnTo>
                    <a:pt x="2854" y="2957"/>
                  </a:lnTo>
                  <a:lnTo>
                    <a:pt x="2775" y="2994"/>
                  </a:lnTo>
                  <a:lnTo>
                    <a:pt x="2735" y="3012"/>
                  </a:lnTo>
                  <a:lnTo>
                    <a:pt x="2694" y="3029"/>
                  </a:lnTo>
                  <a:lnTo>
                    <a:pt x="2653" y="3046"/>
                  </a:lnTo>
                  <a:lnTo>
                    <a:pt x="2611" y="3062"/>
                  </a:lnTo>
                  <a:lnTo>
                    <a:pt x="2569" y="3076"/>
                  </a:lnTo>
                  <a:lnTo>
                    <a:pt x="2525" y="3091"/>
                  </a:lnTo>
                  <a:lnTo>
                    <a:pt x="2482" y="3103"/>
                  </a:lnTo>
                  <a:lnTo>
                    <a:pt x="2439" y="3115"/>
                  </a:lnTo>
                  <a:lnTo>
                    <a:pt x="2394" y="3127"/>
                  </a:lnTo>
                  <a:lnTo>
                    <a:pt x="2350" y="3137"/>
                  </a:lnTo>
                  <a:lnTo>
                    <a:pt x="2304" y="3146"/>
                  </a:lnTo>
                  <a:lnTo>
                    <a:pt x="2258" y="3155"/>
                  </a:lnTo>
                  <a:lnTo>
                    <a:pt x="2212" y="3162"/>
                  </a:lnTo>
                  <a:lnTo>
                    <a:pt x="2165" y="3168"/>
                  </a:lnTo>
                  <a:lnTo>
                    <a:pt x="2118" y="3174"/>
                  </a:lnTo>
                  <a:lnTo>
                    <a:pt x="2071" y="3179"/>
                  </a:lnTo>
                  <a:lnTo>
                    <a:pt x="2024" y="3183"/>
                  </a:lnTo>
                  <a:lnTo>
                    <a:pt x="1976" y="3185"/>
                  </a:lnTo>
                  <a:lnTo>
                    <a:pt x="1928" y="3186"/>
                  </a:lnTo>
                  <a:lnTo>
                    <a:pt x="1880" y="3188"/>
                  </a:lnTo>
                  <a:lnTo>
                    <a:pt x="1830" y="3186"/>
                  </a:lnTo>
                  <a:lnTo>
                    <a:pt x="1782" y="3185"/>
                  </a:lnTo>
                  <a:lnTo>
                    <a:pt x="1735" y="3183"/>
                  </a:lnTo>
                  <a:lnTo>
                    <a:pt x="1687" y="3179"/>
                  </a:lnTo>
                  <a:lnTo>
                    <a:pt x="1640" y="3174"/>
                  </a:lnTo>
                  <a:lnTo>
                    <a:pt x="1593" y="3168"/>
                  </a:lnTo>
                  <a:lnTo>
                    <a:pt x="1547" y="3162"/>
                  </a:lnTo>
                  <a:lnTo>
                    <a:pt x="1500" y="3155"/>
                  </a:lnTo>
                  <a:lnTo>
                    <a:pt x="1454" y="3146"/>
                  </a:lnTo>
                  <a:lnTo>
                    <a:pt x="1410" y="3137"/>
                  </a:lnTo>
                  <a:lnTo>
                    <a:pt x="1365" y="3127"/>
                  </a:lnTo>
                  <a:lnTo>
                    <a:pt x="1321" y="3115"/>
                  </a:lnTo>
                  <a:lnTo>
                    <a:pt x="1276" y="3103"/>
                  </a:lnTo>
                  <a:lnTo>
                    <a:pt x="1233" y="3091"/>
                  </a:lnTo>
                  <a:lnTo>
                    <a:pt x="1191" y="3076"/>
                  </a:lnTo>
                  <a:lnTo>
                    <a:pt x="1147" y="3062"/>
                  </a:lnTo>
                  <a:lnTo>
                    <a:pt x="1106" y="3046"/>
                  </a:lnTo>
                  <a:lnTo>
                    <a:pt x="1064" y="3029"/>
                  </a:lnTo>
                  <a:lnTo>
                    <a:pt x="1023" y="3012"/>
                  </a:lnTo>
                  <a:lnTo>
                    <a:pt x="983" y="2994"/>
                  </a:lnTo>
                  <a:lnTo>
                    <a:pt x="905" y="2957"/>
                  </a:lnTo>
                  <a:lnTo>
                    <a:pt x="828" y="2915"/>
                  </a:lnTo>
                  <a:lnTo>
                    <a:pt x="755" y="2870"/>
                  </a:lnTo>
                  <a:lnTo>
                    <a:pt x="684" y="2823"/>
                  </a:lnTo>
                  <a:lnTo>
                    <a:pt x="616" y="2773"/>
                  </a:lnTo>
                  <a:lnTo>
                    <a:pt x="551" y="2720"/>
                  </a:lnTo>
                  <a:lnTo>
                    <a:pt x="488" y="2665"/>
                  </a:lnTo>
                  <a:lnTo>
                    <a:pt x="458" y="2636"/>
                  </a:lnTo>
                  <a:lnTo>
                    <a:pt x="429" y="2607"/>
                  </a:lnTo>
                  <a:lnTo>
                    <a:pt x="400" y="2578"/>
                  </a:lnTo>
                  <a:lnTo>
                    <a:pt x="374" y="2546"/>
                  </a:lnTo>
                  <a:lnTo>
                    <a:pt x="346" y="2516"/>
                  </a:lnTo>
                  <a:lnTo>
                    <a:pt x="321" y="2485"/>
                  </a:lnTo>
                  <a:lnTo>
                    <a:pt x="296" y="2452"/>
                  </a:lnTo>
                  <a:lnTo>
                    <a:pt x="273" y="2420"/>
                  </a:lnTo>
                  <a:lnTo>
                    <a:pt x="249" y="2387"/>
                  </a:lnTo>
                  <a:lnTo>
                    <a:pt x="227" y="2353"/>
                  </a:lnTo>
                  <a:lnTo>
                    <a:pt x="205" y="2319"/>
                  </a:lnTo>
                  <a:lnTo>
                    <a:pt x="185" y="2284"/>
                  </a:lnTo>
                  <a:lnTo>
                    <a:pt x="166" y="2249"/>
                  </a:lnTo>
                  <a:lnTo>
                    <a:pt x="147" y="2213"/>
                  </a:lnTo>
                  <a:lnTo>
                    <a:pt x="131" y="2178"/>
                  </a:lnTo>
                  <a:lnTo>
                    <a:pt x="114" y="2141"/>
                  </a:lnTo>
                  <a:lnTo>
                    <a:pt x="99" y="2104"/>
                  </a:lnTo>
                  <a:lnTo>
                    <a:pt x="85" y="2067"/>
                  </a:lnTo>
                  <a:lnTo>
                    <a:pt x="72" y="2029"/>
                  </a:lnTo>
                  <a:lnTo>
                    <a:pt x="60" y="1992"/>
                  </a:lnTo>
                  <a:lnTo>
                    <a:pt x="49" y="1953"/>
                  </a:lnTo>
                  <a:lnTo>
                    <a:pt x="38" y="1915"/>
                  </a:lnTo>
                  <a:lnTo>
                    <a:pt x="29" y="1875"/>
                  </a:lnTo>
                  <a:lnTo>
                    <a:pt x="22" y="1836"/>
                  </a:lnTo>
                  <a:lnTo>
                    <a:pt x="15" y="1796"/>
                  </a:lnTo>
                  <a:lnTo>
                    <a:pt x="10" y="1757"/>
                  </a:lnTo>
                  <a:lnTo>
                    <a:pt x="5" y="1716"/>
                  </a:lnTo>
                  <a:lnTo>
                    <a:pt x="3" y="1676"/>
                  </a:lnTo>
                  <a:lnTo>
                    <a:pt x="0" y="1635"/>
                  </a:lnTo>
                  <a:lnTo>
                    <a:pt x="0" y="1594"/>
                  </a:lnTo>
                  <a:close/>
                </a:path>
              </a:pathLst>
            </a:custGeom>
            <a:noFill/>
            <a:ln w="9525">
              <a:noFill/>
              <a:round/>
              <a:headEnd/>
              <a:tailEnd/>
            </a:ln>
          </p:spPr>
          <p:txBody>
            <a:bodyPr>
              <a:prstTxWarp prst="textNoShape">
                <a:avLst/>
              </a:prstTxWarp>
            </a:bodyPr>
            <a:lstStyle/>
            <a:p>
              <a:endParaRPr lang="en-US"/>
            </a:p>
          </p:txBody>
        </p:sp>
        <p:sp>
          <p:nvSpPr>
            <p:cNvPr id="62473" name="Freeform 13"/>
            <p:cNvSpPr>
              <a:spLocks/>
            </p:cNvSpPr>
            <p:nvPr/>
          </p:nvSpPr>
          <p:spPr bwMode="auto">
            <a:xfrm>
              <a:off x="472" y="2676"/>
              <a:ext cx="6200" cy="6780"/>
            </a:xfrm>
            <a:custGeom>
              <a:avLst/>
              <a:gdLst>
                <a:gd name="T0" fmla="*/ 5 w 3759"/>
                <a:gd name="T1" fmla="*/ 1470 h 3188"/>
                <a:gd name="T2" fmla="*/ 29 w 3759"/>
                <a:gd name="T3" fmla="*/ 1311 h 3188"/>
                <a:gd name="T4" fmla="*/ 72 w 3759"/>
                <a:gd name="T5" fmla="*/ 1156 h 3188"/>
                <a:gd name="T6" fmla="*/ 131 w 3759"/>
                <a:gd name="T7" fmla="*/ 1009 h 3188"/>
                <a:gd name="T8" fmla="*/ 205 w 3759"/>
                <a:gd name="T9" fmla="*/ 868 h 3188"/>
                <a:gd name="T10" fmla="*/ 296 w 3759"/>
                <a:gd name="T11" fmla="*/ 734 h 3188"/>
                <a:gd name="T12" fmla="*/ 400 w 3759"/>
                <a:gd name="T13" fmla="*/ 609 h 3188"/>
                <a:gd name="T14" fmla="*/ 551 w 3759"/>
                <a:gd name="T15" fmla="*/ 466 h 3188"/>
                <a:gd name="T16" fmla="*/ 828 w 3759"/>
                <a:gd name="T17" fmla="*/ 271 h 3188"/>
                <a:gd name="T18" fmla="*/ 1064 w 3759"/>
                <a:gd name="T19" fmla="*/ 157 h 3188"/>
                <a:gd name="T20" fmla="*/ 1233 w 3759"/>
                <a:gd name="T21" fmla="*/ 96 h 3188"/>
                <a:gd name="T22" fmla="*/ 1410 w 3759"/>
                <a:gd name="T23" fmla="*/ 49 h 3188"/>
                <a:gd name="T24" fmla="*/ 1593 w 3759"/>
                <a:gd name="T25" fmla="*/ 18 h 3188"/>
                <a:gd name="T26" fmla="*/ 1782 w 3759"/>
                <a:gd name="T27" fmla="*/ 1 h 3188"/>
                <a:gd name="T28" fmla="*/ 1976 w 3759"/>
                <a:gd name="T29" fmla="*/ 1 h 3188"/>
                <a:gd name="T30" fmla="*/ 2165 w 3759"/>
                <a:gd name="T31" fmla="*/ 18 h 3188"/>
                <a:gd name="T32" fmla="*/ 2350 w 3759"/>
                <a:gd name="T33" fmla="*/ 49 h 3188"/>
                <a:gd name="T34" fmla="*/ 2525 w 3759"/>
                <a:gd name="T35" fmla="*/ 96 h 3188"/>
                <a:gd name="T36" fmla="*/ 2694 w 3759"/>
                <a:gd name="T37" fmla="*/ 157 h 3188"/>
                <a:gd name="T38" fmla="*/ 2930 w 3759"/>
                <a:gd name="T39" fmla="*/ 271 h 3188"/>
                <a:gd name="T40" fmla="*/ 3208 w 3759"/>
                <a:gd name="T41" fmla="*/ 466 h 3188"/>
                <a:gd name="T42" fmla="*/ 3358 w 3759"/>
                <a:gd name="T43" fmla="*/ 609 h 3188"/>
                <a:gd name="T44" fmla="*/ 3463 w 3759"/>
                <a:gd name="T45" fmla="*/ 734 h 3188"/>
                <a:gd name="T46" fmla="*/ 3553 w 3759"/>
                <a:gd name="T47" fmla="*/ 868 h 3188"/>
                <a:gd name="T48" fmla="*/ 3628 w 3759"/>
                <a:gd name="T49" fmla="*/ 1009 h 3188"/>
                <a:gd name="T50" fmla="*/ 3687 w 3759"/>
                <a:gd name="T51" fmla="*/ 1156 h 3188"/>
                <a:gd name="T52" fmla="*/ 3729 w 3759"/>
                <a:gd name="T53" fmla="*/ 1311 h 3188"/>
                <a:gd name="T54" fmla="*/ 3753 w 3759"/>
                <a:gd name="T55" fmla="*/ 1470 h 3188"/>
                <a:gd name="T56" fmla="*/ 3759 w 3759"/>
                <a:gd name="T57" fmla="*/ 1594 h 3188"/>
                <a:gd name="T58" fmla="*/ 3749 w 3759"/>
                <a:gd name="T59" fmla="*/ 1757 h 3188"/>
                <a:gd name="T60" fmla="*/ 3720 w 3759"/>
                <a:gd name="T61" fmla="*/ 1915 h 3188"/>
                <a:gd name="T62" fmla="*/ 3675 w 3759"/>
                <a:gd name="T63" fmla="*/ 2067 h 3188"/>
                <a:gd name="T64" fmla="*/ 3611 w 3759"/>
                <a:gd name="T65" fmla="*/ 2213 h 3188"/>
                <a:gd name="T66" fmla="*/ 3531 w 3759"/>
                <a:gd name="T67" fmla="*/ 2353 h 3188"/>
                <a:gd name="T68" fmla="*/ 3437 w 3759"/>
                <a:gd name="T69" fmla="*/ 2485 h 3188"/>
                <a:gd name="T70" fmla="*/ 3329 w 3759"/>
                <a:gd name="T71" fmla="*/ 2607 h 3188"/>
                <a:gd name="T72" fmla="*/ 3143 w 3759"/>
                <a:gd name="T73" fmla="*/ 2773 h 3188"/>
                <a:gd name="T74" fmla="*/ 2854 w 3759"/>
                <a:gd name="T75" fmla="*/ 2957 h 3188"/>
                <a:gd name="T76" fmla="*/ 2653 w 3759"/>
                <a:gd name="T77" fmla="*/ 3046 h 3188"/>
                <a:gd name="T78" fmla="*/ 2482 w 3759"/>
                <a:gd name="T79" fmla="*/ 3103 h 3188"/>
                <a:gd name="T80" fmla="*/ 2304 w 3759"/>
                <a:gd name="T81" fmla="*/ 3146 h 3188"/>
                <a:gd name="T82" fmla="*/ 2118 w 3759"/>
                <a:gd name="T83" fmla="*/ 3174 h 3188"/>
                <a:gd name="T84" fmla="*/ 1928 w 3759"/>
                <a:gd name="T85" fmla="*/ 3186 h 3188"/>
                <a:gd name="T86" fmla="*/ 1735 w 3759"/>
                <a:gd name="T87" fmla="*/ 3183 h 3188"/>
                <a:gd name="T88" fmla="*/ 1547 w 3759"/>
                <a:gd name="T89" fmla="*/ 3162 h 3188"/>
                <a:gd name="T90" fmla="*/ 1365 w 3759"/>
                <a:gd name="T91" fmla="*/ 3127 h 3188"/>
                <a:gd name="T92" fmla="*/ 1191 w 3759"/>
                <a:gd name="T93" fmla="*/ 3076 h 3188"/>
                <a:gd name="T94" fmla="*/ 1023 w 3759"/>
                <a:gd name="T95" fmla="*/ 3012 h 3188"/>
                <a:gd name="T96" fmla="*/ 755 w 3759"/>
                <a:gd name="T97" fmla="*/ 2870 h 3188"/>
                <a:gd name="T98" fmla="*/ 488 w 3759"/>
                <a:gd name="T99" fmla="*/ 2665 h 3188"/>
                <a:gd name="T100" fmla="*/ 374 w 3759"/>
                <a:gd name="T101" fmla="*/ 2546 h 3188"/>
                <a:gd name="T102" fmla="*/ 273 w 3759"/>
                <a:gd name="T103" fmla="*/ 2420 h 3188"/>
                <a:gd name="T104" fmla="*/ 185 w 3759"/>
                <a:gd name="T105" fmla="*/ 2284 h 3188"/>
                <a:gd name="T106" fmla="*/ 114 w 3759"/>
                <a:gd name="T107" fmla="*/ 2141 h 3188"/>
                <a:gd name="T108" fmla="*/ 60 w 3759"/>
                <a:gd name="T109" fmla="*/ 1992 h 3188"/>
                <a:gd name="T110" fmla="*/ 22 w 3759"/>
                <a:gd name="T111" fmla="*/ 1836 h 3188"/>
                <a:gd name="T112" fmla="*/ 3 w 3759"/>
                <a:gd name="T113" fmla="*/ 1676 h 31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59"/>
                <a:gd name="T172" fmla="*/ 0 h 3188"/>
                <a:gd name="T173" fmla="*/ 3759 w 3759"/>
                <a:gd name="T174" fmla="*/ 3188 h 31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59" h="3188">
                  <a:moveTo>
                    <a:pt x="0" y="1594"/>
                  </a:moveTo>
                  <a:lnTo>
                    <a:pt x="0" y="1552"/>
                  </a:lnTo>
                  <a:lnTo>
                    <a:pt x="3" y="1511"/>
                  </a:lnTo>
                  <a:lnTo>
                    <a:pt x="5" y="1470"/>
                  </a:lnTo>
                  <a:lnTo>
                    <a:pt x="10" y="1431"/>
                  </a:lnTo>
                  <a:lnTo>
                    <a:pt x="15" y="1391"/>
                  </a:lnTo>
                  <a:lnTo>
                    <a:pt x="22" y="1351"/>
                  </a:lnTo>
                  <a:lnTo>
                    <a:pt x="29" y="1311"/>
                  </a:lnTo>
                  <a:lnTo>
                    <a:pt x="38" y="1272"/>
                  </a:lnTo>
                  <a:lnTo>
                    <a:pt x="49" y="1234"/>
                  </a:lnTo>
                  <a:lnTo>
                    <a:pt x="60" y="1195"/>
                  </a:lnTo>
                  <a:lnTo>
                    <a:pt x="72" y="1156"/>
                  </a:lnTo>
                  <a:lnTo>
                    <a:pt x="85" y="1119"/>
                  </a:lnTo>
                  <a:lnTo>
                    <a:pt x="99" y="1082"/>
                  </a:lnTo>
                  <a:lnTo>
                    <a:pt x="114" y="1045"/>
                  </a:lnTo>
                  <a:lnTo>
                    <a:pt x="131" y="1009"/>
                  </a:lnTo>
                  <a:lnTo>
                    <a:pt x="147" y="973"/>
                  </a:lnTo>
                  <a:lnTo>
                    <a:pt x="166" y="937"/>
                  </a:lnTo>
                  <a:lnTo>
                    <a:pt x="185" y="902"/>
                  </a:lnTo>
                  <a:lnTo>
                    <a:pt x="205" y="868"/>
                  </a:lnTo>
                  <a:lnTo>
                    <a:pt x="227" y="833"/>
                  </a:lnTo>
                  <a:lnTo>
                    <a:pt x="249" y="800"/>
                  </a:lnTo>
                  <a:lnTo>
                    <a:pt x="273" y="766"/>
                  </a:lnTo>
                  <a:lnTo>
                    <a:pt x="296" y="734"/>
                  </a:lnTo>
                  <a:lnTo>
                    <a:pt x="321" y="702"/>
                  </a:lnTo>
                  <a:lnTo>
                    <a:pt x="346" y="671"/>
                  </a:lnTo>
                  <a:lnTo>
                    <a:pt x="374" y="640"/>
                  </a:lnTo>
                  <a:lnTo>
                    <a:pt x="400" y="609"/>
                  </a:lnTo>
                  <a:lnTo>
                    <a:pt x="429" y="579"/>
                  </a:lnTo>
                  <a:lnTo>
                    <a:pt x="458" y="550"/>
                  </a:lnTo>
                  <a:lnTo>
                    <a:pt x="488" y="521"/>
                  </a:lnTo>
                  <a:lnTo>
                    <a:pt x="551" y="466"/>
                  </a:lnTo>
                  <a:lnTo>
                    <a:pt x="616" y="414"/>
                  </a:lnTo>
                  <a:lnTo>
                    <a:pt x="684" y="363"/>
                  </a:lnTo>
                  <a:lnTo>
                    <a:pt x="755" y="316"/>
                  </a:lnTo>
                  <a:lnTo>
                    <a:pt x="828" y="271"/>
                  </a:lnTo>
                  <a:lnTo>
                    <a:pt x="905" y="230"/>
                  </a:lnTo>
                  <a:lnTo>
                    <a:pt x="983" y="192"/>
                  </a:lnTo>
                  <a:lnTo>
                    <a:pt x="1023" y="173"/>
                  </a:lnTo>
                  <a:lnTo>
                    <a:pt x="1064" y="157"/>
                  </a:lnTo>
                  <a:lnTo>
                    <a:pt x="1106" y="140"/>
                  </a:lnTo>
                  <a:lnTo>
                    <a:pt x="1147" y="124"/>
                  </a:lnTo>
                  <a:lnTo>
                    <a:pt x="1191" y="109"/>
                  </a:lnTo>
                  <a:lnTo>
                    <a:pt x="1233" y="96"/>
                  </a:lnTo>
                  <a:lnTo>
                    <a:pt x="1276" y="83"/>
                  </a:lnTo>
                  <a:lnTo>
                    <a:pt x="1321" y="71"/>
                  </a:lnTo>
                  <a:lnTo>
                    <a:pt x="1365" y="60"/>
                  </a:lnTo>
                  <a:lnTo>
                    <a:pt x="1410" y="49"/>
                  </a:lnTo>
                  <a:lnTo>
                    <a:pt x="1454" y="39"/>
                  </a:lnTo>
                  <a:lnTo>
                    <a:pt x="1500" y="31"/>
                  </a:lnTo>
                  <a:lnTo>
                    <a:pt x="1547" y="24"/>
                  </a:lnTo>
                  <a:lnTo>
                    <a:pt x="1593" y="18"/>
                  </a:lnTo>
                  <a:lnTo>
                    <a:pt x="1640" y="12"/>
                  </a:lnTo>
                  <a:lnTo>
                    <a:pt x="1687" y="7"/>
                  </a:lnTo>
                  <a:lnTo>
                    <a:pt x="1735" y="3"/>
                  </a:lnTo>
                  <a:lnTo>
                    <a:pt x="1782" y="1"/>
                  </a:lnTo>
                  <a:lnTo>
                    <a:pt x="1830" y="0"/>
                  </a:lnTo>
                  <a:lnTo>
                    <a:pt x="1880" y="0"/>
                  </a:lnTo>
                  <a:lnTo>
                    <a:pt x="1928" y="0"/>
                  </a:lnTo>
                  <a:lnTo>
                    <a:pt x="1976" y="1"/>
                  </a:lnTo>
                  <a:lnTo>
                    <a:pt x="2024" y="3"/>
                  </a:lnTo>
                  <a:lnTo>
                    <a:pt x="2071" y="7"/>
                  </a:lnTo>
                  <a:lnTo>
                    <a:pt x="2118" y="12"/>
                  </a:lnTo>
                  <a:lnTo>
                    <a:pt x="2165" y="18"/>
                  </a:lnTo>
                  <a:lnTo>
                    <a:pt x="2212" y="24"/>
                  </a:lnTo>
                  <a:lnTo>
                    <a:pt x="2258" y="31"/>
                  </a:lnTo>
                  <a:lnTo>
                    <a:pt x="2304" y="39"/>
                  </a:lnTo>
                  <a:lnTo>
                    <a:pt x="2350" y="49"/>
                  </a:lnTo>
                  <a:lnTo>
                    <a:pt x="2394" y="60"/>
                  </a:lnTo>
                  <a:lnTo>
                    <a:pt x="2439" y="71"/>
                  </a:lnTo>
                  <a:lnTo>
                    <a:pt x="2482" y="83"/>
                  </a:lnTo>
                  <a:lnTo>
                    <a:pt x="2525" y="96"/>
                  </a:lnTo>
                  <a:lnTo>
                    <a:pt x="2569" y="109"/>
                  </a:lnTo>
                  <a:lnTo>
                    <a:pt x="2611" y="124"/>
                  </a:lnTo>
                  <a:lnTo>
                    <a:pt x="2653" y="140"/>
                  </a:lnTo>
                  <a:lnTo>
                    <a:pt x="2694" y="157"/>
                  </a:lnTo>
                  <a:lnTo>
                    <a:pt x="2735" y="173"/>
                  </a:lnTo>
                  <a:lnTo>
                    <a:pt x="2775" y="192"/>
                  </a:lnTo>
                  <a:lnTo>
                    <a:pt x="2854" y="230"/>
                  </a:lnTo>
                  <a:lnTo>
                    <a:pt x="2930" y="271"/>
                  </a:lnTo>
                  <a:lnTo>
                    <a:pt x="3004" y="316"/>
                  </a:lnTo>
                  <a:lnTo>
                    <a:pt x="3075" y="363"/>
                  </a:lnTo>
                  <a:lnTo>
                    <a:pt x="3143" y="414"/>
                  </a:lnTo>
                  <a:lnTo>
                    <a:pt x="3208" y="466"/>
                  </a:lnTo>
                  <a:lnTo>
                    <a:pt x="3270" y="521"/>
                  </a:lnTo>
                  <a:lnTo>
                    <a:pt x="3300" y="550"/>
                  </a:lnTo>
                  <a:lnTo>
                    <a:pt x="3329" y="579"/>
                  </a:lnTo>
                  <a:lnTo>
                    <a:pt x="3358" y="609"/>
                  </a:lnTo>
                  <a:lnTo>
                    <a:pt x="3386" y="640"/>
                  </a:lnTo>
                  <a:lnTo>
                    <a:pt x="3412" y="671"/>
                  </a:lnTo>
                  <a:lnTo>
                    <a:pt x="3437" y="702"/>
                  </a:lnTo>
                  <a:lnTo>
                    <a:pt x="3463" y="734"/>
                  </a:lnTo>
                  <a:lnTo>
                    <a:pt x="3487" y="766"/>
                  </a:lnTo>
                  <a:lnTo>
                    <a:pt x="3510" y="800"/>
                  </a:lnTo>
                  <a:lnTo>
                    <a:pt x="3531" y="833"/>
                  </a:lnTo>
                  <a:lnTo>
                    <a:pt x="3553" y="868"/>
                  </a:lnTo>
                  <a:lnTo>
                    <a:pt x="3573" y="902"/>
                  </a:lnTo>
                  <a:lnTo>
                    <a:pt x="3593" y="937"/>
                  </a:lnTo>
                  <a:lnTo>
                    <a:pt x="3611" y="973"/>
                  </a:lnTo>
                  <a:lnTo>
                    <a:pt x="3628" y="1009"/>
                  </a:lnTo>
                  <a:lnTo>
                    <a:pt x="3645" y="1045"/>
                  </a:lnTo>
                  <a:lnTo>
                    <a:pt x="3660" y="1082"/>
                  </a:lnTo>
                  <a:lnTo>
                    <a:pt x="3675" y="1119"/>
                  </a:lnTo>
                  <a:lnTo>
                    <a:pt x="3687" y="1156"/>
                  </a:lnTo>
                  <a:lnTo>
                    <a:pt x="3700" y="1195"/>
                  </a:lnTo>
                  <a:lnTo>
                    <a:pt x="3711" y="1234"/>
                  </a:lnTo>
                  <a:lnTo>
                    <a:pt x="3720" y="1272"/>
                  </a:lnTo>
                  <a:lnTo>
                    <a:pt x="3729" y="1311"/>
                  </a:lnTo>
                  <a:lnTo>
                    <a:pt x="3737" y="1351"/>
                  </a:lnTo>
                  <a:lnTo>
                    <a:pt x="3743" y="1391"/>
                  </a:lnTo>
                  <a:lnTo>
                    <a:pt x="3749" y="1431"/>
                  </a:lnTo>
                  <a:lnTo>
                    <a:pt x="3753" y="1470"/>
                  </a:lnTo>
                  <a:lnTo>
                    <a:pt x="3757" y="1511"/>
                  </a:lnTo>
                  <a:lnTo>
                    <a:pt x="3758" y="1552"/>
                  </a:lnTo>
                  <a:lnTo>
                    <a:pt x="3759" y="1594"/>
                  </a:lnTo>
                  <a:lnTo>
                    <a:pt x="3758" y="1635"/>
                  </a:lnTo>
                  <a:lnTo>
                    <a:pt x="3757" y="1676"/>
                  </a:lnTo>
                  <a:lnTo>
                    <a:pt x="3753" y="1716"/>
                  </a:lnTo>
                  <a:lnTo>
                    <a:pt x="3749" y="1757"/>
                  </a:lnTo>
                  <a:lnTo>
                    <a:pt x="3743" y="1796"/>
                  </a:lnTo>
                  <a:lnTo>
                    <a:pt x="3737" y="1836"/>
                  </a:lnTo>
                  <a:lnTo>
                    <a:pt x="3729" y="1875"/>
                  </a:lnTo>
                  <a:lnTo>
                    <a:pt x="3720" y="1915"/>
                  </a:lnTo>
                  <a:lnTo>
                    <a:pt x="3711" y="1953"/>
                  </a:lnTo>
                  <a:lnTo>
                    <a:pt x="3700" y="1992"/>
                  </a:lnTo>
                  <a:lnTo>
                    <a:pt x="3687" y="2029"/>
                  </a:lnTo>
                  <a:lnTo>
                    <a:pt x="3675" y="2067"/>
                  </a:lnTo>
                  <a:lnTo>
                    <a:pt x="3660" y="2104"/>
                  </a:lnTo>
                  <a:lnTo>
                    <a:pt x="3645" y="2141"/>
                  </a:lnTo>
                  <a:lnTo>
                    <a:pt x="3628" y="2178"/>
                  </a:lnTo>
                  <a:lnTo>
                    <a:pt x="3611" y="2213"/>
                  </a:lnTo>
                  <a:lnTo>
                    <a:pt x="3593" y="2249"/>
                  </a:lnTo>
                  <a:lnTo>
                    <a:pt x="3573" y="2284"/>
                  </a:lnTo>
                  <a:lnTo>
                    <a:pt x="3553" y="2319"/>
                  </a:lnTo>
                  <a:lnTo>
                    <a:pt x="3531" y="2353"/>
                  </a:lnTo>
                  <a:lnTo>
                    <a:pt x="3510" y="2387"/>
                  </a:lnTo>
                  <a:lnTo>
                    <a:pt x="3487" y="2420"/>
                  </a:lnTo>
                  <a:lnTo>
                    <a:pt x="3463" y="2452"/>
                  </a:lnTo>
                  <a:lnTo>
                    <a:pt x="3437" y="2485"/>
                  </a:lnTo>
                  <a:lnTo>
                    <a:pt x="3412" y="2516"/>
                  </a:lnTo>
                  <a:lnTo>
                    <a:pt x="3386" y="2546"/>
                  </a:lnTo>
                  <a:lnTo>
                    <a:pt x="3358" y="2578"/>
                  </a:lnTo>
                  <a:lnTo>
                    <a:pt x="3329" y="2607"/>
                  </a:lnTo>
                  <a:lnTo>
                    <a:pt x="3300" y="2636"/>
                  </a:lnTo>
                  <a:lnTo>
                    <a:pt x="3270" y="2665"/>
                  </a:lnTo>
                  <a:lnTo>
                    <a:pt x="3208" y="2720"/>
                  </a:lnTo>
                  <a:lnTo>
                    <a:pt x="3143" y="2773"/>
                  </a:lnTo>
                  <a:lnTo>
                    <a:pt x="3075" y="2823"/>
                  </a:lnTo>
                  <a:lnTo>
                    <a:pt x="3004" y="2870"/>
                  </a:lnTo>
                  <a:lnTo>
                    <a:pt x="2930" y="2915"/>
                  </a:lnTo>
                  <a:lnTo>
                    <a:pt x="2854" y="2957"/>
                  </a:lnTo>
                  <a:lnTo>
                    <a:pt x="2775" y="2994"/>
                  </a:lnTo>
                  <a:lnTo>
                    <a:pt x="2735" y="3012"/>
                  </a:lnTo>
                  <a:lnTo>
                    <a:pt x="2694" y="3029"/>
                  </a:lnTo>
                  <a:lnTo>
                    <a:pt x="2653" y="3046"/>
                  </a:lnTo>
                  <a:lnTo>
                    <a:pt x="2611" y="3062"/>
                  </a:lnTo>
                  <a:lnTo>
                    <a:pt x="2569" y="3076"/>
                  </a:lnTo>
                  <a:lnTo>
                    <a:pt x="2525" y="3091"/>
                  </a:lnTo>
                  <a:lnTo>
                    <a:pt x="2482" y="3103"/>
                  </a:lnTo>
                  <a:lnTo>
                    <a:pt x="2439" y="3115"/>
                  </a:lnTo>
                  <a:lnTo>
                    <a:pt x="2394" y="3127"/>
                  </a:lnTo>
                  <a:lnTo>
                    <a:pt x="2350" y="3137"/>
                  </a:lnTo>
                  <a:lnTo>
                    <a:pt x="2304" y="3146"/>
                  </a:lnTo>
                  <a:lnTo>
                    <a:pt x="2258" y="3155"/>
                  </a:lnTo>
                  <a:lnTo>
                    <a:pt x="2212" y="3162"/>
                  </a:lnTo>
                  <a:lnTo>
                    <a:pt x="2165" y="3168"/>
                  </a:lnTo>
                  <a:lnTo>
                    <a:pt x="2118" y="3174"/>
                  </a:lnTo>
                  <a:lnTo>
                    <a:pt x="2071" y="3179"/>
                  </a:lnTo>
                  <a:lnTo>
                    <a:pt x="2024" y="3183"/>
                  </a:lnTo>
                  <a:lnTo>
                    <a:pt x="1976" y="3185"/>
                  </a:lnTo>
                  <a:lnTo>
                    <a:pt x="1928" y="3186"/>
                  </a:lnTo>
                  <a:lnTo>
                    <a:pt x="1880" y="3188"/>
                  </a:lnTo>
                  <a:lnTo>
                    <a:pt x="1830" y="3186"/>
                  </a:lnTo>
                  <a:lnTo>
                    <a:pt x="1782" y="3185"/>
                  </a:lnTo>
                  <a:lnTo>
                    <a:pt x="1735" y="3183"/>
                  </a:lnTo>
                  <a:lnTo>
                    <a:pt x="1687" y="3179"/>
                  </a:lnTo>
                  <a:lnTo>
                    <a:pt x="1640" y="3174"/>
                  </a:lnTo>
                  <a:lnTo>
                    <a:pt x="1593" y="3168"/>
                  </a:lnTo>
                  <a:lnTo>
                    <a:pt x="1547" y="3162"/>
                  </a:lnTo>
                  <a:lnTo>
                    <a:pt x="1500" y="3155"/>
                  </a:lnTo>
                  <a:lnTo>
                    <a:pt x="1454" y="3146"/>
                  </a:lnTo>
                  <a:lnTo>
                    <a:pt x="1410" y="3137"/>
                  </a:lnTo>
                  <a:lnTo>
                    <a:pt x="1365" y="3127"/>
                  </a:lnTo>
                  <a:lnTo>
                    <a:pt x="1321" y="3115"/>
                  </a:lnTo>
                  <a:lnTo>
                    <a:pt x="1276" y="3103"/>
                  </a:lnTo>
                  <a:lnTo>
                    <a:pt x="1233" y="3091"/>
                  </a:lnTo>
                  <a:lnTo>
                    <a:pt x="1191" y="3076"/>
                  </a:lnTo>
                  <a:lnTo>
                    <a:pt x="1147" y="3062"/>
                  </a:lnTo>
                  <a:lnTo>
                    <a:pt x="1106" y="3046"/>
                  </a:lnTo>
                  <a:lnTo>
                    <a:pt x="1064" y="3029"/>
                  </a:lnTo>
                  <a:lnTo>
                    <a:pt x="1023" y="3012"/>
                  </a:lnTo>
                  <a:lnTo>
                    <a:pt x="983" y="2994"/>
                  </a:lnTo>
                  <a:lnTo>
                    <a:pt x="905" y="2957"/>
                  </a:lnTo>
                  <a:lnTo>
                    <a:pt x="828" y="2915"/>
                  </a:lnTo>
                  <a:lnTo>
                    <a:pt x="755" y="2870"/>
                  </a:lnTo>
                  <a:lnTo>
                    <a:pt x="684" y="2823"/>
                  </a:lnTo>
                  <a:lnTo>
                    <a:pt x="616" y="2773"/>
                  </a:lnTo>
                  <a:lnTo>
                    <a:pt x="551" y="2720"/>
                  </a:lnTo>
                  <a:lnTo>
                    <a:pt x="488" y="2665"/>
                  </a:lnTo>
                  <a:lnTo>
                    <a:pt x="458" y="2636"/>
                  </a:lnTo>
                  <a:lnTo>
                    <a:pt x="429" y="2607"/>
                  </a:lnTo>
                  <a:lnTo>
                    <a:pt x="400" y="2578"/>
                  </a:lnTo>
                  <a:lnTo>
                    <a:pt x="374" y="2546"/>
                  </a:lnTo>
                  <a:lnTo>
                    <a:pt x="346" y="2516"/>
                  </a:lnTo>
                  <a:lnTo>
                    <a:pt x="321" y="2485"/>
                  </a:lnTo>
                  <a:lnTo>
                    <a:pt x="296" y="2452"/>
                  </a:lnTo>
                  <a:lnTo>
                    <a:pt x="273" y="2420"/>
                  </a:lnTo>
                  <a:lnTo>
                    <a:pt x="249" y="2387"/>
                  </a:lnTo>
                  <a:lnTo>
                    <a:pt x="227" y="2353"/>
                  </a:lnTo>
                  <a:lnTo>
                    <a:pt x="205" y="2319"/>
                  </a:lnTo>
                  <a:lnTo>
                    <a:pt x="185" y="2284"/>
                  </a:lnTo>
                  <a:lnTo>
                    <a:pt x="166" y="2249"/>
                  </a:lnTo>
                  <a:lnTo>
                    <a:pt x="147" y="2213"/>
                  </a:lnTo>
                  <a:lnTo>
                    <a:pt x="131" y="2178"/>
                  </a:lnTo>
                  <a:lnTo>
                    <a:pt x="114" y="2141"/>
                  </a:lnTo>
                  <a:lnTo>
                    <a:pt x="99" y="2104"/>
                  </a:lnTo>
                  <a:lnTo>
                    <a:pt x="85" y="2067"/>
                  </a:lnTo>
                  <a:lnTo>
                    <a:pt x="72" y="2029"/>
                  </a:lnTo>
                  <a:lnTo>
                    <a:pt x="60" y="1992"/>
                  </a:lnTo>
                  <a:lnTo>
                    <a:pt x="49" y="1953"/>
                  </a:lnTo>
                  <a:lnTo>
                    <a:pt x="38" y="1915"/>
                  </a:lnTo>
                  <a:lnTo>
                    <a:pt x="29" y="1875"/>
                  </a:lnTo>
                  <a:lnTo>
                    <a:pt x="22" y="1836"/>
                  </a:lnTo>
                  <a:lnTo>
                    <a:pt x="15" y="1796"/>
                  </a:lnTo>
                  <a:lnTo>
                    <a:pt x="10" y="1757"/>
                  </a:lnTo>
                  <a:lnTo>
                    <a:pt x="5" y="1716"/>
                  </a:lnTo>
                  <a:lnTo>
                    <a:pt x="3" y="1676"/>
                  </a:lnTo>
                  <a:lnTo>
                    <a:pt x="0" y="1635"/>
                  </a:lnTo>
                  <a:lnTo>
                    <a:pt x="0" y="1594"/>
                  </a:lnTo>
                </a:path>
              </a:pathLst>
            </a:custGeom>
            <a:noFill/>
            <a:ln w="15240">
              <a:solidFill>
                <a:srgbClr val="000000"/>
              </a:solidFill>
              <a:round/>
              <a:headEnd/>
              <a:tailEnd/>
            </a:ln>
          </p:spPr>
          <p:txBody>
            <a:bodyPr>
              <a:prstTxWarp prst="textNoShape">
                <a:avLst/>
              </a:prstTxWarp>
            </a:bodyPr>
            <a:lstStyle/>
            <a:p>
              <a:endParaRPr lang="en-US"/>
            </a:p>
          </p:txBody>
        </p:sp>
        <p:sp>
          <p:nvSpPr>
            <p:cNvPr id="62474" name="Rectangle 12"/>
            <p:cNvSpPr>
              <a:spLocks noChangeArrowheads="1"/>
            </p:cNvSpPr>
            <p:nvPr/>
          </p:nvSpPr>
          <p:spPr bwMode="auto">
            <a:xfrm>
              <a:off x="1902" y="3321"/>
              <a:ext cx="3270" cy="811"/>
            </a:xfrm>
            <a:prstGeom prst="rect">
              <a:avLst/>
            </a:prstGeom>
            <a:noFill/>
            <a:ln w="9525">
              <a:noFill/>
              <a:miter lim="800000"/>
              <a:headEnd/>
              <a:tailEnd/>
            </a:ln>
          </p:spPr>
          <p:txBody>
            <a:bodyPr lIns="0" tIns="0" rIns="0" bIns="0">
              <a:prstTxWarp prst="textNoShape">
                <a:avLst/>
              </a:prstTxWarp>
            </a:bodyPr>
            <a:lstStyle/>
            <a:p>
              <a:pPr algn="ctr"/>
              <a:r>
                <a:rPr lang="en-US" i="1" dirty="0" smtClean="0">
                  <a:solidFill>
                    <a:srgbClr val="000000"/>
                  </a:solidFill>
                  <a:ea typeface="SimSun" pitchFamily="2" charset="-122"/>
                  <a:cs typeface="SimSun" pitchFamily="2" charset="-122"/>
                </a:rPr>
                <a:t>Program/Professional LOs</a:t>
              </a:r>
              <a:endParaRPr lang="en-US" sz="2400" dirty="0"/>
            </a:p>
          </p:txBody>
        </p:sp>
        <p:sp>
          <p:nvSpPr>
            <p:cNvPr id="62475" name="Freeform 11"/>
            <p:cNvSpPr>
              <a:spLocks/>
            </p:cNvSpPr>
            <p:nvPr/>
          </p:nvSpPr>
          <p:spPr bwMode="auto">
            <a:xfrm>
              <a:off x="1542" y="4752"/>
              <a:ext cx="2313" cy="1739"/>
            </a:xfrm>
            <a:custGeom>
              <a:avLst/>
              <a:gdLst>
                <a:gd name="T0" fmla="*/ 6 w 2313"/>
                <a:gd name="T1" fmla="*/ 780 h 1739"/>
                <a:gd name="T2" fmla="*/ 36 w 2313"/>
                <a:gd name="T3" fmla="*/ 652 h 1739"/>
                <a:gd name="T4" fmla="*/ 90 w 2313"/>
                <a:gd name="T5" fmla="*/ 530 h 1739"/>
                <a:gd name="T6" fmla="*/ 167 w 2313"/>
                <a:gd name="T7" fmla="*/ 418 h 1739"/>
                <a:gd name="T8" fmla="*/ 264 w 2313"/>
                <a:gd name="T9" fmla="*/ 316 h 1739"/>
                <a:gd name="T10" fmla="*/ 378 w 2313"/>
                <a:gd name="T11" fmla="*/ 226 h 1739"/>
                <a:gd name="T12" fmla="*/ 509 w 2313"/>
                <a:gd name="T13" fmla="*/ 148 h 1739"/>
                <a:gd name="T14" fmla="*/ 654 w 2313"/>
                <a:gd name="T15" fmla="*/ 86 h 1739"/>
                <a:gd name="T16" fmla="*/ 812 w 2313"/>
                <a:gd name="T17" fmla="*/ 39 h 1739"/>
                <a:gd name="T18" fmla="*/ 979 w 2313"/>
                <a:gd name="T19" fmla="*/ 10 h 1739"/>
                <a:gd name="T20" fmla="*/ 1156 w 2313"/>
                <a:gd name="T21" fmla="*/ 0 h 1739"/>
                <a:gd name="T22" fmla="*/ 1332 w 2313"/>
                <a:gd name="T23" fmla="*/ 10 h 1739"/>
                <a:gd name="T24" fmla="*/ 1499 w 2313"/>
                <a:gd name="T25" fmla="*/ 39 h 1739"/>
                <a:gd name="T26" fmla="*/ 1657 w 2313"/>
                <a:gd name="T27" fmla="*/ 86 h 1739"/>
                <a:gd name="T28" fmla="*/ 1802 w 2313"/>
                <a:gd name="T29" fmla="*/ 148 h 1739"/>
                <a:gd name="T30" fmla="*/ 1933 w 2313"/>
                <a:gd name="T31" fmla="*/ 226 h 1739"/>
                <a:gd name="T32" fmla="*/ 2048 w 2313"/>
                <a:gd name="T33" fmla="*/ 316 h 1739"/>
                <a:gd name="T34" fmla="*/ 2145 w 2313"/>
                <a:gd name="T35" fmla="*/ 418 h 1739"/>
                <a:gd name="T36" fmla="*/ 2221 w 2313"/>
                <a:gd name="T37" fmla="*/ 530 h 1739"/>
                <a:gd name="T38" fmla="*/ 2275 w 2313"/>
                <a:gd name="T39" fmla="*/ 652 h 1739"/>
                <a:gd name="T40" fmla="*/ 2307 w 2313"/>
                <a:gd name="T41" fmla="*/ 780 h 1739"/>
                <a:gd name="T42" fmla="*/ 2313 w 2313"/>
                <a:gd name="T43" fmla="*/ 869 h 1739"/>
                <a:gd name="T44" fmla="*/ 2299 w 2313"/>
                <a:gd name="T45" fmla="*/ 1001 h 1739"/>
                <a:gd name="T46" fmla="*/ 2260 w 2313"/>
                <a:gd name="T47" fmla="*/ 1128 h 1739"/>
                <a:gd name="T48" fmla="*/ 2198 w 2313"/>
                <a:gd name="T49" fmla="*/ 1246 h 1739"/>
                <a:gd name="T50" fmla="*/ 2115 w 2313"/>
                <a:gd name="T51" fmla="*/ 1355 h 1739"/>
                <a:gd name="T52" fmla="*/ 2011 w 2313"/>
                <a:gd name="T53" fmla="*/ 1454 h 1739"/>
                <a:gd name="T54" fmla="*/ 1891 w 2313"/>
                <a:gd name="T55" fmla="*/ 1540 h 1739"/>
                <a:gd name="T56" fmla="*/ 1755 w 2313"/>
                <a:gd name="T57" fmla="*/ 1612 h 1739"/>
                <a:gd name="T58" fmla="*/ 1605 w 2313"/>
                <a:gd name="T59" fmla="*/ 1670 h 1739"/>
                <a:gd name="T60" fmla="*/ 1445 w 2313"/>
                <a:gd name="T61" fmla="*/ 1711 h 1739"/>
                <a:gd name="T62" fmla="*/ 1274 w 2313"/>
                <a:gd name="T63" fmla="*/ 1734 h 1739"/>
                <a:gd name="T64" fmla="*/ 1096 w 2313"/>
                <a:gd name="T65" fmla="*/ 1738 h 1739"/>
                <a:gd name="T66" fmla="*/ 922 w 2313"/>
                <a:gd name="T67" fmla="*/ 1721 h 1739"/>
                <a:gd name="T68" fmla="*/ 759 w 2313"/>
                <a:gd name="T69" fmla="*/ 1686 h 1739"/>
                <a:gd name="T70" fmla="*/ 604 w 2313"/>
                <a:gd name="T71" fmla="*/ 1634 h 1739"/>
                <a:gd name="T72" fmla="*/ 463 w 2313"/>
                <a:gd name="T73" fmla="*/ 1566 h 1739"/>
                <a:gd name="T74" fmla="*/ 338 w 2313"/>
                <a:gd name="T75" fmla="*/ 1484 h 1739"/>
                <a:gd name="T76" fmla="*/ 229 w 2313"/>
                <a:gd name="T77" fmla="*/ 1389 h 1739"/>
                <a:gd name="T78" fmla="*/ 139 w 2313"/>
                <a:gd name="T79" fmla="*/ 1284 h 1739"/>
                <a:gd name="T80" fmla="*/ 70 w 2313"/>
                <a:gd name="T81" fmla="*/ 1168 h 1739"/>
                <a:gd name="T82" fmla="*/ 23 w 2313"/>
                <a:gd name="T83" fmla="*/ 1044 h 1739"/>
                <a:gd name="T84" fmla="*/ 1 w 2313"/>
                <a:gd name="T85" fmla="*/ 914 h 17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13"/>
                <a:gd name="T130" fmla="*/ 0 h 1739"/>
                <a:gd name="T131" fmla="*/ 2313 w 2313"/>
                <a:gd name="T132" fmla="*/ 1739 h 17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13" h="1739">
                  <a:moveTo>
                    <a:pt x="0" y="869"/>
                  </a:moveTo>
                  <a:lnTo>
                    <a:pt x="1" y="825"/>
                  </a:lnTo>
                  <a:lnTo>
                    <a:pt x="6" y="780"/>
                  </a:lnTo>
                  <a:lnTo>
                    <a:pt x="13" y="737"/>
                  </a:lnTo>
                  <a:lnTo>
                    <a:pt x="23" y="694"/>
                  </a:lnTo>
                  <a:lnTo>
                    <a:pt x="36" y="652"/>
                  </a:lnTo>
                  <a:lnTo>
                    <a:pt x="52" y="611"/>
                  </a:lnTo>
                  <a:lnTo>
                    <a:pt x="70" y="570"/>
                  </a:lnTo>
                  <a:lnTo>
                    <a:pt x="90" y="530"/>
                  </a:lnTo>
                  <a:lnTo>
                    <a:pt x="113" y="493"/>
                  </a:lnTo>
                  <a:lnTo>
                    <a:pt x="139" y="454"/>
                  </a:lnTo>
                  <a:lnTo>
                    <a:pt x="167" y="418"/>
                  </a:lnTo>
                  <a:lnTo>
                    <a:pt x="197" y="383"/>
                  </a:lnTo>
                  <a:lnTo>
                    <a:pt x="229" y="349"/>
                  </a:lnTo>
                  <a:lnTo>
                    <a:pt x="264" y="316"/>
                  </a:lnTo>
                  <a:lnTo>
                    <a:pt x="300" y="285"/>
                  </a:lnTo>
                  <a:lnTo>
                    <a:pt x="338" y="255"/>
                  </a:lnTo>
                  <a:lnTo>
                    <a:pt x="378" y="226"/>
                  </a:lnTo>
                  <a:lnTo>
                    <a:pt x="420" y="198"/>
                  </a:lnTo>
                  <a:lnTo>
                    <a:pt x="463" y="173"/>
                  </a:lnTo>
                  <a:lnTo>
                    <a:pt x="509" y="148"/>
                  </a:lnTo>
                  <a:lnTo>
                    <a:pt x="556" y="125"/>
                  </a:lnTo>
                  <a:lnTo>
                    <a:pt x="604" y="105"/>
                  </a:lnTo>
                  <a:lnTo>
                    <a:pt x="654" y="86"/>
                  </a:lnTo>
                  <a:lnTo>
                    <a:pt x="706" y="68"/>
                  </a:lnTo>
                  <a:lnTo>
                    <a:pt x="759" y="52"/>
                  </a:lnTo>
                  <a:lnTo>
                    <a:pt x="812" y="39"/>
                  </a:lnTo>
                  <a:lnTo>
                    <a:pt x="867" y="26"/>
                  </a:lnTo>
                  <a:lnTo>
                    <a:pt x="922" y="17"/>
                  </a:lnTo>
                  <a:lnTo>
                    <a:pt x="979" y="10"/>
                  </a:lnTo>
                  <a:lnTo>
                    <a:pt x="1038" y="4"/>
                  </a:lnTo>
                  <a:lnTo>
                    <a:pt x="1096" y="1"/>
                  </a:lnTo>
                  <a:lnTo>
                    <a:pt x="1156" y="0"/>
                  </a:lnTo>
                  <a:lnTo>
                    <a:pt x="1215" y="1"/>
                  </a:lnTo>
                  <a:lnTo>
                    <a:pt x="1274" y="4"/>
                  </a:lnTo>
                  <a:lnTo>
                    <a:pt x="1332" y="10"/>
                  </a:lnTo>
                  <a:lnTo>
                    <a:pt x="1389" y="17"/>
                  </a:lnTo>
                  <a:lnTo>
                    <a:pt x="1445" y="26"/>
                  </a:lnTo>
                  <a:lnTo>
                    <a:pt x="1499" y="39"/>
                  </a:lnTo>
                  <a:lnTo>
                    <a:pt x="1554" y="52"/>
                  </a:lnTo>
                  <a:lnTo>
                    <a:pt x="1605" y="68"/>
                  </a:lnTo>
                  <a:lnTo>
                    <a:pt x="1657" y="86"/>
                  </a:lnTo>
                  <a:lnTo>
                    <a:pt x="1707" y="105"/>
                  </a:lnTo>
                  <a:lnTo>
                    <a:pt x="1755" y="125"/>
                  </a:lnTo>
                  <a:lnTo>
                    <a:pt x="1802" y="148"/>
                  </a:lnTo>
                  <a:lnTo>
                    <a:pt x="1848" y="173"/>
                  </a:lnTo>
                  <a:lnTo>
                    <a:pt x="1891" y="198"/>
                  </a:lnTo>
                  <a:lnTo>
                    <a:pt x="1933" y="226"/>
                  </a:lnTo>
                  <a:lnTo>
                    <a:pt x="1973" y="255"/>
                  </a:lnTo>
                  <a:lnTo>
                    <a:pt x="2011" y="285"/>
                  </a:lnTo>
                  <a:lnTo>
                    <a:pt x="2048" y="316"/>
                  </a:lnTo>
                  <a:lnTo>
                    <a:pt x="2083" y="349"/>
                  </a:lnTo>
                  <a:lnTo>
                    <a:pt x="2115" y="383"/>
                  </a:lnTo>
                  <a:lnTo>
                    <a:pt x="2145" y="418"/>
                  </a:lnTo>
                  <a:lnTo>
                    <a:pt x="2173" y="454"/>
                  </a:lnTo>
                  <a:lnTo>
                    <a:pt x="2198" y="493"/>
                  </a:lnTo>
                  <a:lnTo>
                    <a:pt x="2221" y="530"/>
                  </a:lnTo>
                  <a:lnTo>
                    <a:pt x="2242" y="570"/>
                  </a:lnTo>
                  <a:lnTo>
                    <a:pt x="2260" y="611"/>
                  </a:lnTo>
                  <a:lnTo>
                    <a:pt x="2275" y="652"/>
                  </a:lnTo>
                  <a:lnTo>
                    <a:pt x="2289" y="694"/>
                  </a:lnTo>
                  <a:lnTo>
                    <a:pt x="2299" y="737"/>
                  </a:lnTo>
                  <a:lnTo>
                    <a:pt x="2307" y="780"/>
                  </a:lnTo>
                  <a:lnTo>
                    <a:pt x="2310" y="825"/>
                  </a:lnTo>
                  <a:lnTo>
                    <a:pt x="2313" y="869"/>
                  </a:lnTo>
                  <a:lnTo>
                    <a:pt x="2310" y="914"/>
                  </a:lnTo>
                  <a:lnTo>
                    <a:pt x="2307" y="958"/>
                  </a:lnTo>
                  <a:lnTo>
                    <a:pt x="2299" y="1001"/>
                  </a:lnTo>
                  <a:lnTo>
                    <a:pt x="2289" y="1044"/>
                  </a:lnTo>
                  <a:lnTo>
                    <a:pt x="2275" y="1087"/>
                  </a:lnTo>
                  <a:lnTo>
                    <a:pt x="2260" y="1128"/>
                  </a:lnTo>
                  <a:lnTo>
                    <a:pt x="2242" y="1168"/>
                  </a:lnTo>
                  <a:lnTo>
                    <a:pt x="2221" y="1207"/>
                  </a:lnTo>
                  <a:lnTo>
                    <a:pt x="2198" y="1246"/>
                  </a:lnTo>
                  <a:lnTo>
                    <a:pt x="2173" y="1284"/>
                  </a:lnTo>
                  <a:lnTo>
                    <a:pt x="2145" y="1320"/>
                  </a:lnTo>
                  <a:lnTo>
                    <a:pt x="2115" y="1355"/>
                  </a:lnTo>
                  <a:lnTo>
                    <a:pt x="2083" y="1389"/>
                  </a:lnTo>
                  <a:lnTo>
                    <a:pt x="2048" y="1422"/>
                  </a:lnTo>
                  <a:lnTo>
                    <a:pt x="2011" y="1454"/>
                  </a:lnTo>
                  <a:lnTo>
                    <a:pt x="1973" y="1484"/>
                  </a:lnTo>
                  <a:lnTo>
                    <a:pt x="1933" y="1513"/>
                  </a:lnTo>
                  <a:lnTo>
                    <a:pt x="1891" y="1540"/>
                  </a:lnTo>
                  <a:lnTo>
                    <a:pt x="1848" y="1566"/>
                  </a:lnTo>
                  <a:lnTo>
                    <a:pt x="1802" y="1590"/>
                  </a:lnTo>
                  <a:lnTo>
                    <a:pt x="1755" y="1612"/>
                  </a:lnTo>
                  <a:lnTo>
                    <a:pt x="1707" y="1634"/>
                  </a:lnTo>
                  <a:lnTo>
                    <a:pt x="1657" y="1653"/>
                  </a:lnTo>
                  <a:lnTo>
                    <a:pt x="1605" y="1670"/>
                  </a:lnTo>
                  <a:lnTo>
                    <a:pt x="1554" y="1686"/>
                  </a:lnTo>
                  <a:lnTo>
                    <a:pt x="1499" y="1699"/>
                  </a:lnTo>
                  <a:lnTo>
                    <a:pt x="1445" y="1711"/>
                  </a:lnTo>
                  <a:lnTo>
                    <a:pt x="1389" y="1721"/>
                  </a:lnTo>
                  <a:lnTo>
                    <a:pt x="1332" y="1728"/>
                  </a:lnTo>
                  <a:lnTo>
                    <a:pt x="1274" y="1734"/>
                  </a:lnTo>
                  <a:lnTo>
                    <a:pt x="1215" y="1738"/>
                  </a:lnTo>
                  <a:lnTo>
                    <a:pt x="1156" y="1739"/>
                  </a:lnTo>
                  <a:lnTo>
                    <a:pt x="1096" y="1738"/>
                  </a:lnTo>
                  <a:lnTo>
                    <a:pt x="1038" y="1734"/>
                  </a:lnTo>
                  <a:lnTo>
                    <a:pt x="979" y="1728"/>
                  </a:lnTo>
                  <a:lnTo>
                    <a:pt x="922" y="1721"/>
                  </a:lnTo>
                  <a:lnTo>
                    <a:pt x="867" y="1711"/>
                  </a:lnTo>
                  <a:lnTo>
                    <a:pt x="812" y="1699"/>
                  </a:lnTo>
                  <a:lnTo>
                    <a:pt x="759" y="1686"/>
                  </a:lnTo>
                  <a:lnTo>
                    <a:pt x="706" y="1670"/>
                  </a:lnTo>
                  <a:lnTo>
                    <a:pt x="654" y="1653"/>
                  </a:lnTo>
                  <a:lnTo>
                    <a:pt x="604" y="1634"/>
                  </a:lnTo>
                  <a:lnTo>
                    <a:pt x="556" y="1612"/>
                  </a:lnTo>
                  <a:lnTo>
                    <a:pt x="509" y="1590"/>
                  </a:lnTo>
                  <a:lnTo>
                    <a:pt x="463" y="1566"/>
                  </a:lnTo>
                  <a:lnTo>
                    <a:pt x="420" y="1540"/>
                  </a:lnTo>
                  <a:lnTo>
                    <a:pt x="378" y="1513"/>
                  </a:lnTo>
                  <a:lnTo>
                    <a:pt x="338" y="1484"/>
                  </a:lnTo>
                  <a:lnTo>
                    <a:pt x="300" y="1454"/>
                  </a:lnTo>
                  <a:lnTo>
                    <a:pt x="264" y="1422"/>
                  </a:lnTo>
                  <a:lnTo>
                    <a:pt x="229" y="1389"/>
                  </a:lnTo>
                  <a:lnTo>
                    <a:pt x="197" y="1355"/>
                  </a:lnTo>
                  <a:lnTo>
                    <a:pt x="167" y="1320"/>
                  </a:lnTo>
                  <a:lnTo>
                    <a:pt x="139" y="1284"/>
                  </a:lnTo>
                  <a:lnTo>
                    <a:pt x="113" y="1246"/>
                  </a:lnTo>
                  <a:lnTo>
                    <a:pt x="90" y="1207"/>
                  </a:lnTo>
                  <a:lnTo>
                    <a:pt x="70" y="1168"/>
                  </a:lnTo>
                  <a:lnTo>
                    <a:pt x="52" y="1128"/>
                  </a:lnTo>
                  <a:lnTo>
                    <a:pt x="36" y="1087"/>
                  </a:lnTo>
                  <a:lnTo>
                    <a:pt x="23" y="1044"/>
                  </a:lnTo>
                  <a:lnTo>
                    <a:pt x="13" y="1001"/>
                  </a:lnTo>
                  <a:lnTo>
                    <a:pt x="6" y="958"/>
                  </a:lnTo>
                  <a:lnTo>
                    <a:pt x="1" y="914"/>
                  </a:lnTo>
                  <a:lnTo>
                    <a:pt x="0" y="869"/>
                  </a:lnTo>
                  <a:close/>
                </a:path>
              </a:pathLst>
            </a:custGeom>
            <a:noFill/>
            <a:ln w="9525">
              <a:noFill/>
              <a:round/>
              <a:headEnd/>
              <a:tailEnd/>
            </a:ln>
          </p:spPr>
          <p:txBody>
            <a:bodyPr>
              <a:prstTxWarp prst="textNoShape">
                <a:avLst/>
              </a:prstTxWarp>
            </a:bodyPr>
            <a:lstStyle/>
            <a:p>
              <a:endParaRPr lang="en-US"/>
            </a:p>
          </p:txBody>
        </p:sp>
        <p:sp>
          <p:nvSpPr>
            <p:cNvPr id="62476" name="Freeform 10"/>
            <p:cNvSpPr>
              <a:spLocks/>
            </p:cNvSpPr>
            <p:nvPr/>
          </p:nvSpPr>
          <p:spPr bwMode="auto">
            <a:xfrm>
              <a:off x="963" y="4387"/>
              <a:ext cx="5034" cy="4694"/>
            </a:xfrm>
            <a:custGeom>
              <a:avLst/>
              <a:gdLst>
                <a:gd name="T0" fmla="*/ 6 w 2313"/>
                <a:gd name="T1" fmla="*/ 780 h 1739"/>
                <a:gd name="T2" fmla="*/ 36 w 2313"/>
                <a:gd name="T3" fmla="*/ 652 h 1739"/>
                <a:gd name="T4" fmla="*/ 90 w 2313"/>
                <a:gd name="T5" fmla="*/ 530 h 1739"/>
                <a:gd name="T6" fmla="*/ 167 w 2313"/>
                <a:gd name="T7" fmla="*/ 418 h 1739"/>
                <a:gd name="T8" fmla="*/ 264 w 2313"/>
                <a:gd name="T9" fmla="*/ 316 h 1739"/>
                <a:gd name="T10" fmla="*/ 378 w 2313"/>
                <a:gd name="T11" fmla="*/ 226 h 1739"/>
                <a:gd name="T12" fmla="*/ 509 w 2313"/>
                <a:gd name="T13" fmla="*/ 148 h 1739"/>
                <a:gd name="T14" fmla="*/ 654 w 2313"/>
                <a:gd name="T15" fmla="*/ 86 h 1739"/>
                <a:gd name="T16" fmla="*/ 812 w 2313"/>
                <a:gd name="T17" fmla="*/ 39 h 1739"/>
                <a:gd name="T18" fmla="*/ 979 w 2313"/>
                <a:gd name="T19" fmla="*/ 10 h 1739"/>
                <a:gd name="T20" fmla="*/ 1156 w 2313"/>
                <a:gd name="T21" fmla="*/ 0 h 1739"/>
                <a:gd name="T22" fmla="*/ 1332 w 2313"/>
                <a:gd name="T23" fmla="*/ 10 h 1739"/>
                <a:gd name="T24" fmla="*/ 1499 w 2313"/>
                <a:gd name="T25" fmla="*/ 39 h 1739"/>
                <a:gd name="T26" fmla="*/ 1657 w 2313"/>
                <a:gd name="T27" fmla="*/ 86 h 1739"/>
                <a:gd name="T28" fmla="*/ 1802 w 2313"/>
                <a:gd name="T29" fmla="*/ 148 h 1739"/>
                <a:gd name="T30" fmla="*/ 1933 w 2313"/>
                <a:gd name="T31" fmla="*/ 226 h 1739"/>
                <a:gd name="T32" fmla="*/ 2048 w 2313"/>
                <a:gd name="T33" fmla="*/ 316 h 1739"/>
                <a:gd name="T34" fmla="*/ 2145 w 2313"/>
                <a:gd name="T35" fmla="*/ 418 h 1739"/>
                <a:gd name="T36" fmla="*/ 2221 w 2313"/>
                <a:gd name="T37" fmla="*/ 530 h 1739"/>
                <a:gd name="T38" fmla="*/ 2275 w 2313"/>
                <a:gd name="T39" fmla="*/ 652 h 1739"/>
                <a:gd name="T40" fmla="*/ 2307 w 2313"/>
                <a:gd name="T41" fmla="*/ 780 h 1739"/>
                <a:gd name="T42" fmla="*/ 2313 w 2313"/>
                <a:gd name="T43" fmla="*/ 869 h 1739"/>
                <a:gd name="T44" fmla="*/ 2299 w 2313"/>
                <a:gd name="T45" fmla="*/ 1001 h 1739"/>
                <a:gd name="T46" fmla="*/ 2260 w 2313"/>
                <a:gd name="T47" fmla="*/ 1128 h 1739"/>
                <a:gd name="T48" fmla="*/ 2198 w 2313"/>
                <a:gd name="T49" fmla="*/ 1246 h 1739"/>
                <a:gd name="T50" fmla="*/ 2115 w 2313"/>
                <a:gd name="T51" fmla="*/ 1355 h 1739"/>
                <a:gd name="T52" fmla="*/ 2011 w 2313"/>
                <a:gd name="T53" fmla="*/ 1454 h 1739"/>
                <a:gd name="T54" fmla="*/ 1891 w 2313"/>
                <a:gd name="T55" fmla="*/ 1540 h 1739"/>
                <a:gd name="T56" fmla="*/ 1755 w 2313"/>
                <a:gd name="T57" fmla="*/ 1612 h 1739"/>
                <a:gd name="T58" fmla="*/ 1605 w 2313"/>
                <a:gd name="T59" fmla="*/ 1670 h 1739"/>
                <a:gd name="T60" fmla="*/ 1445 w 2313"/>
                <a:gd name="T61" fmla="*/ 1711 h 1739"/>
                <a:gd name="T62" fmla="*/ 1274 w 2313"/>
                <a:gd name="T63" fmla="*/ 1734 h 1739"/>
                <a:gd name="T64" fmla="*/ 1096 w 2313"/>
                <a:gd name="T65" fmla="*/ 1738 h 1739"/>
                <a:gd name="T66" fmla="*/ 922 w 2313"/>
                <a:gd name="T67" fmla="*/ 1721 h 1739"/>
                <a:gd name="T68" fmla="*/ 759 w 2313"/>
                <a:gd name="T69" fmla="*/ 1686 h 1739"/>
                <a:gd name="T70" fmla="*/ 604 w 2313"/>
                <a:gd name="T71" fmla="*/ 1634 h 1739"/>
                <a:gd name="T72" fmla="*/ 463 w 2313"/>
                <a:gd name="T73" fmla="*/ 1566 h 1739"/>
                <a:gd name="T74" fmla="*/ 338 w 2313"/>
                <a:gd name="T75" fmla="*/ 1484 h 1739"/>
                <a:gd name="T76" fmla="*/ 229 w 2313"/>
                <a:gd name="T77" fmla="*/ 1389 h 1739"/>
                <a:gd name="T78" fmla="*/ 139 w 2313"/>
                <a:gd name="T79" fmla="*/ 1284 h 1739"/>
                <a:gd name="T80" fmla="*/ 70 w 2313"/>
                <a:gd name="T81" fmla="*/ 1168 h 1739"/>
                <a:gd name="T82" fmla="*/ 23 w 2313"/>
                <a:gd name="T83" fmla="*/ 1044 h 1739"/>
                <a:gd name="T84" fmla="*/ 1 w 2313"/>
                <a:gd name="T85" fmla="*/ 914 h 17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13"/>
                <a:gd name="T130" fmla="*/ 0 h 1739"/>
                <a:gd name="T131" fmla="*/ 2313 w 2313"/>
                <a:gd name="T132" fmla="*/ 1739 h 17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13" h="1739">
                  <a:moveTo>
                    <a:pt x="0" y="869"/>
                  </a:moveTo>
                  <a:lnTo>
                    <a:pt x="1" y="825"/>
                  </a:lnTo>
                  <a:lnTo>
                    <a:pt x="6" y="780"/>
                  </a:lnTo>
                  <a:lnTo>
                    <a:pt x="13" y="737"/>
                  </a:lnTo>
                  <a:lnTo>
                    <a:pt x="23" y="694"/>
                  </a:lnTo>
                  <a:lnTo>
                    <a:pt x="36" y="652"/>
                  </a:lnTo>
                  <a:lnTo>
                    <a:pt x="52" y="611"/>
                  </a:lnTo>
                  <a:lnTo>
                    <a:pt x="70" y="570"/>
                  </a:lnTo>
                  <a:lnTo>
                    <a:pt x="90" y="530"/>
                  </a:lnTo>
                  <a:lnTo>
                    <a:pt x="113" y="493"/>
                  </a:lnTo>
                  <a:lnTo>
                    <a:pt x="139" y="454"/>
                  </a:lnTo>
                  <a:lnTo>
                    <a:pt x="167" y="418"/>
                  </a:lnTo>
                  <a:lnTo>
                    <a:pt x="197" y="383"/>
                  </a:lnTo>
                  <a:lnTo>
                    <a:pt x="229" y="349"/>
                  </a:lnTo>
                  <a:lnTo>
                    <a:pt x="264" y="316"/>
                  </a:lnTo>
                  <a:lnTo>
                    <a:pt x="300" y="285"/>
                  </a:lnTo>
                  <a:lnTo>
                    <a:pt x="338" y="255"/>
                  </a:lnTo>
                  <a:lnTo>
                    <a:pt x="378" y="226"/>
                  </a:lnTo>
                  <a:lnTo>
                    <a:pt x="420" y="198"/>
                  </a:lnTo>
                  <a:lnTo>
                    <a:pt x="463" y="173"/>
                  </a:lnTo>
                  <a:lnTo>
                    <a:pt x="509" y="148"/>
                  </a:lnTo>
                  <a:lnTo>
                    <a:pt x="556" y="125"/>
                  </a:lnTo>
                  <a:lnTo>
                    <a:pt x="604" y="105"/>
                  </a:lnTo>
                  <a:lnTo>
                    <a:pt x="654" y="86"/>
                  </a:lnTo>
                  <a:lnTo>
                    <a:pt x="706" y="68"/>
                  </a:lnTo>
                  <a:lnTo>
                    <a:pt x="759" y="52"/>
                  </a:lnTo>
                  <a:lnTo>
                    <a:pt x="812" y="39"/>
                  </a:lnTo>
                  <a:lnTo>
                    <a:pt x="867" y="26"/>
                  </a:lnTo>
                  <a:lnTo>
                    <a:pt x="922" y="17"/>
                  </a:lnTo>
                  <a:lnTo>
                    <a:pt x="979" y="10"/>
                  </a:lnTo>
                  <a:lnTo>
                    <a:pt x="1038" y="4"/>
                  </a:lnTo>
                  <a:lnTo>
                    <a:pt x="1096" y="1"/>
                  </a:lnTo>
                  <a:lnTo>
                    <a:pt x="1156" y="0"/>
                  </a:lnTo>
                  <a:lnTo>
                    <a:pt x="1215" y="1"/>
                  </a:lnTo>
                  <a:lnTo>
                    <a:pt x="1274" y="4"/>
                  </a:lnTo>
                  <a:lnTo>
                    <a:pt x="1332" y="10"/>
                  </a:lnTo>
                  <a:lnTo>
                    <a:pt x="1389" y="17"/>
                  </a:lnTo>
                  <a:lnTo>
                    <a:pt x="1445" y="26"/>
                  </a:lnTo>
                  <a:lnTo>
                    <a:pt x="1499" y="39"/>
                  </a:lnTo>
                  <a:lnTo>
                    <a:pt x="1554" y="52"/>
                  </a:lnTo>
                  <a:lnTo>
                    <a:pt x="1605" y="68"/>
                  </a:lnTo>
                  <a:lnTo>
                    <a:pt x="1657" y="86"/>
                  </a:lnTo>
                  <a:lnTo>
                    <a:pt x="1707" y="105"/>
                  </a:lnTo>
                  <a:lnTo>
                    <a:pt x="1755" y="125"/>
                  </a:lnTo>
                  <a:lnTo>
                    <a:pt x="1802" y="148"/>
                  </a:lnTo>
                  <a:lnTo>
                    <a:pt x="1848" y="173"/>
                  </a:lnTo>
                  <a:lnTo>
                    <a:pt x="1891" y="198"/>
                  </a:lnTo>
                  <a:lnTo>
                    <a:pt x="1933" y="226"/>
                  </a:lnTo>
                  <a:lnTo>
                    <a:pt x="1973" y="255"/>
                  </a:lnTo>
                  <a:lnTo>
                    <a:pt x="2011" y="285"/>
                  </a:lnTo>
                  <a:lnTo>
                    <a:pt x="2048" y="316"/>
                  </a:lnTo>
                  <a:lnTo>
                    <a:pt x="2083" y="349"/>
                  </a:lnTo>
                  <a:lnTo>
                    <a:pt x="2115" y="383"/>
                  </a:lnTo>
                  <a:lnTo>
                    <a:pt x="2145" y="418"/>
                  </a:lnTo>
                  <a:lnTo>
                    <a:pt x="2173" y="454"/>
                  </a:lnTo>
                  <a:lnTo>
                    <a:pt x="2198" y="493"/>
                  </a:lnTo>
                  <a:lnTo>
                    <a:pt x="2221" y="530"/>
                  </a:lnTo>
                  <a:lnTo>
                    <a:pt x="2242" y="570"/>
                  </a:lnTo>
                  <a:lnTo>
                    <a:pt x="2260" y="611"/>
                  </a:lnTo>
                  <a:lnTo>
                    <a:pt x="2275" y="652"/>
                  </a:lnTo>
                  <a:lnTo>
                    <a:pt x="2289" y="694"/>
                  </a:lnTo>
                  <a:lnTo>
                    <a:pt x="2299" y="737"/>
                  </a:lnTo>
                  <a:lnTo>
                    <a:pt x="2307" y="780"/>
                  </a:lnTo>
                  <a:lnTo>
                    <a:pt x="2310" y="825"/>
                  </a:lnTo>
                  <a:lnTo>
                    <a:pt x="2313" y="869"/>
                  </a:lnTo>
                  <a:lnTo>
                    <a:pt x="2310" y="914"/>
                  </a:lnTo>
                  <a:lnTo>
                    <a:pt x="2307" y="958"/>
                  </a:lnTo>
                  <a:lnTo>
                    <a:pt x="2299" y="1001"/>
                  </a:lnTo>
                  <a:lnTo>
                    <a:pt x="2289" y="1044"/>
                  </a:lnTo>
                  <a:lnTo>
                    <a:pt x="2275" y="1087"/>
                  </a:lnTo>
                  <a:lnTo>
                    <a:pt x="2260" y="1128"/>
                  </a:lnTo>
                  <a:lnTo>
                    <a:pt x="2242" y="1168"/>
                  </a:lnTo>
                  <a:lnTo>
                    <a:pt x="2221" y="1207"/>
                  </a:lnTo>
                  <a:lnTo>
                    <a:pt x="2198" y="1246"/>
                  </a:lnTo>
                  <a:lnTo>
                    <a:pt x="2173" y="1284"/>
                  </a:lnTo>
                  <a:lnTo>
                    <a:pt x="2145" y="1320"/>
                  </a:lnTo>
                  <a:lnTo>
                    <a:pt x="2115" y="1355"/>
                  </a:lnTo>
                  <a:lnTo>
                    <a:pt x="2083" y="1389"/>
                  </a:lnTo>
                  <a:lnTo>
                    <a:pt x="2048" y="1422"/>
                  </a:lnTo>
                  <a:lnTo>
                    <a:pt x="2011" y="1454"/>
                  </a:lnTo>
                  <a:lnTo>
                    <a:pt x="1973" y="1484"/>
                  </a:lnTo>
                  <a:lnTo>
                    <a:pt x="1933" y="1513"/>
                  </a:lnTo>
                  <a:lnTo>
                    <a:pt x="1891" y="1540"/>
                  </a:lnTo>
                  <a:lnTo>
                    <a:pt x="1848" y="1566"/>
                  </a:lnTo>
                  <a:lnTo>
                    <a:pt x="1802" y="1590"/>
                  </a:lnTo>
                  <a:lnTo>
                    <a:pt x="1755" y="1612"/>
                  </a:lnTo>
                  <a:lnTo>
                    <a:pt x="1707" y="1634"/>
                  </a:lnTo>
                  <a:lnTo>
                    <a:pt x="1657" y="1653"/>
                  </a:lnTo>
                  <a:lnTo>
                    <a:pt x="1605" y="1670"/>
                  </a:lnTo>
                  <a:lnTo>
                    <a:pt x="1554" y="1686"/>
                  </a:lnTo>
                  <a:lnTo>
                    <a:pt x="1499" y="1699"/>
                  </a:lnTo>
                  <a:lnTo>
                    <a:pt x="1445" y="1711"/>
                  </a:lnTo>
                  <a:lnTo>
                    <a:pt x="1389" y="1721"/>
                  </a:lnTo>
                  <a:lnTo>
                    <a:pt x="1332" y="1728"/>
                  </a:lnTo>
                  <a:lnTo>
                    <a:pt x="1274" y="1734"/>
                  </a:lnTo>
                  <a:lnTo>
                    <a:pt x="1215" y="1738"/>
                  </a:lnTo>
                  <a:lnTo>
                    <a:pt x="1156" y="1739"/>
                  </a:lnTo>
                  <a:lnTo>
                    <a:pt x="1096" y="1738"/>
                  </a:lnTo>
                  <a:lnTo>
                    <a:pt x="1038" y="1734"/>
                  </a:lnTo>
                  <a:lnTo>
                    <a:pt x="979" y="1728"/>
                  </a:lnTo>
                  <a:lnTo>
                    <a:pt x="922" y="1721"/>
                  </a:lnTo>
                  <a:lnTo>
                    <a:pt x="867" y="1711"/>
                  </a:lnTo>
                  <a:lnTo>
                    <a:pt x="812" y="1699"/>
                  </a:lnTo>
                  <a:lnTo>
                    <a:pt x="759" y="1686"/>
                  </a:lnTo>
                  <a:lnTo>
                    <a:pt x="706" y="1670"/>
                  </a:lnTo>
                  <a:lnTo>
                    <a:pt x="654" y="1653"/>
                  </a:lnTo>
                  <a:lnTo>
                    <a:pt x="604" y="1634"/>
                  </a:lnTo>
                  <a:lnTo>
                    <a:pt x="556" y="1612"/>
                  </a:lnTo>
                  <a:lnTo>
                    <a:pt x="509" y="1590"/>
                  </a:lnTo>
                  <a:lnTo>
                    <a:pt x="463" y="1566"/>
                  </a:lnTo>
                  <a:lnTo>
                    <a:pt x="420" y="1540"/>
                  </a:lnTo>
                  <a:lnTo>
                    <a:pt x="378" y="1513"/>
                  </a:lnTo>
                  <a:lnTo>
                    <a:pt x="338" y="1484"/>
                  </a:lnTo>
                  <a:lnTo>
                    <a:pt x="300" y="1454"/>
                  </a:lnTo>
                  <a:lnTo>
                    <a:pt x="264" y="1422"/>
                  </a:lnTo>
                  <a:lnTo>
                    <a:pt x="229" y="1389"/>
                  </a:lnTo>
                  <a:lnTo>
                    <a:pt x="197" y="1355"/>
                  </a:lnTo>
                  <a:lnTo>
                    <a:pt x="167" y="1320"/>
                  </a:lnTo>
                  <a:lnTo>
                    <a:pt x="139" y="1284"/>
                  </a:lnTo>
                  <a:lnTo>
                    <a:pt x="113" y="1246"/>
                  </a:lnTo>
                  <a:lnTo>
                    <a:pt x="90" y="1207"/>
                  </a:lnTo>
                  <a:lnTo>
                    <a:pt x="70" y="1168"/>
                  </a:lnTo>
                  <a:lnTo>
                    <a:pt x="52" y="1128"/>
                  </a:lnTo>
                  <a:lnTo>
                    <a:pt x="36" y="1087"/>
                  </a:lnTo>
                  <a:lnTo>
                    <a:pt x="23" y="1044"/>
                  </a:lnTo>
                  <a:lnTo>
                    <a:pt x="13" y="1001"/>
                  </a:lnTo>
                  <a:lnTo>
                    <a:pt x="6" y="958"/>
                  </a:lnTo>
                  <a:lnTo>
                    <a:pt x="1" y="914"/>
                  </a:lnTo>
                  <a:lnTo>
                    <a:pt x="0" y="869"/>
                  </a:lnTo>
                </a:path>
              </a:pathLst>
            </a:custGeom>
            <a:noFill/>
            <a:ln w="15240">
              <a:solidFill>
                <a:srgbClr val="000000"/>
              </a:solidFill>
              <a:round/>
              <a:headEnd/>
              <a:tailEnd/>
            </a:ln>
          </p:spPr>
          <p:txBody>
            <a:bodyPr>
              <a:prstTxWarp prst="textNoShape">
                <a:avLst/>
              </a:prstTxWarp>
            </a:bodyPr>
            <a:lstStyle/>
            <a:p>
              <a:endParaRPr lang="en-US"/>
            </a:p>
          </p:txBody>
        </p:sp>
        <p:sp>
          <p:nvSpPr>
            <p:cNvPr id="62477" name="Rectangle 9"/>
            <p:cNvSpPr>
              <a:spLocks noChangeArrowheads="1"/>
            </p:cNvSpPr>
            <p:nvPr/>
          </p:nvSpPr>
          <p:spPr bwMode="auto">
            <a:xfrm>
              <a:off x="2484" y="4956"/>
              <a:ext cx="2148" cy="1024"/>
            </a:xfrm>
            <a:prstGeom prst="rect">
              <a:avLst/>
            </a:prstGeom>
            <a:noFill/>
            <a:ln w="9525">
              <a:noFill/>
              <a:miter lim="800000"/>
              <a:headEnd/>
              <a:tailEnd/>
            </a:ln>
          </p:spPr>
          <p:txBody>
            <a:bodyPr lIns="0" tIns="0" rIns="0" bIns="0">
              <a:prstTxWarp prst="textNoShape">
                <a:avLst/>
              </a:prstTxWarp>
            </a:bodyPr>
            <a:lstStyle/>
            <a:p>
              <a:pPr algn="ctr"/>
              <a:r>
                <a:rPr lang="en-US" i="1" dirty="0" smtClean="0">
                  <a:solidFill>
                    <a:srgbClr val="000000"/>
                  </a:solidFill>
                  <a:ea typeface="SimSun" pitchFamily="2" charset="-122"/>
                  <a:cs typeface="SimSun" pitchFamily="2" charset="-122"/>
                </a:rPr>
                <a:t>GEP Category LOs</a:t>
              </a:r>
              <a:endParaRPr lang="en-US" sz="2400" dirty="0"/>
            </a:p>
          </p:txBody>
        </p:sp>
        <p:sp>
          <p:nvSpPr>
            <p:cNvPr id="62478" name="Freeform 8"/>
            <p:cNvSpPr>
              <a:spLocks/>
            </p:cNvSpPr>
            <p:nvPr/>
          </p:nvSpPr>
          <p:spPr bwMode="auto">
            <a:xfrm>
              <a:off x="1975" y="5620"/>
              <a:ext cx="1446" cy="870"/>
            </a:xfrm>
            <a:custGeom>
              <a:avLst/>
              <a:gdLst>
                <a:gd name="T0" fmla="*/ 2 w 1446"/>
                <a:gd name="T1" fmla="*/ 402 h 870"/>
                <a:gd name="T2" fmla="*/ 11 w 1446"/>
                <a:gd name="T3" fmla="*/ 359 h 870"/>
                <a:gd name="T4" fmla="*/ 27 w 1446"/>
                <a:gd name="T5" fmla="*/ 317 h 870"/>
                <a:gd name="T6" fmla="*/ 50 w 1446"/>
                <a:gd name="T7" fmla="*/ 277 h 870"/>
                <a:gd name="T8" fmla="*/ 79 w 1446"/>
                <a:gd name="T9" fmla="*/ 238 h 870"/>
                <a:gd name="T10" fmla="*/ 114 w 1446"/>
                <a:gd name="T11" fmla="*/ 202 h 870"/>
                <a:gd name="T12" fmla="*/ 155 w 1446"/>
                <a:gd name="T13" fmla="*/ 167 h 870"/>
                <a:gd name="T14" fmla="*/ 199 w 1446"/>
                <a:gd name="T15" fmla="*/ 135 h 870"/>
                <a:gd name="T16" fmla="*/ 291 w 1446"/>
                <a:gd name="T17" fmla="*/ 87 h 870"/>
                <a:gd name="T18" fmla="*/ 409 w 1446"/>
                <a:gd name="T19" fmla="*/ 44 h 870"/>
                <a:gd name="T20" fmla="*/ 542 w 1446"/>
                <a:gd name="T21" fmla="*/ 15 h 870"/>
                <a:gd name="T22" fmla="*/ 686 w 1446"/>
                <a:gd name="T23" fmla="*/ 1 h 870"/>
                <a:gd name="T24" fmla="*/ 833 w 1446"/>
                <a:gd name="T25" fmla="*/ 6 h 870"/>
                <a:gd name="T26" fmla="*/ 971 w 1446"/>
                <a:gd name="T27" fmla="*/ 27 h 870"/>
                <a:gd name="T28" fmla="*/ 1098 w 1446"/>
                <a:gd name="T29" fmla="*/ 64 h 870"/>
                <a:gd name="T30" fmla="*/ 1209 w 1446"/>
                <a:gd name="T31" fmla="*/ 114 h 870"/>
                <a:gd name="T32" fmla="*/ 1269 w 1446"/>
                <a:gd name="T33" fmla="*/ 151 h 870"/>
                <a:gd name="T34" fmla="*/ 1312 w 1446"/>
                <a:gd name="T35" fmla="*/ 184 h 870"/>
                <a:gd name="T36" fmla="*/ 1350 w 1446"/>
                <a:gd name="T37" fmla="*/ 219 h 870"/>
                <a:gd name="T38" fmla="*/ 1382 w 1446"/>
                <a:gd name="T39" fmla="*/ 257 h 870"/>
                <a:gd name="T40" fmla="*/ 1407 w 1446"/>
                <a:gd name="T41" fmla="*/ 296 h 870"/>
                <a:gd name="T42" fmla="*/ 1427 w 1446"/>
                <a:gd name="T43" fmla="*/ 337 h 870"/>
                <a:gd name="T44" fmla="*/ 1440 w 1446"/>
                <a:gd name="T45" fmla="*/ 381 h 870"/>
                <a:gd name="T46" fmla="*/ 1445 w 1446"/>
                <a:gd name="T47" fmla="*/ 424 h 870"/>
                <a:gd name="T48" fmla="*/ 1445 w 1446"/>
                <a:gd name="T49" fmla="*/ 458 h 870"/>
                <a:gd name="T50" fmla="*/ 1438 w 1446"/>
                <a:gd name="T51" fmla="*/ 501 h 870"/>
                <a:gd name="T52" fmla="*/ 1423 w 1446"/>
                <a:gd name="T53" fmla="*/ 545 h 870"/>
                <a:gd name="T54" fmla="*/ 1401 w 1446"/>
                <a:gd name="T55" fmla="*/ 585 h 870"/>
                <a:gd name="T56" fmla="*/ 1374 w 1446"/>
                <a:gd name="T57" fmla="*/ 624 h 870"/>
                <a:gd name="T58" fmla="*/ 1341 w 1446"/>
                <a:gd name="T59" fmla="*/ 661 h 870"/>
                <a:gd name="T60" fmla="*/ 1301 w 1446"/>
                <a:gd name="T61" fmla="*/ 696 h 870"/>
                <a:gd name="T62" fmla="*/ 1258 w 1446"/>
                <a:gd name="T63" fmla="*/ 728 h 870"/>
                <a:gd name="T64" fmla="*/ 1182 w 1446"/>
                <a:gd name="T65" fmla="*/ 771 h 870"/>
                <a:gd name="T66" fmla="*/ 1068 w 1446"/>
                <a:gd name="T67" fmla="*/ 818 h 870"/>
                <a:gd name="T68" fmla="*/ 938 w 1446"/>
                <a:gd name="T69" fmla="*/ 850 h 870"/>
                <a:gd name="T70" fmla="*/ 797 w 1446"/>
                <a:gd name="T71" fmla="*/ 868 h 870"/>
                <a:gd name="T72" fmla="*/ 648 w 1446"/>
                <a:gd name="T73" fmla="*/ 868 h 870"/>
                <a:gd name="T74" fmla="*/ 508 w 1446"/>
                <a:gd name="T75" fmla="*/ 850 h 870"/>
                <a:gd name="T76" fmla="*/ 379 w 1446"/>
                <a:gd name="T77" fmla="*/ 818 h 870"/>
                <a:gd name="T78" fmla="*/ 263 w 1446"/>
                <a:gd name="T79" fmla="*/ 771 h 870"/>
                <a:gd name="T80" fmla="*/ 188 w 1446"/>
                <a:gd name="T81" fmla="*/ 728 h 870"/>
                <a:gd name="T82" fmla="*/ 144 w 1446"/>
                <a:gd name="T83" fmla="*/ 696 h 870"/>
                <a:gd name="T84" fmla="*/ 105 w 1446"/>
                <a:gd name="T85" fmla="*/ 661 h 870"/>
                <a:gd name="T86" fmla="*/ 71 w 1446"/>
                <a:gd name="T87" fmla="*/ 624 h 870"/>
                <a:gd name="T88" fmla="*/ 44 w 1446"/>
                <a:gd name="T89" fmla="*/ 585 h 870"/>
                <a:gd name="T90" fmla="*/ 23 w 1446"/>
                <a:gd name="T91" fmla="*/ 545 h 870"/>
                <a:gd name="T92" fmla="*/ 9 w 1446"/>
                <a:gd name="T93" fmla="*/ 501 h 870"/>
                <a:gd name="T94" fmla="*/ 0 w 1446"/>
                <a:gd name="T95" fmla="*/ 458 h 8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46"/>
                <a:gd name="T145" fmla="*/ 0 h 870"/>
                <a:gd name="T146" fmla="*/ 1446 w 1446"/>
                <a:gd name="T147" fmla="*/ 870 h 8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46" h="870">
                  <a:moveTo>
                    <a:pt x="0" y="436"/>
                  </a:moveTo>
                  <a:lnTo>
                    <a:pt x="0" y="424"/>
                  </a:lnTo>
                  <a:lnTo>
                    <a:pt x="0" y="413"/>
                  </a:lnTo>
                  <a:lnTo>
                    <a:pt x="2" y="402"/>
                  </a:lnTo>
                  <a:lnTo>
                    <a:pt x="4" y="391"/>
                  </a:lnTo>
                  <a:lnTo>
                    <a:pt x="5" y="381"/>
                  </a:lnTo>
                  <a:lnTo>
                    <a:pt x="9" y="370"/>
                  </a:lnTo>
                  <a:lnTo>
                    <a:pt x="11" y="359"/>
                  </a:lnTo>
                  <a:lnTo>
                    <a:pt x="15" y="348"/>
                  </a:lnTo>
                  <a:lnTo>
                    <a:pt x="18" y="337"/>
                  </a:lnTo>
                  <a:lnTo>
                    <a:pt x="23" y="327"/>
                  </a:lnTo>
                  <a:lnTo>
                    <a:pt x="27" y="317"/>
                  </a:lnTo>
                  <a:lnTo>
                    <a:pt x="33" y="307"/>
                  </a:lnTo>
                  <a:lnTo>
                    <a:pt x="38" y="296"/>
                  </a:lnTo>
                  <a:lnTo>
                    <a:pt x="44" y="286"/>
                  </a:lnTo>
                  <a:lnTo>
                    <a:pt x="50" y="277"/>
                  </a:lnTo>
                  <a:lnTo>
                    <a:pt x="57" y="267"/>
                  </a:lnTo>
                  <a:lnTo>
                    <a:pt x="64" y="257"/>
                  </a:lnTo>
                  <a:lnTo>
                    <a:pt x="71" y="248"/>
                  </a:lnTo>
                  <a:lnTo>
                    <a:pt x="79" y="238"/>
                  </a:lnTo>
                  <a:lnTo>
                    <a:pt x="87" y="228"/>
                  </a:lnTo>
                  <a:lnTo>
                    <a:pt x="96" y="219"/>
                  </a:lnTo>
                  <a:lnTo>
                    <a:pt x="105" y="210"/>
                  </a:lnTo>
                  <a:lnTo>
                    <a:pt x="114" y="202"/>
                  </a:lnTo>
                  <a:lnTo>
                    <a:pt x="123" y="192"/>
                  </a:lnTo>
                  <a:lnTo>
                    <a:pt x="133" y="184"/>
                  </a:lnTo>
                  <a:lnTo>
                    <a:pt x="144" y="175"/>
                  </a:lnTo>
                  <a:lnTo>
                    <a:pt x="155" y="167"/>
                  </a:lnTo>
                  <a:lnTo>
                    <a:pt x="165" y="160"/>
                  </a:lnTo>
                  <a:lnTo>
                    <a:pt x="176" y="151"/>
                  </a:lnTo>
                  <a:lnTo>
                    <a:pt x="188" y="144"/>
                  </a:lnTo>
                  <a:lnTo>
                    <a:pt x="199" y="135"/>
                  </a:lnTo>
                  <a:lnTo>
                    <a:pt x="211" y="128"/>
                  </a:lnTo>
                  <a:lnTo>
                    <a:pt x="236" y="114"/>
                  </a:lnTo>
                  <a:lnTo>
                    <a:pt x="263" y="100"/>
                  </a:lnTo>
                  <a:lnTo>
                    <a:pt x="291" y="87"/>
                  </a:lnTo>
                  <a:lnTo>
                    <a:pt x="318" y="75"/>
                  </a:lnTo>
                  <a:lnTo>
                    <a:pt x="347" y="64"/>
                  </a:lnTo>
                  <a:lnTo>
                    <a:pt x="379" y="53"/>
                  </a:lnTo>
                  <a:lnTo>
                    <a:pt x="409" y="44"/>
                  </a:lnTo>
                  <a:lnTo>
                    <a:pt x="441" y="35"/>
                  </a:lnTo>
                  <a:lnTo>
                    <a:pt x="474" y="27"/>
                  </a:lnTo>
                  <a:lnTo>
                    <a:pt x="508" y="21"/>
                  </a:lnTo>
                  <a:lnTo>
                    <a:pt x="542" y="15"/>
                  </a:lnTo>
                  <a:lnTo>
                    <a:pt x="577" y="10"/>
                  </a:lnTo>
                  <a:lnTo>
                    <a:pt x="612" y="6"/>
                  </a:lnTo>
                  <a:lnTo>
                    <a:pt x="648" y="3"/>
                  </a:lnTo>
                  <a:lnTo>
                    <a:pt x="686" y="1"/>
                  </a:lnTo>
                  <a:lnTo>
                    <a:pt x="723" y="0"/>
                  </a:lnTo>
                  <a:lnTo>
                    <a:pt x="761" y="1"/>
                  </a:lnTo>
                  <a:lnTo>
                    <a:pt x="797" y="4"/>
                  </a:lnTo>
                  <a:lnTo>
                    <a:pt x="833" y="6"/>
                  </a:lnTo>
                  <a:lnTo>
                    <a:pt x="869" y="10"/>
                  </a:lnTo>
                  <a:lnTo>
                    <a:pt x="904" y="15"/>
                  </a:lnTo>
                  <a:lnTo>
                    <a:pt x="938" y="21"/>
                  </a:lnTo>
                  <a:lnTo>
                    <a:pt x="971" y="27"/>
                  </a:lnTo>
                  <a:lnTo>
                    <a:pt x="1004" y="35"/>
                  </a:lnTo>
                  <a:lnTo>
                    <a:pt x="1036" y="44"/>
                  </a:lnTo>
                  <a:lnTo>
                    <a:pt x="1068" y="53"/>
                  </a:lnTo>
                  <a:lnTo>
                    <a:pt x="1098" y="64"/>
                  </a:lnTo>
                  <a:lnTo>
                    <a:pt x="1127" y="75"/>
                  </a:lnTo>
                  <a:lnTo>
                    <a:pt x="1156" y="87"/>
                  </a:lnTo>
                  <a:lnTo>
                    <a:pt x="1182" y="100"/>
                  </a:lnTo>
                  <a:lnTo>
                    <a:pt x="1209" y="114"/>
                  </a:lnTo>
                  <a:lnTo>
                    <a:pt x="1234" y="128"/>
                  </a:lnTo>
                  <a:lnTo>
                    <a:pt x="1246" y="135"/>
                  </a:lnTo>
                  <a:lnTo>
                    <a:pt x="1258" y="144"/>
                  </a:lnTo>
                  <a:lnTo>
                    <a:pt x="1269" y="151"/>
                  </a:lnTo>
                  <a:lnTo>
                    <a:pt x="1281" y="160"/>
                  </a:lnTo>
                  <a:lnTo>
                    <a:pt x="1292" y="167"/>
                  </a:lnTo>
                  <a:lnTo>
                    <a:pt x="1301" y="175"/>
                  </a:lnTo>
                  <a:lnTo>
                    <a:pt x="1312" y="184"/>
                  </a:lnTo>
                  <a:lnTo>
                    <a:pt x="1322" y="192"/>
                  </a:lnTo>
                  <a:lnTo>
                    <a:pt x="1332" y="202"/>
                  </a:lnTo>
                  <a:lnTo>
                    <a:pt x="1341" y="210"/>
                  </a:lnTo>
                  <a:lnTo>
                    <a:pt x="1350" y="219"/>
                  </a:lnTo>
                  <a:lnTo>
                    <a:pt x="1358" y="228"/>
                  </a:lnTo>
                  <a:lnTo>
                    <a:pt x="1366" y="238"/>
                  </a:lnTo>
                  <a:lnTo>
                    <a:pt x="1374" y="248"/>
                  </a:lnTo>
                  <a:lnTo>
                    <a:pt x="1382" y="257"/>
                  </a:lnTo>
                  <a:lnTo>
                    <a:pt x="1388" y="267"/>
                  </a:lnTo>
                  <a:lnTo>
                    <a:pt x="1395" y="277"/>
                  </a:lnTo>
                  <a:lnTo>
                    <a:pt x="1401" y="286"/>
                  </a:lnTo>
                  <a:lnTo>
                    <a:pt x="1407" y="296"/>
                  </a:lnTo>
                  <a:lnTo>
                    <a:pt x="1413" y="307"/>
                  </a:lnTo>
                  <a:lnTo>
                    <a:pt x="1418" y="317"/>
                  </a:lnTo>
                  <a:lnTo>
                    <a:pt x="1423" y="327"/>
                  </a:lnTo>
                  <a:lnTo>
                    <a:pt x="1427" y="337"/>
                  </a:lnTo>
                  <a:lnTo>
                    <a:pt x="1430" y="348"/>
                  </a:lnTo>
                  <a:lnTo>
                    <a:pt x="1434" y="359"/>
                  </a:lnTo>
                  <a:lnTo>
                    <a:pt x="1438" y="370"/>
                  </a:lnTo>
                  <a:lnTo>
                    <a:pt x="1440" y="381"/>
                  </a:lnTo>
                  <a:lnTo>
                    <a:pt x="1442" y="391"/>
                  </a:lnTo>
                  <a:lnTo>
                    <a:pt x="1444" y="402"/>
                  </a:lnTo>
                  <a:lnTo>
                    <a:pt x="1445" y="413"/>
                  </a:lnTo>
                  <a:lnTo>
                    <a:pt x="1445" y="424"/>
                  </a:lnTo>
                  <a:lnTo>
                    <a:pt x="1446" y="436"/>
                  </a:lnTo>
                  <a:lnTo>
                    <a:pt x="1445" y="447"/>
                  </a:lnTo>
                  <a:lnTo>
                    <a:pt x="1445" y="458"/>
                  </a:lnTo>
                  <a:lnTo>
                    <a:pt x="1444" y="469"/>
                  </a:lnTo>
                  <a:lnTo>
                    <a:pt x="1442" y="480"/>
                  </a:lnTo>
                  <a:lnTo>
                    <a:pt x="1440" y="492"/>
                  </a:lnTo>
                  <a:lnTo>
                    <a:pt x="1438" y="501"/>
                  </a:lnTo>
                  <a:lnTo>
                    <a:pt x="1434" y="512"/>
                  </a:lnTo>
                  <a:lnTo>
                    <a:pt x="1430" y="523"/>
                  </a:lnTo>
                  <a:lnTo>
                    <a:pt x="1427" y="534"/>
                  </a:lnTo>
                  <a:lnTo>
                    <a:pt x="1423" y="545"/>
                  </a:lnTo>
                  <a:lnTo>
                    <a:pt x="1418" y="554"/>
                  </a:lnTo>
                  <a:lnTo>
                    <a:pt x="1413" y="565"/>
                  </a:lnTo>
                  <a:lnTo>
                    <a:pt x="1407" y="575"/>
                  </a:lnTo>
                  <a:lnTo>
                    <a:pt x="1401" y="585"/>
                  </a:lnTo>
                  <a:lnTo>
                    <a:pt x="1395" y="595"/>
                  </a:lnTo>
                  <a:lnTo>
                    <a:pt x="1388" y="605"/>
                  </a:lnTo>
                  <a:lnTo>
                    <a:pt x="1382" y="615"/>
                  </a:lnTo>
                  <a:lnTo>
                    <a:pt x="1374" y="624"/>
                  </a:lnTo>
                  <a:lnTo>
                    <a:pt x="1366" y="634"/>
                  </a:lnTo>
                  <a:lnTo>
                    <a:pt x="1358" y="643"/>
                  </a:lnTo>
                  <a:lnTo>
                    <a:pt x="1350" y="652"/>
                  </a:lnTo>
                  <a:lnTo>
                    <a:pt x="1341" y="661"/>
                  </a:lnTo>
                  <a:lnTo>
                    <a:pt x="1332" y="670"/>
                  </a:lnTo>
                  <a:lnTo>
                    <a:pt x="1322" y="679"/>
                  </a:lnTo>
                  <a:lnTo>
                    <a:pt x="1312" y="687"/>
                  </a:lnTo>
                  <a:lnTo>
                    <a:pt x="1301" y="696"/>
                  </a:lnTo>
                  <a:lnTo>
                    <a:pt x="1292" y="704"/>
                  </a:lnTo>
                  <a:lnTo>
                    <a:pt x="1281" y="713"/>
                  </a:lnTo>
                  <a:lnTo>
                    <a:pt x="1269" y="720"/>
                  </a:lnTo>
                  <a:lnTo>
                    <a:pt x="1258" y="728"/>
                  </a:lnTo>
                  <a:lnTo>
                    <a:pt x="1246" y="736"/>
                  </a:lnTo>
                  <a:lnTo>
                    <a:pt x="1234" y="743"/>
                  </a:lnTo>
                  <a:lnTo>
                    <a:pt x="1209" y="757"/>
                  </a:lnTo>
                  <a:lnTo>
                    <a:pt x="1182" y="771"/>
                  </a:lnTo>
                  <a:lnTo>
                    <a:pt x="1156" y="784"/>
                  </a:lnTo>
                  <a:lnTo>
                    <a:pt x="1127" y="796"/>
                  </a:lnTo>
                  <a:lnTo>
                    <a:pt x="1098" y="807"/>
                  </a:lnTo>
                  <a:lnTo>
                    <a:pt x="1068" y="818"/>
                  </a:lnTo>
                  <a:lnTo>
                    <a:pt x="1036" y="827"/>
                  </a:lnTo>
                  <a:lnTo>
                    <a:pt x="1004" y="836"/>
                  </a:lnTo>
                  <a:lnTo>
                    <a:pt x="971" y="844"/>
                  </a:lnTo>
                  <a:lnTo>
                    <a:pt x="938" y="850"/>
                  </a:lnTo>
                  <a:lnTo>
                    <a:pt x="904" y="856"/>
                  </a:lnTo>
                  <a:lnTo>
                    <a:pt x="869" y="861"/>
                  </a:lnTo>
                  <a:lnTo>
                    <a:pt x="833" y="865"/>
                  </a:lnTo>
                  <a:lnTo>
                    <a:pt x="797" y="868"/>
                  </a:lnTo>
                  <a:lnTo>
                    <a:pt x="759" y="870"/>
                  </a:lnTo>
                  <a:lnTo>
                    <a:pt x="723" y="870"/>
                  </a:lnTo>
                  <a:lnTo>
                    <a:pt x="686" y="870"/>
                  </a:lnTo>
                  <a:lnTo>
                    <a:pt x="648" y="868"/>
                  </a:lnTo>
                  <a:lnTo>
                    <a:pt x="612" y="865"/>
                  </a:lnTo>
                  <a:lnTo>
                    <a:pt x="577" y="861"/>
                  </a:lnTo>
                  <a:lnTo>
                    <a:pt x="542" y="856"/>
                  </a:lnTo>
                  <a:lnTo>
                    <a:pt x="508" y="850"/>
                  </a:lnTo>
                  <a:lnTo>
                    <a:pt x="474" y="844"/>
                  </a:lnTo>
                  <a:lnTo>
                    <a:pt x="441" y="836"/>
                  </a:lnTo>
                  <a:lnTo>
                    <a:pt x="410" y="827"/>
                  </a:lnTo>
                  <a:lnTo>
                    <a:pt x="379" y="818"/>
                  </a:lnTo>
                  <a:lnTo>
                    <a:pt x="349" y="808"/>
                  </a:lnTo>
                  <a:lnTo>
                    <a:pt x="318" y="796"/>
                  </a:lnTo>
                  <a:lnTo>
                    <a:pt x="291" y="784"/>
                  </a:lnTo>
                  <a:lnTo>
                    <a:pt x="263" y="771"/>
                  </a:lnTo>
                  <a:lnTo>
                    <a:pt x="236" y="757"/>
                  </a:lnTo>
                  <a:lnTo>
                    <a:pt x="211" y="743"/>
                  </a:lnTo>
                  <a:lnTo>
                    <a:pt x="199" y="736"/>
                  </a:lnTo>
                  <a:lnTo>
                    <a:pt x="188" y="728"/>
                  </a:lnTo>
                  <a:lnTo>
                    <a:pt x="176" y="720"/>
                  </a:lnTo>
                  <a:lnTo>
                    <a:pt x="165" y="713"/>
                  </a:lnTo>
                  <a:lnTo>
                    <a:pt x="155" y="704"/>
                  </a:lnTo>
                  <a:lnTo>
                    <a:pt x="144" y="696"/>
                  </a:lnTo>
                  <a:lnTo>
                    <a:pt x="133" y="687"/>
                  </a:lnTo>
                  <a:lnTo>
                    <a:pt x="123" y="679"/>
                  </a:lnTo>
                  <a:lnTo>
                    <a:pt x="114" y="670"/>
                  </a:lnTo>
                  <a:lnTo>
                    <a:pt x="105" y="661"/>
                  </a:lnTo>
                  <a:lnTo>
                    <a:pt x="96" y="652"/>
                  </a:lnTo>
                  <a:lnTo>
                    <a:pt x="87" y="643"/>
                  </a:lnTo>
                  <a:lnTo>
                    <a:pt x="79" y="634"/>
                  </a:lnTo>
                  <a:lnTo>
                    <a:pt x="71" y="624"/>
                  </a:lnTo>
                  <a:lnTo>
                    <a:pt x="64" y="615"/>
                  </a:lnTo>
                  <a:lnTo>
                    <a:pt x="57" y="605"/>
                  </a:lnTo>
                  <a:lnTo>
                    <a:pt x="50" y="595"/>
                  </a:lnTo>
                  <a:lnTo>
                    <a:pt x="44" y="585"/>
                  </a:lnTo>
                  <a:lnTo>
                    <a:pt x="38" y="575"/>
                  </a:lnTo>
                  <a:lnTo>
                    <a:pt x="33" y="565"/>
                  </a:lnTo>
                  <a:lnTo>
                    <a:pt x="27" y="554"/>
                  </a:lnTo>
                  <a:lnTo>
                    <a:pt x="23" y="545"/>
                  </a:lnTo>
                  <a:lnTo>
                    <a:pt x="18" y="534"/>
                  </a:lnTo>
                  <a:lnTo>
                    <a:pt x="15" y="523"/>
                  </a:lnTo>
                  <a:lnTo>
                    <a:pt x="11" y="512"/>
                  </a:lnTo>
                  <a:lnTo>
                    <a:pt x="9" y="501"/>
                  </a:lnTo>
                  <a:lnTo>
                    <a:pt x="5" y="490"/>
                  </a:lnTo>
                  <a:lnTo>
                    <a:pt x="4" y="480"/>
                  </a:lnTo>
                  <a:lnTo>
                    <a:pt x="2" y="469"/>
                  </a:lnTo>
                  <a:lnTo>
                    <a:pt x="0" y="458"/>
                  </a:lnTo>
                  <a:lnTo>
                    <a:pt x="0" y="447"/>
                  </a:lnTo>
                  <a:lnTo>
                    <a:pt x="0" y="436"/>
                  </a:lnTo>
                  <a:close/>
                </a:path>
              </a:pathLst>
            </a:custGeom>
            <a:noFill/>
            <a:ln w="9525">
              <a:noFill/>
              <a:round/>
              <a:headEnd/>
              <a:tailEnd/>
            </a:ln>
          </p:spPr>
          <p:txBody>
            <a:bodyPr>
              <a:prstTxWarp prst="textNoShape">
                <a:avLst/>
              </a:prstTxWarp>
            </a:bodyPr>
            <a:lstStyle/>
            <a:p>
              <a:endParaRPr lang="en-US"/>
            </a:p>
          </p:txBody>
        </p:sp>
        <p:sp>
          <p:nvSpPr>
            <p:cNvPr id="62479" name="Freeform 7"/>
            <p:cNvSpPr>
              <a:spLocks/>
            </p:cNvSpPr>
            <p:nvPr/>
          </p:nvSpPr>
          <p:spPr bwMode="auto">
            <a:xfrm>
              <a:off x="1632" y="6056"/>
              <a:ext cx="3645" cy="2595"/>
            </a:xfrm>
            <a:custGeom>
              <a:avLst/>
              <a:gdLst>
                <a:gd name="T0" fmla="*/ 2 w 1446"/>
                <a:gd name="T1" fmla="*/ 402 h 870"/>
                <a:gd name="T2" fmla="*/ 11 w 1446"/>
                <a:gd name="T3" fmla="*/ 359 h 870"/>
                <a:gd name="T4" fmla="*/ 27 w 1446"/>
                <a:gd name="T5" fmla="*/ 317 h 870"/>
                <a:gd name="T6" fmla="*/ 50 w 1446"/>
                <a:gd name="T7" fmla="*/ 277 h 870"/>
                <a:gd name="T8" fmla="*/ 79 w 1446"/>
                <a:gd name="T9" fmla="*/ 238 h 870"/>
                <a:gd name="T10" fmla="*/ 114 w 1446"/>
                <a:gd name="T11" fmla="*/ 202 h 870"/>
                <a:gd name="T12" fmla="*/ 155 w 1446"/>
                <a:gd name="T13" fmla="*/ 167 h 870"/>
                <a:gd name="T14" fmla="*/ 199 w 1446"/>
                <a:gd name="T15" fmla="*/ 135 h 870"/>
                <a:gd name="T16" fmla="*/ 291 w 1446"/>
                <a:gd name="T17" fmla="*/ 87 h 870"/>
                <a:gd name="T18" fmla="*/ 409 w 1446"/>
                <a:gd name="T19" fmla="*/ 44 h 870"/>
                <a:gd name="T20" fmla="*/ 542 w 1446"/>
                <a:gd name="T21" fmla="*/ 15 h 870"/>
                <a:gd name="T22" fmla="*/ 686 w 1446"/>
                <a:gd name="T23" fmla="*/ 1 h 870"/>
                <a:gd name="T24" fmla="*/ 833 w 1446"/>
                <a:gd name="T25" fmla="*/ 6 h 870"/>
                <a:gd name="T26" fmla="*/ 971 w 1446"/>
                <a:gd name="T27" fmla="*/ 27 h 870"/>
                <a:gd name="T28" fmla="*/ 1098 w 1446"/>
                <a:gd name="T29" fmla="*/ 64 h 870"/>
                <a:gd name="T30" fmla="*/ 1209 w 1446"/>
                <a:gd name="T31" fmla="*/ 114 h 870"/>
                <a:gd name="T32" fmla="*/ 1269 w 1446"/>
                <a:gd name="T33" fmla="*/ 151 h 870"/>
                <a:gd name="T34" fmla="*/ 1312 w 1446"/>
                <a:gd name="T35" fmla="*/ 184 h 870"/>
                <a:gd name="T36" fmla="*/ 1350 w 1446"/>
                <a:gd name="T37" fmla="*/ 219 h 870"/>
                <a:gd name="T38" fmla="*/ 1382 w 1446"/>
                <a:gd name="T39" fmla="*/ 257 h 870"/>
                <a:gd name="T40" fmla="*/ 1407 w 1446"/>
                <a:gd name="T41" fmla="*/ 296 h 870"/>
                <a:gd name="T42" fmla="*/ 1427 w 1446"/>
                <a:gd name="T43" fmla="*/ 337 h 870"/>
                <a:gd name="T44" fmla="*/ 1440 w 1446"/>
                <a:gd name="T45" fmla="*/ 381 h 870"/>
                <a:gd name="T46" fmla="*/ 1445 w 1446"/>
                <a:gd name="T47" fmla="*/ 424 h 870"/>
                <a:gd name="T48" fmla="*/ 1445 w 1446"/>
                <a:gd name="T49" fmla="*/ 458 h 870"/>
                <a:gd name="T50" fmla="*/ 1438 w 1446"/>
                <a:gd name="T51" fmla="*/ 501 h 870"/>
                <a:gd name="T52" fmla="*/ 1423 w 1446"/>
                <a:gd name="T53" fmla="*/ 545 h 870"/>
                <a:gd name="T54" fmla="*/ 1401 w 1446"/>
                <a:gd name="T55" fmla="*/ 585 h 870"/>
                <a:gd name="T56" fmla="*/ 1374 w 1446"/>
                <a:gd name="T57" fmla="*/ 624 h 870"/>
                <a:gd name="T58" fmla="*/ 1341 w 1446"/>
                <a:gd name="T59" fmla="*/ 661 h 870"/>
                <a:gd name="T60" fmla="*/ 1301 w 1446"/>
                <a:gd name="T61" fmla="*/ 696 h 870"/>
                <a:gd name="T62" fmla="*/ 1258 w 1446"/>
                <a:gd name="T63" fmla="*/ 728 h 870"/>
                <a:gd name="T64" fmla="*/ 1182 w 1446"/>
                <a:gd name="T65" fmla="*/ 771 h 870"/>
                <a:gd name="T66" fmla="*/ 1068 w 1446"/>
                <a:gd name="T67" fmla="*/ 818 h 870"/>
                <a:gd name="T68" fmla="*/ 938 w 1446"/>
                <a:gd name="T69" fmla="*/ 850 h 870"/>
                <a:gd name="T70" fmla="*/ 797 w 1446"/>
                <a:gd name="T71" fmla="*/ 868 h 870"/>
                <a:gd name="T72" fmla="*/ 648 w 1446"/>
                <a:gd name="T73" fmla="*/ 868 h 870"/>
                <a:gd name="T74" fmla="*/ 508 w 1446"/>
                <a:gd name="T75" fmla="*/ 850 h 870"/>
                <a:gd name="T76" fmla="*/ 379 w 1446"/>
                <a:gd name="T77" fmla="*/ 818 h 870"/>
                <a:gd name="T78" fmla="*/ 263 w 1446"/>
                <a:gd name="T79" fmla="*/ 771 h 870"/>
                <a:gd name="T80" fmla="*/ 188 w 1446"/>
                <a:gd name="T81" fmla="*/ 728 h 870"/>
                <a:gd name="T82" fmla="*/ 144 w 1446"/>
                <a:gd name="T83" fmla="*/ 696 h 870"/>
                <a:gd name="T84" fmla="*/ 105 w 1446"/>
                <a:gd name="T85" fmla="*/ 661 h 870"/>
                <a:gd name="T86" fmla="*/ 71 w 1446"/>
                <a:gd name="T87" fmla="*/ 624 h 870"/>
                <a:gd name="T88" fmla="*/ 44 w 1446"/>
                <a:gd name="T89" fmla="*/ 585 h 870"/>
                <a:gd name="T90" fmla="*/ 23 w 1446"/>
                <a:gd name="T91" fmla="*/ 545 h 870"/>
                <a:gd name="T92" fmla="*/ 9 w 1446"/>
                <a:gd name="T93" fmla="*/ 501 h 870"/>
                <a:gd name="T94" fmla="*/ 0 w 1446"/>
                <a:gd name="T95" fmla="*/ 458 h 8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46"/>
                <a:gd name="T145" fmla="*/ 0 h 870"/>
                <a:gd name="T146" fmla="*/ 1446 w 1446"/>
                <a:gd name="T147" fmla="*/ 870 h 8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46" h="870">
                  <a:moveTo>
                    <a:pt x="0" y="436"/>
                  </a:moveTo>
                  <a:lnTo>
                    <a:pt x="0" y="424"/>
                  </a:lnTo>
                  <a:lnTo>
                    <a:pt x="0" y="413"/>
                  </a:lnTo>
                  <a:lnTo>
                    <a:pt x="2" y="402"/>
                  </a:lnTo>
                  <a:lnTo>
                    <a:pt x="4" y="391"/>
                  </a:lnTo>
                  <a:lnTo>
                    <a:pt x="5" y="381"/>
                  </a:lnTo>
                  <a:lnTo>
                    <a:pt x="9" y="370"/>
                  </a:lnTo>
                  <a:lnTo>
                    <a:pt x="11" y="359"/>
                  </a:lnTo>
                  <a:lnTo>
                    <a:pt x="15" y="348"/>
                  </a:lnTo>
                  <a:lnTo>
                    <a:pt x="18" y="337"/>
                  </a:lnTo>
                  <a:lnTo>
                    <a:pt x="23" y="327"/>
                  </a:lnTo>
                  <a:lnTo>
                    <a:pt x="27" y="317"/>
                  </a:lnTo>
                  <a:lnTo>
                    <a:pt x="33" y="307"/>
                  </a:lnTo>
                  <a:lnTo>
                    <a:pt x="38" y="296"/>
                  </a:lnTo>
                  <a:lnTo>
                    <a:pt x="44" y="286"/>
                  </a:lnTo>
                  <a:lnTo>
                    <a:pt x="50" y="277"/>
                  </a:lnTo>
                  <a:lnTo>
                    <a:pt x="57" y="267"/>
                  </a:lnTo>
                  <a:lnTo>
                    <a:pt x="64" y="257"/>
                  </a:lnTo>
                  <a:lnTo>
                    <a:pt x="71" y="248"/>
                  </a:lnTo>
                  <a:lnTo>
                    <a:pt x="79" y="238"/>
                  </a:lnTo>
                  <a:lnTo>
                    <a:pt x="87" y="228"/>
                  </a:lnTo>
                  <a:lnTo>
                    <a:pt x="96" y="219"/>
                  </a:lnTo>
                  <a:lnTo>
                    <a:pt x="105" y="210"/>
                  </a:lnTo>
                  <a:lnTo>
                    <a:pt x="114" y="202"/>
                  </a:lnTo>
                  <a:lnTo>
                    <a:pt x="123" y="192"/>
                  </a:lnTo>
                  <a:lnTo>
                    <a:pt x="133" y="184"/>
                  </a:lnTo>
                  <a:lnTo>
                    <a:pt x="144" y="175"/>
                  </a:lnTo>
                  <a:lnTo>
                    <a:pt x="155" y="167"/>
                  </a:lnTo>
                  <a:lnTo>
                    <a:pt x="165" y="160"/>
                  </a:lnTo>
                  <a:lnTo>
                    <a:pt x="176" y="151"/>
                  </a:lnTo>
                  <a:lnTo>
                    <a:pt x="188" y="144"/>
                  </a:lnTo>
                  <a:lnTo>
                    <a:pt x="199" y="135"/>
                  </a:lnTo>
                  <a:lnTo>
                    <a:pt x="211" y="128"/>
                  </a:lnTo>
                  <a:lnTo>
                    <a:pt x="236" y="114"/>
                  </a:lnTo>
                  <a:lnTo>
                    <a:pt x="263" y="100"/>
                  </a:lnTo>
                  <a:lnTo>
                    <a:pt x="291" y="87"/>
                  </a:lnTo>
                  <a:lnTo>
                    <a:pt x="318" y="75"/>
                  </a:lnTo>
                  <a:lnTo>
                    <a:pt x="347" y="64"/>
                  </a:lnTo>
                  <a:lnTo>
                    <a:pt x="379" y="53"/>
                  </a:lnTo>
                  <a:lnTo>
                    <a:pt x="409" y="44"/>
                  </a:lnTo>
                  <a:lnTo>
                    <a:pt x="441" y="35"/>
                  </a:lnTo>
                  <a:lnTo>
                    <a:pt x="474" y="27"/>
                  </a:lnTo>
                  <a:lnTo>
                    <a:pt x="508" y="21"/>
                  </a:lnTo>
                  <a:lnTo>
                    <a:pt x="542" y="15"/>
                  </a:lnTo>
                  <a:lnTo>
                    <a:pt x="577" y="10"/>
                  </a:lnTo>
                  <a:lnTo>
                    <a:pt x="612" y="6"/>
                  </a:lnTo>
                  <a:lnTo>
                    <a:pt x="648" y="3"/>
                  </a:lnTo>
                  <a:lnTo>
                    <a:pt x="686" y="1"/>
                  </a:lnTo>
                  <a:lnTo>
                    <a:pt x="723" y="0"/>
                  </a:lnTo>
                  <a:lnTo>
                    <a:pt x="761" y="1"/>
                  </a:lnTo>
                  <a:lnTo>
                    <a:pt x="797" y="4"/>
                  </a:lnTo>
                  <a:lnTo>
                    <a:pt x="833" y="6"/>
                  </a:lnTo>
                  <a:lnTo>
                    <a:pt x="869" y="10"/>
                  </a:lnTo>
                  <a:lnTo>
                    <a:pt x="904" y="15"/>
                  </a:lnTo>
                  <a:lnTo>
                    <a:pt x="938" y="21"/>
                  </a:lnTo>
                  <a:lnTo>
                    <a:pt x="971" y="27"/>
                  </a:lnTo>
                  <a:lnTo>
                    <a:pt x="1004" y="35"/>
                  </a:lnTo>
                  <a:lnTo>
                    <a:pt x="1036" y="44"/>
                  </a:lnTo>
                  <a:lnTo>
                    <a:pt x="1068" y="53"/>
                  </a:lnTo>
                  <a:lnTo>
                    <a:pt x="1098" y="64"/>
                  </a:lnTo>
                  <a:lnTo>
                    <a:pt x="1127" y="75"/>
                  </a:lnTo>
                  <a:lnTo>
                    <a:pt x="1156" y="87"/>
                  </a:lnTo>
                  <a:lnTo>
                    <a:pt x="1182" y="100"/>
                  </a:lnTo>
                  <a:lnTo>
                    <a:pt x="1209" y="114"/>
                  </a:lnTo>
                  <a:lnTo>
                    <a:pt x="1234" y="128"/>
                  </a:lnTo>
                  <a:lnTo>
                    <a:pt x="1246" y="135"/>
                  </a:lnTo>
                  <a:lnTo>
                    <a:pt x="1258" y="144"/>
                  </a:lnTo>
                  <a:lnTo>
                    <a:pt x="1269" y="151"/>
                  </a:lnTo>
                  <a:lnTo>
                    <a:pt x="1281" y="160"/>
                  </a:lnTo>
                  <a:lnTo>
                    <a:pt x="1292" y="167"/>
                  </a:lnTo>
                  <a:lnTo>
                    <a:pt x="1301" y="175"/>
                  </a:lnTo>
                  <a:lnTo>
                    <a:pt x="1312" y="184"/>
                  </a:lnTo>
                  <a:lnTo>
                    <a:pt x="1322" y="192"/>
                  </a:lnTo>
                  <a:lnTo>
                    <a:pt x="1332" y="202"/>
                  </a:lnTo>
                  <a:lnTo>
                    <a:pt x="1341" y="210"/>
                  </a:lnTo>
                  <a:lnTo>
                    <a:pt x="1350" y="219"/>
                  </a:lnTo>
                  <a:lnTo>
                    <a:pt x="1358" y="228"/>
                  </a:lnTo>
                  <a:lnTo>
                    <a:pt x="1366" y="238"/>
                  </a:lnTo>
                  <a:lnTo>
                    <a:pt x="1374" y="248"/>
                  </a:lnTo>
                  <a:lnTo>
                    <a:pt x="1382" y="257"/>
                  </a:lnTo>
                  <a:lnTo>
                    <a:pt x="1388" y="267"/>
                  </a:lnTo>
                  <a:lnTo>
                    <a:pt x="1395" y="277"/>
                  </a:lnTo>
                  <a:lnTo>
                    <a:pt x="1401" y="286"/>
                  </a:lnTo>
                  <a:lnTo>
                    <a:pt x="1407" y="296"/>
                  </a:lnTo>
                  <a:lnTo>
                    <a:pt x="1413" y="307"/>
                  </a:lnTo>
                  <a:lnTo>
                    <a:pt x="1418" y="317"/>
                  </a:lnTo>
                  <a:lnTo>
                    <a:pt x="1423" y="327"/>
                  </a:lnTo>
                  <a:lnTo>
                    <a:pt x="1427" y="337"/>
                  </a:lnTo>
                  <a:lnTo>
                    <a:pt x="1430" y="348"/>
                  </a:lnTo>
                  <a:lnTo>
                    <a:pt x="1434" y="359"/>
                  </a:lnTo>
                  <a:lnTo>
                    <a:pt x="1438" y="370"/>
                  </a:lnTo>
                  <a:lnTo>
                    <a:pt x="1440" y="381"/>
                  </a:lnTo>
                  <a:lnTo>
                    <a:pt x="1442" y="391"/>
                  </a:lnTo>
                  <a:lnTo>
                    <a:pt x="1444" y="402"/>
                  </a:lnTo>
                  <a:lnTo>
                    <a:pt x="1445" y="413"/>
                  </a:lnTo>
                  <a:lnTo>
                    <a:pt x="1445" y="424"/>
                  </a:lnTo>
                  <a:lnTo>
                    <a:pt x="1446" y="436"/>
                  </a:lnTo>
                  <a:lnTo>
                    <a:pt x="1445" y="447"/>
                  </a:lnTo>
                  <a:lnTo>
                    <a:pt x="1445" y="458"/>
                  </a:lnTo>
                  <a:lnTo>
                    <a:pt x="1444" y="469"/>
                  </a:lnTo>
                  <a:lnTo>
                    <a:pt x="1442" y="480"/>
                  </a:lnTo>
                  <a:lnTo>
                    <a:pt x="1440" y="492"/>
                  </a:lnTo>
                  <a:lnTo>
                    <a:pt x="1438" y="501"/>
                  </a:lnTo>
                  <a:lnTo>
                    <a:pt x="1434" y="512"/>
                  </a:lnTo>
                  <a:lnTo>
                    <a:pt x="1430" y="523"/>
                  </a:lnTo>
                  <a:lnTo>
                    <a:pt x="1427" y="534"/>
                  </a:lnTo>
                  <a:lnTo>
                    <a:pt x="1423" y="545"/>
                  </a:lnTo>
                  <a:lnTo>
                    <a:pt x="1418" y="554"/>
                  </a:lnTo>
                  <a:lnTo>
                    <a:pt x="1413" y="565"/>
                  </a:lnTo>
                  <a:lnTo>
                    <a:pt x="1407" y="575"/>
                  </a:lnTo>
                  <a:lnTo>
                    <a:pt x="1401" y="585"/>
                  </a:lnTo>
                  <a:lnTo>
                    <a:pt x="1395" y="595"/>
                  </a:lnTo>
                  <a:lnTo>
                    <a:pt x="1388" y="605"/>
                  </a:lnTo>
                  <a:lnTo>
                    <a:pt x="1382" y="615"/>
                  </a:lnTo>
                  <a:lnTo>
                    <a:pt x="1374" y="624"/>
                  </a:lnTo>
                  <a:lnTo>
                    <a:pt x="1366" y="634"/>
                  </a:lnTo>
                  <a:lnTo>
                    <a:pt x="1358" y="643"/>
                  </a:lnTo>
                  <a:lnTo>
                    <a:pt x="1350" y="652"/>
                  </a:lnTo>
                  <a:lnTo>
                    <a:pt x="1341" y="661"/>
                  </a:lnTo>
                  <a:lnTo>
                    <a:pt x="1332" y="670"/>
                  </a:lnTo>
                  <a:lnTo>
                    <a:pt x="1322" y="679"/>
                  </a:lnTo>
                  <a:lnTo>
                    <a:pt x="1312" y="687"/>
                  </a:lnTo>
                  <a:lnTo>
                    <a:pt x="1301" y="696"/>
                  </a:lnTo>
                  <a:lnTo>
                    <a:pt x="1292" y="704"/>
                  </a:lnTo>
                  <a:lnTo>
                    <a:pt x="1281" y="713"/>
                  </a:lnTo>
                  <a:lnTo>
                    <a:pt x="1269" y="720"/>
                  </a:lnTo>
                  <a:lnTo>
                    <a:pt x="1258" y="728"/>
                  </a:lnTo>
                  <a:lnTo>
                    <a:pt x="1246" y="736"/>
                  </a:lnTo>
                  <a:lnTo>
                    <a:pt x="1234" y="743"/>
                  </a:lnTo>
                  <a:lnTo>
                    <a:pt x="1209" y="757"/>
                  </a:lnTo>
                  <a:lnTo>
                    <a:pt x="1182" y="771"/>
                  </a:lnTo>
                  <a:lnTo>
                    <a:pt x="1156" y="784"/>
                  </a:lnTo>
                  <a:lnTo>
                    <a:pt x="1127" y="796"/>
                  </a:lnTo>
                  <a:lnTo>
                    <a:pt x="1098" y="807"/>
                  </a:lnTo>
                  <a:lnTo>
                    <a:pt x="1068" y="818"/>
                  </a:lnTo>
                  <a:lnTo>
                    <a:pt x="1036" y="827"/>
                  </a:lnTo>
                  <a:lnTo>
                    <a:pt x="1004" y="836"/>
                  </a:lnTo>
                  <a:lnTo>
                    <a:pt x="971" y="844"/>
                  </a:lnTo>
                  <a:lnTo>
                    <a:pt x="938" y="850"/>
                  </a:lnTo>
                  <a:lnTo>
                    <a:pt x="904" y="856"/>
                  </a:lnTo>
                  <a:lnTo>
                    <a:pt x="869" y="861"/>
                  </a:lnTo>
                  <a:lnTo>
                    <a:pt x="833" y="865"/>
                  </a:lnTo>
                  <a:lnTo>
                    <a:pt x="797" y="868"/>
                  </a:lnTo>
                  <a:lnTo>
                    <a:pt x="759" y="870"/>
                  </a:lnTo>
                  <a:lnTo>
                    <a:pt x="723" y="870"/>
                  </a:lnTo>
                  <a:lnTo>
                    <a:pt x="686" y="870"/>
                  </a:lnTo>
                  <a:lnTo>
                    <a:pt x="648" y="868"/>
                  </a:lnTo>
                  <a:lnTo>
                    <a:pt x="612" y="865"/>
                  </a:lnTo>
                  <a:lnTo>
                    <a:pt x="577" y="861"/>
                  </a:lnTo>
                  <a:lnTo>
                    <a:pt x="542" y="856"/>
                  </a:lnTo>
                  <a:lnTo>
                    <a:pt x="508" y="850"/>
                  </a:lnTo>
                  <a:lnTo>
                    <a:pt x="474" y="844"/>
                  </a:lnTo>
                  <a:lnTo>
                    <a:pt x="441" y="836"/>
                  </a:lnTo>
                  <a:lnTo>
                    <a:pt x="410" y="827"/>
                  </a:lnTo>
                  <a:lnTo>
                    <a:pt x="379" y="818"/>
                  </a:lnTo>
                  <a:lnTo>
                    <a:pt x="349" y="808"/>
                  </a:lnTo>
                  <a:lnTo>
                    <a:pt x="318" y="796"/>
                  </a:lnTo>
                  <a:lnTo>
                    <a:pt x="291" y="784"/>
                  </a:lnTo>
                  <a:lnTo>
                    <a:pt x="263" y="771"/>
                  </a:lnTo>
                  <a:lnTo>
                    <a:pt x="236" y="757"/>
                  </a:lnTo>
                  <a:lnTo>
                    <a:pt x="211" y="743"/>
                  </a:lnTo>
                  <a:lnTo>
                    <a:pt x="199" y="736"/>
                  </a:lnTo>
                  <a:lnTo>
                    <a:pt x="188" y="728"/>
                  </a:lnTo>
                  <a:lnTo>
                    <a:pt x="176" y="720"/>
                  </a:lnTo>
                  <a:lnTo>
                    <a:pt x="165" y="713"/>
                  </a:lnTo>
                  <a:lnTo>
                    <a:pt x="155" y="704"/>
                  </a:lnTo>
                  <a:lnTo>
                    <a:pt x="144" y="696"/>
                  </a:lnTo>
                  <a:lnTo>
                    <a:pt x="133" y="687"/>
                  </a:lnTo>
                  <a:lnTo>
                    <a:pt x="123" y="679"/>
                  </a:lnTo>
                  <a:lnTo>
                    <a:pt x="114" y="670"/>
                  </a:lnTo>
                  <a:lnTo>
                    <a:pt x="105" y="661"/>
                  </a:lnTo>
                  <a:lnTo>
                    <a:pt x="96" y="652"/>
                  </a:lnTo>
                  <a:lnTo>
                    <a:pt x="87" y="643"/>
                  </a:lnTo>
                  <a:lnTo>
                    <a:pt x="79" y="634"/>
                  </a:lnTo>
                  <a:lnTo>
                    <a:pt x="71" y="624"/>
                  </a:lnTo>
                  <a:lnTo>
                    <a:pt x="64" y="615"/>
                  </a:lnTo>
                  <a:lnTo>
                    <a:pt x="57" y="605"/>
                  </a:lnTo>
                  <a:lnTo>
                    <a:pt x="50" y="595"/>
                  </a:lnTo>
                  <a:lnTo>
                    <a:pt x="44" y="585"/>
                  </a:lnTo>
                  <a:lnTo>
                    <a:pt x="38" y="575"/>
                  </a:lnTo>
                  <a:lnTo>
                    <a:pt x="33" y="565"/>
                  </a:lnTo>
                  <a:lnTo>
                    <a:pt x="27" y="554"/>
                  </a:lnTo>
                  <a:lnTo>
                    <a:pt x="23" y="545"/>
                  </a:lnTo>
                  <a:lnTo>
                    <a:pt x="18" y="534"/>
                  </a:lnTo>
                  <a:lnTo>
                    <a:pt x="15" y="523"/>
                  </a:lnTo>
                  <a:lnTo>
                    <a:pt x="11" y="512"/>
                  </a:lnTo>
                  <a:lnTo>
                    <a:pt x="9" y="501"/>
                  </a:lnTo>
                  <a:lnTo>
                    <a:pt x="5" y="490"/>
                  </a:lnTo>
                  <a:lnTo>
                    <a:pt x="4" y="480"/>
                  </a:lnTo>
                  <a:lnTo>
                    <a:pt x="2" y="469"/>
                  </a:lnTo>
                  <a:lnTo>
                    <a:pt x="0" y="458"/>
                  </a:lnTo>
                  <a:lnTo>
                    <a:pt x="0" y="447"/>
                  </a:lnTo>
                  <a:lnTo>
                    <a:pt x="0" y="436"/>
                  </a:lnTo>
                </a:path>
              </a:pathLst>
            </a:custGeom>
            <a:noFill/>
            <a:ln w="15240">
              <a:solidFill>
                <a:srgbClr val="000000"/>
              </a:solidFill>
              <a:round/>
              <a:headEnd/>
              <a:tailEnd/>
            </a:ln>
          </p:spPr>
          <p:txBody>
            <a:bodyPr>
              <a:prstTxWarp prst="textNoShape">
                <a:avLst/>
              </a:prstTxWarp>
            </a:bodyPr>
            <a:lstStyle/>
            <a:p>
              <a:endParaRPr lang="en-US"/>
            </a:p>
          </p:txBody>
        </p:sp>
        <p:sp>
          <p:nvSpPr>
            <p:cNvPr id="62480" name="Rectangle 6"/>
            <p:cNvSpPr>
              <a:spLocks noChangeArrowheads="1"/>
            </p:cNvSpPr>
            <p:nvPr/>
          </p:nvSpPr>
          <p:spPr bwMode="auto">
            <a:xfrm>
              <a:off x="2184" y="6490"/>
              <a:ext cx="2763" cy="1856"/>
            </a:xfrm>
            <a:prstGeom prst="rect">
              <a:avLst/>
            </a:prstGeom>
            <a:noFill/>
            <a:ln w="9525">
              <a:noFill/>
              <a:miter lim="800000"/>
              <a:headEnd/>
              <a:tailEnd/>
            </a:ln>
          </p:spPr>
          <p:txBody>
            <a:bodyPr lIns="0" tIns="0" rIns="0" bIns="0">
              <a:prstTxWarp prst="textNoShape">
                <a:avLst/>
              </a:prstTxWarp>
            </a:bodyPr>
            <a:lstStyle/>
            <a:p>
              <a:pPr algn="ctr"/>
              <a:r>
                <a:rPr lang="en-US" i="1" dirty="0" smtClean="0">
                  <a:solidFill>
                    <a:srgbClr val="000000"/>
                  </a:solidFill>
                  <a:ea typeface="SimSun" pitchFamily="2" charset="-122"/>
                  <a:cs typeface="SimSun" pitchFamily="2" charset="-122"/>
                </a:rPr>
                <a:t>Course Learning Outcomes</a:t>
              </a:r>
              <a:endParaRPr lang="en-US" sz="2400" dirty="0"/>
            </a:p>
          </p:txBody>
        </p:sp>
      </p:grpSp>
      <p:sp>
        <p:nvSpPr>
          <p:cNvPr id="62469" name="Text Box 4"/>
          <p:cNvSpPr txBox="1">
            <a:spLocks noChangeArrowheads="1"/>
          </p:cNvSpPr>
          <p:nvPr/>
        </p:nvSpPr>
        <p:spPr bwMode="auto">
          <a:xfrm>
            <a:off x="4794890" y="1066800"/>
            <a:ext cx="1911934" cy="342900"/>
          </a:xfrm>
          <a:prstGeom prst="rect">
            <a:avLst/>
          </a:prstGeom>
          <a:solidFill>
            <a:srgbClr val="FFFFFF"/>
          </a:solidFill>
          <a:ln w="0">
            <a:noFill/>
            <a:miter lim="800000"/>
            <a:headEnd/>
            <a:tailEnd/>
          </a:ln>
        </p:spPr>
        <p:txBody>
          <a:bodyPr>
            <a:prstTxWarp prst="textNoShape">
              <a:avLst/>
            </a:prstTxWarp>
          </a:bodyPr>
          <a:lstStyle/>
          <a:p>
            <a:r>
              <a:rPr lang="en-US" i="1" dirty="0" smtClean="0">
                <a:ea typeface="SimSun" pitchFamily="2" charset="-122"/>
                <a:cs typeface="SimSun" pitchFamily="2" charset="-122"/>
              </a:rPr>
              <a:t>    UWSP LOs</a:t>
            </a:r>
            <a:endParaRPr lang="en-US" sz="2400" dirty="0"/>
          </a:p>
        </p:txBody>
      </p:sp>
      <p:sp>
        <p:nvSpPr>
          <p:cNvPr id="62470" name="Rectangle 17"/>
          <p:cNvSpPr>
            <a:spLocks noChangeArrowheads="1"/>
          </p:cNvSpPr>
          <p:nvPr/>
        </p:nvSpPr>
        <p:spPr bwMode="auto">
          <a:xfrm>
            <a:off x="0" y="628650"/>
            <a:ext cx="184150" cy="457200"/>
          </a:xfrm>
          <a:prstGeom prst="rect">
            <a:avLst/>
          </a:prstGeom>
          <a:noFill/>
          <a:ln w="9525">
            <a:noFill/>
            <a:miter lim="800000"/>
            <a:headEnd/>
            <a:tailEnd/>
          </a:ln>
        </p:spPr>
        <p:txBody>
          <a:bodyPr wrap="none" anchor="ctr">
            <a:prstTxWarp prst="textNoShape">
              <a:avLst/>
            </a:prstTxWarp>
            <a:spAutoFit/>
          </a:bodyPr>
          <a:lstStyle/>
          <a:p>
            <a:endParaRPr lang="en-US" sz="24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Reporting Grades Alone Falls Short</a:t>
            </a:r>
            <a:endParaRPr lang="en-US" dirty="0"/>
          </a:p>
        </p:txBody>
      </p:sp>
      <p:sp>
        <p:nvSpPr>
          <p:cNvPr id="3" name="Content Placeholder 2"/>
          <p:cNvSpPr>
            <a:spLocks noGrp="1"/>
          </p:cNvSpPr>
          <p:nvPr>
            <p:ph idx="1"/>
          </p:nvPr>
        </p:nvSpPr>
        <p:spPr/>
        <p:txBody>
          <a:bodyPr/>
          <a:lstStyle/>
          <a:p>
            <a:r>
              <a:rPr lang="en-US" sz="4400" dirty="0" smtClean="0"/>
              <a:t>Unit Plan Grades</a:t>
            </a:r>
          </a:p>
          <a:p>
            <a:pPr lvl="1"/>
            <a:r>
              <a:rPr lang="en-US" sz="3600" dirty="0" smtClean="0"/>
              <a:t>A 		75%</a:t>
            </a:r>
          </a:p>
          <a:p>
            <a:pPr lvl="1"/>
            <a:r>
              <a:rPr lang="en-US" sz="3600" dirty="0" smtClean="0"/>
              <a:t>A- 	17%</a:t>
            </a:r>
          </a:p>
          <a:p>
            <a:pPr lvl="1"/>
            <a:r>
              <a:rPr lang="en-US" sz="3600" dirty="0" smtClean="0"/>
              <a:t>B+ 	 2%</a:t>
            </a:r>
          </a:p>
          <a:p>
            <a:pPr lvl="1"/>
            <a:r>
              <a:rPr lang="en-US" sz="3600" dirty="0" smtClean="0"/>
              <a:t>B   	 2%</a:t>
            </a:r>
          </a:p>
          <a:p>
            <a:pPr lvl="1"/>
            <a:r>
              <a:rPr lang="en-US" sz="3600" dirty="0" smtClean="0"/>
              <a:t>C+	 2%</a:t>
            </a:r>
            <a:endParaRPr lang="en-US" sz="3600" dirty="0"/>
          </a:p>
        </p:txBody>
      </p:sp>
    </p:spTree>
    <p:extLst>
      <p:ext uri="{BB962C8B-B14F-4D97-AF65-F5344CB8AC3E}">
        <p14:creationId xmlns:p14="http://schemas.microsoft.com/office/powerpoint/2010/main" val="24232112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27760"/>
          </a:xfrm>
        </p:spPr>
        <p:txBody>
          <a:bodyPr>
            <a:normAutofit fontScale="90000"/>
          </a:bodyPr>
          <a:lstStyle/>
          <a:p>
            <a:pPr algn="ctr"/>
            <a:r>
              <a:rPr lang="en-US" dirty="0" smtClean="0"/>
              <a:t>Reporting and Interpreting Your Assessment Results</a:t>
            </a:r>
            <a:endParaRPr lang="en-US" dirty="0"/>
          </a:p>
        </p:txBody>
      </p:sp>
      <p:sp>
        <p:nvSpPr>
          <p:cNvPr id="3" name="Content Placeholder 2"/>
          <p:cNvSpPr>
            <a:spLocks noGrp="1"/>
          </p:cNvSpPr>
          <p:nvPr>
            <p:ph idx="1"/>
          </p:nvPr>
        </p:nvSpPr>
        <p:spPr>
          <a:xfrm>
            <a:off x="457200" y="1447800"/>
            <a:ext cx="7239000" cy="5007936"/>
          </a:xfrm>
        </p:spPr>
        <p:txBody>
          <a:bodyPr>
            <a:normAutofit/>
          </a:bodyPr>
          <a:lstStyle/>
          <a:p>
            <a:r>
              <a:rPr lang="en-US" dirty="0" smtClean="0"/>
              <a:t>Individually, thinking about the criteria you chose for assessing student work in the earlier exercise, what results in each category might you predict?</a:t>
            </a:r>
          </a:p>
          <a:p>
            <a:r>
              <a:rPr lang="en-US" dirty="0" smtClean="0"/>
              <a:t>Think about the narrative </a:t>
            </a:r>
            <a:r>
              <a:rPr lang="en-US" dirty="0"/>
              <a:t>you </a:t>
            </a:r>
            <a:r>
              <a:rPr lang="en-US" dirty="0" smtClean="0"/>
              <a:t>would need </a:t>
            </a:r>
            <a:r>
              <a:rPr lang="en-US" dirty="0"/>
              <a:t>to include to help the FLC make sense of your </a:t>
            </a:r>
            <a:r>
              <a:rPr lang="en-US" dirty="0" smtClean="0"/>
              <a:t>results</a:t>
            </a:r>
            <a:endParaRPr lang="en-US" dirty="0"/>
          </a:p>
          <a:p>
            <a:endParaRPr lang="en-US" dirty="0" smtClean="0"/>
          </a:p>
          <a:p>
            <a:r>
              <a:rPr lang="en-US" dirty="0" smtClean="0"/>
              <a:t>In your Category alike groups, share your possible results and explain why you believe you got the results you did</a:t>
            </a:r>
            <a:endParaRPr lang="en-US" dirty="0"/>
          </a:p>
        </p:txBody>
      </p:sp>
    </p:spTree>
    <p:extLst>
      <p:ext uri="{BB962C8B-B14F-4D97-AF65-F5344CB8AC3E}">
        <p14:creationId xmlns:p14="http://schemas.microsoft.com/office/powerpoint/2010/main" val="2562599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124200" y="533400"/>
            <a:ext cx="5348068" cy="5105400"/>
          </a:xfrm>
        </p:spPr>
        <p:txBody>
          <a:bodyPr/>
          <a:lstStyle/>
          <a:p>
            <a:pPr algn="ctr"/>
            <a:r>
              <a:rPr lang="en-US" sz="4000" dirty="0" smtClean="0"/>
              <a:t>Samples of </a:t>
            </a:r>
            <a:br>
              <a:rPr lang="en-US" sz="4000" dirty="0" smtClean="0"/>
            </a:br>
            <a:r>
              <a:rPr lang="en-US" sz="4000" dirty="0" smtClean="0"/>
              <a:t>Student Work</a:t>
            </a:r>
            <a:endParaRPr lang="en-US" sz="4000" dirty="0"/>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094877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27760"/>
          </a:xfrm>
        </p:spPr>
        <p:txBody>
          <a:bodyPr>
            <a:normAutofit/>
          </a:bodyPr>
          <a:lstStyle/>
          <a:p>
            <a:pPr algn="ctr"/>
            <a:r>
              <a:rPr lang="en-US" dirty="0" smtClean="0"/>
              <a:t>Samples of Student Work</a:t>
            </a:r>
            <a:endParaRPr lang="en-US" dirty="0"/>
          </a:p>
        </p:txBody>
      </p:sp>
      <p:sp>
        <p:nvSpPr>
          <p:cNvPr id="3" name="Content Placeholder 2"/>
          <p:cNvSpPr>
            <a:spLocks noGrp="1"/>
          </p:cNvSpPr>
          <p:nvPr>
            <p:ph idx="1"/>
          </p:nvPr>
        </p:nvSpPr>
        <p:spPr>
          <a:xfrm>
            <a:off x="457200" y="1752600"/>
            <a:ext cx="7239000" cy="4703136"/>
          </a:xfrm>
        </p:spPr>
        <p:txBody>
          <a:bodyPr>
            <a:normAutofit lnSpcReduction="10000"/>
          </a:bodyPr>
          <a:lstStyle/>
          <a:p>
            <a:r>
              <a:rPr lang="en-US" dirty="0" smtClean="0"/>
              <a:t>As you are assessing student work, think about examples that would illustrate different levels of achievement</a:t>
            </a:r>
          </a:p>
          <a:p>
            <a:endParaRPr lang="en-US" dirty="0" smtClean="0"/>
          </a:p>
          <a:p>
            <a:r>
              <a:rPr lang="en-US" dirty="0" smtClean="0"/>
              <a:t>Include at least one example of student work illustrating at least two levels of achievement (i.e., exemplary/beginning, exemplary/proficient/beginning)</a:t>
            </a:r>
          </a:p>
          <a:p>
            <a:pPr marL="0" indent="0">
              <a:buNone/>
            </a:pPr>
            <a:endParaRPr lang="en-US" dirty="0" smtClean="0"/>
          </a:p>
          <a:p>
            <a:r>
              <a:rPr lang="en-US" dirty="0" smtClean="0"/>
              <a:t>Remove student name/identification from the work included</a:t>
            </a:r>
            <a:endParaRPr lang="en-US" dirty="0"/>
          </a:p>
        </p:txBody>
      </p:sp>
    </p:spTree>
    <p:extLst>
      <p:ext uri="{BB962C8B-B14F-4D97-AF65-F5344CB8AC3E}">
        <p14:creationId xmlns:p14="http://schemas.microsoft.com/office/powerpoint/2010/main" val="16996911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124200" y="533400"/>
            <a:ext cx="5348068" cy="5105400"/>
          </a:xfrm>
        </p:spPr>
        <p:txBody>
          <a:bodyPr/>
          <a:lstStyle/>
          <a:p>
            <a:pPr algn="ctr"/>
            <a:r>
              <a:rPr lang="en-US" sz="4000" dirty="0" smtClean="0"/>
              <a:t>Plans for Improvement</a:t>
            </a:r>
            <a:endParaRPr lang="en-US" sz="4000" dirty="0"/>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510706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9793820"/>
              </p:ext>
            </p:extLst>
          </p:nvPr>
        </p:nvGraphicFramePr>
        <p:xfrm>
          <a:off x="90311" y="1905001"/>
          <a:ext cx="8063088" cy="3200400"/>
        </p:xfrm>
        <a:graphic>
          <a:graphicData uri="http://schemas.openxmlformats.org/drawingml/2006/table">
            <a:tbl>
              <a:tblPr firstRow="1" bandRow="1">
                <a:tableStyleId>{5C22544A-7EE6-4342-B048-85BDC9FD1C3A}</a:tableStyleId>
              </a:tblPr>
              <a:tblGrid>
                <a:gridCol w="1383641"/>
                <a:gridCol w="1242688"/>
                <a:gridCol w="1321960"/>
                <a:gridCol w="1447800"/>
                <a:gridCol w="1447800"/>
                <a:gridCol w="1219199"/>
              </a:tblGrid>
              <a:tr h="1103587">
                <a:tc>
                  <a:txBody>
                    <a:bodyPr/>
                    <a:lstStyle/>
                    <a:p>
                      <a:endParaRPr lang="en-US" dirty="0"/>
                    </a:p>
                  </a:txBody>
                  <a:tcPr/>
                </a:tc>
                <a:tc>
                  <a:txBody>
                    <a:bodyPr/>
                    <a:lstStyle/>
                    <a:p>
                      <a:r>
                        <a:rPr kumimoji="0" lang="en-US" sz="1600" b="1" kern="1200" dirty="0" smtClean="0">
                          <a:solidFill>
                            <a:schemeClr val="lt1"/>
                          </a:solidFill>
                          <a:effectLst/>
                          <a:latin typeface="+mn-lt"/>
                          <a:ea typeface="+mn-ea"/>
                          <a:cs typeface="+mn-cs"/>
                        </a:rPr>
                        <a:t>Not Addressed</a:t>
                      </a:r>
                      <a:r>
                        <a:rPr lang="en-US" sz="1600" dirty="0" smtClean="0">
                          <a:effectLst/>
                        </a:rPr>
                        <a:t> </a:t>
                      </a:r>
                      <a:endParaRPr lang="en-US" sz="1600" dirty="0"/>
                    </a:p>
                  </a:txBody>
                  <a:tcPr/>
                </a:tc>
                <a:tc>
                  <a:txBody>
                    <a:bodyPr/>
                    <a:lstStyle/>
                    <a:p>
                      <a:r>
                        <a:rPr kumimoji="0" lang="en-US" sz="1600" b="1" kern="1200" dirty="0" smtClean="0">
                          <a:solidFill>
                            <a:schemeClr val="lt1"/>
                          </a:solidFill>
                          <a:effectLst/>
                          <a:latin typeface="+mn-lt"/>
                          <a:ea typeface="+mn-ea"/>
                          <a:cs typeface="+mn-cs"/>
                        </a:rPr>
                        <a:t>Introducing</a:t>
                      </a:r>
                      <a:r>
                        <a:rPr lang="en-US" sz="1600" dirty="0" smtClean="0">
                          <a:effectLst/>
                        </a:rPr>
                        <a:t> </a:t>
                      </a:r>
                      <a:endParaRPr lang="en-US" sz="1600" dirty="0"/>
                    </a:p>
                  </a:txBody>
                  <a:tcPr/>
                </a:tc>
                <a:tc>
                  <a:txBody>
                    <a:bodyPr/>
                    <a:lstStyle/>
                    <a:p>
                      <a:r>
                        <a:rPr lang="en-US" dirty="0" smtClean="0"/>
                        <a:t>Developing</a:t>
                      </a:r>
                      <a:endParaRPr lang="en-US" dirty="0"/>
                    </a:p>
                  </a:txBody>
                  <a:tcPr/>
                </a:tc>
                <a:tc>
                  <a:txBody>
                    <a:bodyPr/>
                    <a:lstStyle/>
                    <a:p>
                      <a:r>
                        <a:rPr lang="en-US" dirty="0" smtClean="0"/>
                        <a:t>Prepared</a:t>
                      </a:r>
                    </a:p>
                    <a:p>
                      <a:r>
                        <a:rPr lang="en-US" dirty="0" smtClean="0"/>
                        <a:t>To</a:t>
                      </a:r>
                      <a:r>
                        <a:rPr lang="en-US" baseline="0" dirty="0" smtClean="0"/>
                        <a:t> </a:t>
                      </a:r>
                      <a:r>
                        <a:rPr lang="en-US" dirty="0" smtClean="0"/>
                        <a:t>Student</a:t>
                      </a:r>
                    </a:p>
                    <a:p>
                      <a:r>
                        <a:rPr lang="en-US" dirty="0" smtClean="0"/>
                        <a:t>Teach </a:t>
                      </a:r>
                      <a:endParaRPr lang="en-US" dirty="0"/>
                    </a:p>
                  </a:txBody>
                  <a:tcPr/>
                </a:tc>
                <a:tc>
                  <a:txBody>
                    <a:bodyPr/>
                    <a:lstStyle/>
                    <a:p>
                      <a:r>
                        <a:rPr lang="en-US" dirty="0" smtClean="0"/>
                        <a:t>Prepared as Initial</a:t>
                      </a:r>
                    </a:p>
                    <a:p>
                      <a:r>
                        <a:rPr lang="en-US" dirty="0" smtClean="0"/>
                        <a:t>Educator</a:t>
                      </a:r>
                      <a:endParaRPr lang="en-US" dirty="0"/>
                    </a:p>
                  </a:txBody>
                  <a:tcPr/>
                </a:tc>
              </a:tr>
              <a:tr h="441434">
                <a:tc>
                  <a:txBody>
                    <a:bodyPr/>
                    <a:lstStyle/>
                    <a:p>
                      <a:r>
                        <a:rPr lang="en-US" dirty="0" smtClean="0"/>
                        <a:t>Knowledge</a:t>
                      </a:r>
                      <a:endParaRPr lang="en-US" dirty="0"/>
                    </a:p>
                  </a:txBody>
                  <a:tcPr/>
                </a:tc>
                <a:tc>
                  <a:txBody>
                    <a:bodyPr/>
                    <a:lstStyle/>
                    <a:p>
                      <a:r>
                        <a:rPr lang="en-US" dirty="0" smtClean="0"/>
                        <a:t>67%</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33%</a:t>
                      </a:r>
                      <a:endParaRPr lang="en-US" dirty="0"/>
                    </a:p>
                  </a:txBody>
                  <a:tcPr/>
                </a:tc>
                <a:tc>
                  <a:txBody>
                    <a:bodyPr/>
                    <a:lstStyle/>
                    <a:p>
                      <a:r>
                        <a:rPr lang="en-US" dirty="0" smtClean="0"/>
                        <a:t>0%</a:t>
                      </a:r>
                      <a:endParaRPr lang="en-US" dirty="0"/>
                    </a:p>
                  </a:txBody>
                  <a:tcPr/>
                </a:tc>
              </a:tr>
              <a:tr h="441434">
                <a:tc>
                  <a:txBody>
                    <a:bodyPr/>
                    <a:lstStyle/>
                    <a:p>
                      <a:r>
                        <a:rPr lang="en-US" dirty="0" smtClean="0"/>
                        <a:t>Skills</a:t>
                      </a:r>
                      <a:endParaRPr lang="en-US" dirty="0"/>
                    </a:p>
                  </a:txBody>
                  <a:tcPr/>
                </a:tc>
                <a:tc>
                  <a:txBody>
                    <a:bodyPr/>
                    <a:lstStyle/>
                    <a:p>
                      <a:r>
                        <a:rPr lang="en-US" dirty="0" smtClean="0"/>
                        <a:t>11%</a:t>
                      </a:r>
                      <a:endParaRPr lang="en-US" dirty="0"/>
                    </a:p>
                  </a:txBody>
                  <a:tcPr/>
                </a:tc>
                <a:tc>
                  <a:txBody>
                    <a:bodyPr/>
                    <a:lstStyle/>
                    <a:p>
                      <a:r>
                        <a:rPr lang="en-US" dirty="0" smtClean="0"/>
                        <a:t>0%</a:t>
                      </a:r>
                      <a:endParaRPr lang="en-US" dirty="0"/>
                    </a:p>
                  </a:txBody>
                  <a:tcPr/>
                </a:tc>
                <a:tc>
                  <a:txBody>
                    <a:bodyPr/>
                    <a:lstStyle/>
                    <a:p>
                      <a:r>
                        <a:rPr lang="en-US" dirty="0" smtClean="0"/>
                        <a:t>89%</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441434">
                <a:tc>
                  <a:txBody>
                    <a:bodyPr/>
                    <a:lstStyle/>
                    <a:p>
                      <a:r>
                        <a:rPr lang="en-US" dirty="0" smtClean="0"/>
                        <a:t>Dispositions</a:t>
                      </a:r>
                      <a:endParaRPr lang="en-US" dirty="0"/>
                    </a:p>
                  </a:txBody>
                  <a:tcPr/>
                </a:tc>
                <a:tc>
                  <a:txBody>
                    <a:bodyPr/>
                    <a:lstStyle/>
                    <a:p>
                      <a:r>
                        <a:rPr lang="en-US" dirty="0" smtClean="0"/>
                        <a:t>0%</a:t>
                      </a:r>
                      <a:endParaRPr lang="en-US" dirty="0"/>
                    </a:p>
                  </a:txBody>
                  <a:tcPr/>
                </a:tc>
                <a:tc>
                  <a:txBody>
                    <a:bodyPr/>
                    <a:lstStyle/>
                    <a:p>
                      <a:r>
                        <a:rPr lang="en-US" dirty="0" smtClean="0"/>
                        <a:t>11%</a:t>
                      </a:r>
                      <a:endParaRPr lang="en-US" dirty="0"/>
                    </a:p>
                  </a:txBody>
                  <a:tcPr/>
                </a:tc>
                <a:tc>
                  <a:txBody>
                    <a:bodyPr/>
                    <a:lstStyle/>
                    <a:p>
                      <a:r>
                        <a:rPr lang="en-US" dirty="0" smtClean="0"/>
                        <a:t>0%</a:t>
                      </a:r>
                      <a:endParaRPr lang="en-US" dirty="0"/>
                    </a:p>
                  </a:txBody>
                  <a:tcPr/>
                </a:tc>
                <a:tc>
                  <a:txBody>
                    <a:bodyPr/>
                    <a:lstStyle/>
                    <a:p>
                      <a:r>
                        <a:rPr lang="en-US" dirty="0" smtClean="0"/>
                        <a:t>89%</a:t>
                      </a:r>
                      <a:endParaRPr lang="en-US" dirty="0"/>
                    </a:p>
                  </a:txBody>
                  <a:tcPr/>
                </a:tc>
                <a:tc>
                  <a:txBody>
                    <a:bodyPr/>
                    <a:lstStyle/>
                    <a:p>
                      <a:r>
                        <a:rPr lang="en-US" dirty="0" smtClean="0"/>
                        <a:t>0%</a:t>
                      </a:r>
                      <a:endParaRPr lang="en-US" dirty="0"/>
                    </a:p>
                  </a:txBody>
                  <a:tcPr/>
                </a:tc>
              </a:tr>
              <a:tr h="772511">
                <a:tc>
                  <a:txBody>
                    <a:bodyPr/>
                    <a:lstStyle/>
                    <a:p>
                      <a:r>
                        <a:rPr lang="en-US" dirty="0" smtClean="0"/>
                        <a:t>Application to Teaching</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11%</a:t>
                      </a:r>
                      <a:endParaRPr lang="en-US" dirty="0"/>
                    </a:p>
                  </a:txBody>
                  <a:tcPr/>
                </a:tc>
                <a:tc>
                  <a:txBody>
                    <a:bodyPr/>
                    <a:lstStyle/>
                    <a:p>
                      <a:r>
                        <a:rPr lang="en-US" dirty="0" smtClean="0"/>
                        <a:t>89%</a:t>
                      </a:r>
                      <a:endParaRPr lang="en-US" dirty="0"/>
                    </a:p>
                  </a:txBody>
                  <a:tcPr/>
                </a:tc>
                <a:tc>
                  <a:txBody>
                    <a:bodyPr/>
                    <a:lstStyle/>
                    <a:p>
                      <a:r>
                        <a:rPr lang="en-US" dirty="0" smtClean="0"/>
                        <a:t>0%</a:t>
                      </a:r>
                      <a:endParaRPr lang="en-US" dirty="0"/>
                    </a:p>
                  </a:txBody>
                  <a:tcPr/>
                </a:tc>
              </a:tr>
            </a:tbl>
          </a:graphicData>
        </a:graphic>
      </p:graphicFrame>
      <p:sp>
        <p:nvSpPr>
          <p:cNvPr id="6" name="TextBox 5"/>
          <p:cNvSpPr txBox="1"/>
          <p:nvPr/>
        </p:nvSpPr>
        <p:spPr>
          <a:xfrm>
            <a:off x="609600" y="5486400"/>
            <a:ext cx="4508040" cy="369332"/>
          </a:xfrm>
          <a:prstGeom prst="rect">
            <a:avLst/>
          </a:prstGeom>
          <a:noFill/>
        </p:spPr>
        <p:txBody>
          <a:bodyPr wrap="none" rtlCol="0">
            <a:spAutoFit/>
          </a:bodyPr>
          <a:lstStyle/>
          <a:p>
            <a:r>
              <a:rPr lang="en-US" dirty="0"/>
              <a:t>n</a:t>
            </a:r>
            <a:r>
              <a:rPr lang="en-US" dirty="0" smtClean="0"/>
              <a:t> = 43 students (12 curriculum unit plans)</a:t>
            </a:r>
            <a:endParaRPr lang="en-US" dirty="0"/>
          </a:p>
        </p:txBody>
      </p:sp>
    </p:spTree>
    <p:extLst>
      <p:ext uri="{BB962C8B-B14F-4D97-AF65-F5344CB8AC3E}">
        <p14:creationId xmlns:p14="http://schemas.microsoft.com/office/powerpoint/2010/main" val="34085598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fontScale="90000"/>
          </a:bodyPr>
          <a:lstStyle/>
          <a:p>
            <a:r>
              <a:rPr lang="en-US" dirty="0" smtClean="0"/>
              <a:t>Future Plans Based on Results</a:t>
            </a:r>
            <a:endParaRPr lang="en-US" dirty="0"/>
          </a:p>
        </p:txBody>
      </p:sp>
      <p:sp>
        <p:nvSpPr>
          <p:cNvPr id="3" name="Content Placeholder 2"/>
          <p:cNvSpPr>
            <a:spLocks noGrp="1"/>
          </p:cNvSpPr>
          <p:nvPr>
            <p:ph idx="1"/>
          </p:nvPr>
        </p:nvSpPr>
        <p:spPr>
          <a:xfrm>
            <a:off x="187606" y="1066800"/>
            <a:ext cx="8118194" cy="5672150"/>
          </a:xfrm>
        </p:spPr>
        <p:txBody>
          <a:bodyPr>
            <a:noAutofit/>
          </a:bodyPr>
          <a:lstStyle/>
          <a:p>
            <a:r>
              <a:rPr lang="en-US" sz="2600" dirty="0" smtClean="0"/>
              <a:t>Separate one integrated unit plan into two plans so all students develop curriculum, instruction, and assessment related to social studies, which ensures they focus on culture and diversity (Knowledge, Skills, and Application to Teaching)</a:t>
            </a:r>
          </a:p>
          <a:p>
            <a:r>
              <a:rPr lang="en-US" sz="2600" dirty="0" smtClean="0"/>
              <a:t>Add separate seminar session on differentiation (Skills) </a:t>
            </a:r>
          </a:p>
          <a:p>
            <a:r>
              <a:rPr lang="en-US" dirty="0"/>
              <a:t>Strengthen focus on cultural identity, multiple perspectives, and </a:t>
            </a:r>
            <a:r>
              <a:rPr lang="en-US" dirty="0" smtClean="0"/>
              <a:t>advantages and disadvantages tied to cultural identity and/or learner difference </a:t>
            </a:r>
            <a:r>
              <a:rPr lang="en-US" dirty="0"/>
              <a:t>in the guidelines for the social studies unit </a:t>
            </a:r>
            <a:r>
              <a:rPr lang="en-US" dirty="0" smtClean="0"/>
              <a:t>plan and require discussion of these issues in the unit introduction (Dispositions, Application to Teaching)</a:t>
            </a:r>
            <a:endParaRPr lang="en-US" dirty="0"/>
          </a:p>
          <a:p>
            <a:endParaRPr lang="en-US" sz="2600" dirty="0" smtClean="0"/>
          </a:p>
        </p:txBody>
      </p:sp>
    </p:spTree>
    <p:extLst>
      <p:ext uri="{BB962C8B-B14F-4D97-AF65-F5344CB8AC3E}">
        <p14:creationId xmlns:p14="http://schemas.microsoft.com/office/powerpoint/2010/main" val="12682917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27760"/>
          </a:xfrm>
        </p:spPr>
        <p:txBody>
          <a:bodyPr>
            <a:normAutofit fontScale="90000"/>
          </a:bodyPr>
          <a:lstStyle/>
          <a:p>
            <a:pPr algn="ctr"/>
            <a:r>
              <a:rPr lang="en-US" dirty="0" smtClean="0"/>
              <a:t>Plans for Improvement</a:t>
            </a:r>
            <a:br>
              <a:rPr lang="en-US" dirty="0" smtClean="0"/>
            </a:br>
            <a:r>
              <a:rPr lang="en-US" dirty="0" smtClean="0"/>
              <a:t> based on results</a:t>
            </a:r>
            <a:endParaRPr lang="en-US" dirty="0"/>
          </a:p>
        </p:txBody>
      </p:sp>
      <p:sp>
        <p:nvSpPr>
          <p:cNvPr id="3" name="Content Placeholder 2"/>
          <p:cNvSpPr>
            <a:spLocks noGrp="1"/>
          </p:cNvSpPr>
          <p:nvPr>
            <p:ph idx="1"/>
          </p:nvPr>
        </p:nvSpPr>
        <p:spPr>
          <a:xfrm>
            <a:off x="457200" y="1447800"/>
            <a:ext cx="7239000" cy="5007936"/>
          </a:xfrm>
        </p:spPr>
        <p:txBody>
          <a:bodyPr>
            <a:normAutofit fontScale="92500"/>
          </a:bodyPr>
          <a:lstStyle/>
          <a:p>
            <a:r>
              <a:rPr lang="en-US" dirty="0" smtClean="0"/>
              <a:t>Make clear how your plans for improvement relate directly to the assessment results (articulate the connections)</a:t>
            </a:r>
          </a:p>
          <a:p>
            <a:r>
              <a:rPr lang="en-US" dirty="0" smtClean="0"/>
              <a:t>If </a:t>
            </a:r>
            <a:r>
              <a:rPr lang="en-US" dirty="0"/>
              <a:t>the results reveal that student performance is not at the acceptable/desirable level, you may have ideas for changing course </a:t>
            </a:r>
            <a:r>
              <a:rPr lang="en-US" dirty="0" smtClean="0"/>
              <a:t>curriculum (what is taught), </a:t>
            </a:r>
            <a:r>
              <a:rPr lang="en-US" dirty="0"/>
              <a:t>course </a:t>
            </a:r>
            <a:r>
              <a:rPr lang="en-US" dirty="0" smtClean="0"/>
              <a:t>instruction (how it is taught), </a:t>
            </a:r>
            <a:r>
              <a:rPr lang="en-US" dirty="0"/>
              <a:t>the student work being assessed and/or the criteria/rubric being used for assessment</a:t>
            </a:r>
          </a:p>
          <a:p>
            <a:r>
              <a:rPr lang="en-US" dirty="0" smtClean="0"/>
              <a:t>If the results reveal that student performance is at the acceptable/desirable level, it is fine to say that you are going to continue to do what you are currently doing</a:t>
            </a:r>
          </a:p>
          <a:p>
            <a:endParaRPr lang="en-US" dirty="0"/>
          </a:p>
        </p:txBody>
      </p:sp>
    </p:spTree>
    <p:extLst>
      <p:ext uri="{BB962C8B-B14F-4D97-AF65-F5344CB8AC3E}">
        <p14:creationId xmlns:p14="http://schemas.microsoft.com/office/powerpoint/2010/main" val="16152697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27760"/>
          </a:xfrm>
        </p:spPr>
        <p:txBody>
          <a:bodyPr>
            <a:normAutofit/>
          </a:bodyPr>
          <a:lstStyle/>
          <a:p>
            <a:pPr algn="ctr"/>
            <a:r>
              <a:rPr lang="en-US" dirty="0" smtClean="0"/>
              <a:t>Plans for Improvement</a:t>
            </a:r>
            <a:endParaRPr lang="en-US" dirty="0"/>
          </a:p>
        </p:txBody>
      </p:sp>
      <p:sp>
        <p:nvSpPr>
          <p:cNvPr id="3" name="Content Placeholder 2"/>
          <p:cNvSpPr>
            <a:spLocks noGrp="1"/>
          </p:cNvSpPr>
          <p:nvPr>
            <p:ph idx="1"/>
          </p:nvPr>
        </p:nvSpPr>
        <p:spPr>
          <a:xfrm>
            <a:off x="457200" y="1447800"/>
            <a:ext cx="7239000" cy="5007936"/>
          </a:xfrm>
        </p:spPr>
        <p:txBody>
          <a:bodyPr>
            <a:normAutofit/>
          </a:bodyPr>
          <a:lstStyle/>
          <a:p>
            <a:r>
              <a:rPr lang="en-US" dirty="0" smtClean="0"/>
              <a:t>In your Category alike groups, share possible ideas you have for how you might change </a:t>
            </a:r>
            <a:r>
              <a:rPr lang="en-US" dirty="0"/>
              <a:t>course curriculum (what is taught), course instruction (how it is taught), the student work being assessed and/or the criteria/rubric being used for </a:t>
            </a:r>
            <a:r>
              <a:rPr lang="en-US" dirty="0" smtClean="0"/>
              <a:t>assessment based you your assessment results</a:t>
            </a:r>
          </a:p>
          <a:p>
            <a:r>
              <a:rPr lang="en-US" dirty="0" smtClean="0"/>
              <a:t>EXIT CARD: On one side of the exit card, please describe what you understand now about the course portfolio process as a result of the workshop, on the other side, please provide one suggestion/idea for improvement</a:t>
            </a:r>
            <a:endParaRPr lang="en-US" dirty="0"/>
          </a:p>
        </p:txBody>
      </p:sp>
    </p:spTree>
    <p:extLst>
      <p:ext uri="{BB962C8B-B14F-4D97-AF65-F5344CB8AC3E}">
        <p14:creationId xmlns:p14="http://schemas.microsoft.com/office/powerpoint/2010/main" val="1679645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793" t="23123" r="15754" b="14546"/>
          <a:stretch/>
        </p:blipFill>
        <p:spPr bwMode="auto">
          <a:xfrm>
            <a:off x="1017" y="752169"/>
            <a:ext cx="9144001" cy="4757313"/>
          </a:xfrm>
          <a:prstGeom prst="rect">
            <a:avLst/>
          </a:prstGeom>
          <a:ln w="285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52512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lstStyle/>
          <a:p>
            <a:r>
              <a:rPr lang="en-US" dirty="0" smtClean="0"/>
              <a:t>Getting Organized Now</a:t>
            </a:r>
            <a:endParaRPr lang="en-US" dirty="0"/>
          </a:p>
        </p:txBody>
      </p:sp>
      <p:sp>
        <p:nvSpPr>
          <p:cNvPr id="3" name="Content Placeholder 2"/>
          <p:cNvSpPr>
            <a:spLocks noGrp="1"/>
          </p:cNvSpPr>
          <p:nvPr>
            <p:ph idx="1"/>
          </p:nvPr>
        </p:nvSpPr>
        <p:spPr>
          <a:xfrm>
            <a:off x="457200" y="1371600"/>
            <a:ext cx="7239000" cy="5084136"/>
          </a:xfrm>
        </p:spPr>
        <p:txBody>
          <a:bodyPr/>
          <a:lstStyle/>
          <a:p>
            <a:r>
              <a:rPr lang="en-US" dirty="0" smtClean="0"/>
              <a:t>Address alignment between Course and GEP Learning Outcomes now/while planning for fall (FLCs encourage alignment to be included/explained in course syllabus)</a:t>
            </a:r>
          </a:p>
          <a:p>
            <a:r>
              <a:rPr lang="en-US" dirty="0" smtClean="0"/>
              <a:t>Create a folder called “GEP Investigation Level Course Portfolio, Course # and Title”</a:t>
            </a:r>
          </a:p>
          <a:p>
            <a:r>
              <a:rPr lang="en-US" dirty="0" smtClean="0"/>
              <a:t>Consider using D2L for submission of student work that will be assessed, otherwise remember to scan student work</a:t>
            </a:r>
          </a:p>
          <a:p>
            <a:r>
              <a:rPr lang="en-US" dirty="0" smtClean="0"/>
              <a:t>Consider creating/using a rubric for assessing student work (can be applied in D2L)</a:t>
            </a:r>
            <a:endParaRPr lang="en-US" dirty="0"/>
          </a:p>
        </p:txBody>
      </p:sp>
    </p:spTree>
    <p:extLst>
      <p:ext uri="{BB962C8B-B14F-4D97-AF65-F5344CB8AC3E}">
        <p14:creationId xmlns:p14="http://schemas.microsoft.com/office/powerpoint/2010/main" val="4088482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normAutofit fontScale="90000"/>
          </a:bodyPr>
          <a:lstStyle/>
          <a:p>
            <a:r>
              <a:rPr lang="en-US" dirty="0" smtClean="0"/>
              <a:t>Creating Word Documents for GEP Course Portfolio </a:t>
            </a:r>
            <a:endParaRPr lang="en-US" dirty="0"/>
          </a:p>
        </p:txBody>
      </p:sp>
      <p:sp>
        <p:nvSpPr>
          <p:cNvPr id="3" name="Content Placeholder 2"/>
          <p:cNvSpPr>
            <a:spLocks noGrp="1"/>
          </p:cNvSpPr>
          <p:nvPr>
            <p:ph idx="1"/>
          </p:nvPr>
        </p:nvSpPr>
        <p:spPr>
          <a:xfrm>
            <a:off x="457200" y="1143000"/>
            <a:ext cx="7239000" cy="5715000"/>
          </a:xfrm>
        </p:spPr>
        <p:txBody>
          <a:bodyPr>
            <a:normAutofit lnSpcReduction="10000"/>
          </a:bodyPr>
          <a:lstStyle/>
          <a:p>
            <a:r>
              <a:rPr lang="en-US" dirty="0" smtClean="0"/>
              <a:t>Course Syllabus</a:t>
            </a:r>
          </a:p>
          <a:p>
            <a:r>
              <a:rPr lang="en-US" dirty="0" smtClean="0"/>
              <a:t>Alignment of Course and GEP Learning Outcomes</a:t>
            </a:r>
          </a:p>
          <a:p>
            <a:r>
              <a:rPr lang="en-US" dirty="0" smtClean="0"/>
              <a:t>Learning Experiences that Support GEP Learning Outcomes</a:t>
            </a:r>
          </a:p>
          <a:p>
            <a:r>
              <a:rPr lang="en-US" dirty="0" smtClean="0"/>
              <a:t>Activities Assessed</a:t>
            </a:r>
          </a:p>
          <a:p>
            <a:r>
              <a:rPr lang="en-US" dirty="0" smtClean="0"/>
              <a:t>Assessment Results</a:t>
            </a:r>
          </a:p>
          <a:p>
            <a:pPr lvl="1"/>
            <a:r>
              <a:rPr lang="en-US" dirty="0" smtClean="0"/>
              <a:t>Optional: Other feedback mechanisms</a:t>
            </a:r>
          </a:p>
          <a:p>
            <a:r>
              <a:rPr lang="en-US" dirty="0" smtClean="0"/>
              <a:t>Samples of Student Work (names removed)</a:t>
            </a:r>
          </a:p>
          <a:p>
            <a:r>
              <a:rPr lang="en-US" dirty="0" smtClean="0"/>
              <a:t>Plans for Improvement</a:t>
            </a:r>
          </a:p>
          <a:p>
            <a:pPr marL="0" indent="0">
              <a:buNone/>
            </a:pPr>
            <a:endParaRPr lang="en-US" dirty="0" smtClean="0"/>
          </a:p>
          <a:p>
            <a:pPr marL="0" indent="0">
              <a:buNone/>
            </a:pPr>
            <a:r>
              <a:rPr lang="en-US" dirty="0" smtClean="0"/>
              <a:t>All Word documents need to be converted to PDFs just before uploading into </a:t>
            </a:r>
            <a:r>
              <a:rPr lang="en-US" dirty="0" err="1" smtClean="0"/>
              <a:t>ePortfolio</a:t>
            </a:r>
            <a:endParaRPr lang="en-US" dirty="0"/>
          </a:p>
        </p:txBody>
      </p:sp>
    </p:spTree>
    <p:extLst>
      <p:ext uri="{BB962C8B-B14F-4D97-AF65-F5344CB8AC3E}">
        <p14:creationId xmlns:p14="http://schemas.microsoft.com/office/powerpoint/2010/main" val="413784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8600" y="152400"/>
            <a:ext cx="8610600" cy="2286000"/>
          </a:xfrm>
        </p:spPr>
        <p:txBody>
          <a:bodyPr>
            <a:normAutofit/>
          </a:bodyPr>
          <a:lstStyle/>
          <a:p>
            <a:pPr eaLnBrk="1" hangingPunct="1"/>
            <a:r>
              <a:rPr lang="en-US" sz="3200" dirty="0" smtClean="0"/>
              <a:t>Learning Outcomes </a:t>
            </a:r>
            <a:br>
              <a:rPr lang="en-US" sz="3200" dirty="0" smtClean="0"/>
            </a:br>
            <a:r>
              <a:rPr lang="en-US" sz="3200" dirty="0" smtClean="0"/>
              <a:t>for the Arts</a:t>
            </a:r>
            <a:r>
              <a:rPr lang="en-US" sz="2800" dirty="0" smtClean="0"/>
              <a:t>:</a:t>
            </a:r>
            <a:br>
              <a:rPr lang="en-US" sz="2800" dirty="0" smtClean="0"/>
            </a:br>
            <a:endParaRPr lang="en-US" sz="2800" dirty="0"/>
          </a:p>
        </p:txBody>
      </p:sp>
      <p:sp>
        <p:nvSpPr>
          <p:cNvPr id="50179" name="Rectangle 3"/>
          <p:cNvSpPr>
            <a:spLocks noGrp="1" noChangeArrowheads="1"/>
          </p:cNvSpPr>
          <p:nvPr>
            <p:ph type="body" sz="half" idx="1"/>
          </p:nvPr>
        </p:nvSpPr>
        <p:spPr>
          <a:xfrm>
            <a:off x="228600" y="2057400"/>
            <a:ext cx="8305800" cy="4800600"/>
          </a:xfrm>
        </p:spPr>
        <p:txBody>
          <a:bodyPr>
            <a:normAutofit/>
          </a:bodyPr>
          <a:lstStyle/>
          <a:p>
            <a:pPr marL="0" indent="0" eaLnBrk="1" hangingPunct="1">
              <a:buNone/>
            </a:pPr>
            <a:r>
              <a:rPr lang="en-US" sz="2800" dirty="0"/>
              <a:t>Students</a:t>
            </a:r>
            <a:r>
              <a:rPr lang="en-US" sz="2800" dirty="0" smtClean="0"/>
              <a:t> can/will be able to:</a:t>
            </a:r>
          </a:p>
          <a:p>
            <a:pPr eaLnBrk="1" hangingPunct="1"/>
            <a:r>
              <a:rPr lang="en-US" sz="2800" dirty="0" smtClean="0"/>
              <a:t> Identify aesthetic, cultural, and historical dimensions of artistic traditions and techniques</a:t>
            </a:r>
          </a:p>
          <a:p>
            <a:pPr eaLnBrk="1" hangingPunct="1"/>
            <a:r>
              <a:rPr lang="en-US" sz="2800" dirty="0" smtClean="0"/>
              <a:t>Demonstrate an understanding of creative expression by critiquing, creating, or collaborating on a specific work of art</a:t>
            </a:r>
          </a:p>
          <a:p>
            <a:pPr eaLnBrk="1" hangingPunct="1"/>
            <a:r>
              <a:rPr lang="en-US" sz="2800" dirty="0" smtClean="0"/>
              <a:t>Express their own understanding and interpretation of works of art critically and imaginatively</a:t>
            </a:r>
            <a:endParaRPr lang="en-US" sz="2800" dirty="0"/>
          </a:p>
        </p:txBody>
      </p:sp>
      <p:pic>
        <p:nvPicPr>
          <p:cNvPr id="3" name="Content Placeholder 2" descr="j0182676.jpg"/>
          <p:cNvPicPr>
            <a:picLocks noGrp="1" noChangeAspect="1"/>
          </p:cNvPicPr>
          <p:nvPr>
            <p:ph sz="half" idx="2"/>
          </p:nvPr>
        </p:nvPicPr>
        <p:blipFill>
          <a:blip r:embed="rId2">
            <a:extLst>
              <a:ext uri="{28A0092B-C50C-407E-A947-70E740481C1C}">
                <a14:useLocalDpi xmlns:a14="http://schemas.microsoft.com/office/drawing/2010/main" val="0"/>
              </a:ext>
            </a:extLst>
          </a:blip>
          <a:srcRect l="19136" r="19136"/>
          <a:stretch>
            <a:fillRect/>
          </a:stretch>
        </p:blipFill>
        <p:spPr>
          <a:xfrm>
            <a:off x="4876800" y="8467"/>
            <a:ext cx="3200400" cy="2048933"/>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CE60D97E8CC44B89DAF20C5B158873" ma:contentTypeVersion="1" ma:contentTypeDescription="Create a new document." ma:contentTypeScope="" ma:versionID="e5a21b564f0b532fcc8980c13e1b51d0">
  <xsd:schema xmlns:xsd="http://www.w3.org/2001/XMLSchema" xmlns:xs="http://www.w3.org/2001/XMLSchema" xmlns:p="http://schemas.microsoft.com/office/2006/metadata/properties" xmlns:ns1="http://schemas.microsoft.com/sharepoint/v3" targetNamespace="http://schemas.microsoft.com/office/2006/metadata/properties" ma:root="true" ma:fieldsID="9c3c86fa875a13c654da7718f28ac21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A6FB677-BE98-4F54-A5E8-AF266F074132}"/>
</file>

<file path=customXml/itemProps2.xml><?xml version="1.0" encoding="utf-8"?>
<ds:datastoreItem xmlns:ds="http://schemas.openxmlformats.org/officeDocument/2006/customXml" ds:itemID="{ACBF6499-2DF4-4088-8FC3-0145B504E2AD}"/>
</file>

<file path=customXml/itemProps3.xml><?xml version="1.0" encoding="utf-8"?>
<ds:datastoreItem xmlns:ds="http://schemas.openxmlformats.org/officeDocument/2006/customXml" ds:itemID="{002CEF85-2F0C-4896-9D97-F09AF3E2B405}"/>
</file>

<file path=docProps/app.xml><?xml version="1.0" encoding="utf-8"?>
<Properties xmlns="http://schemas.openxmlformats.org/officeDocument/2006/extended-properties" xmlns:vt="http://schemas.openxmlformats.org/officeDocument/2006/docPropsVTypes">
  <Template>Opulent.thmx</Template>
  <TotalTime>2440</TotalTime>
  <Words>4059</Words>
  <Application>Microsoft Office PowerPoint</Application>
  <PresentationFormat>On-screen Show (4:3)</PresentationFormat>
  <Paragraphs>469</Paragraphs>
  <Slides>58</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Opulent</vt:lpstr>
      <vt:lpstr>Document</vt:lpstr>
      <vt:lpstr>Aligning  Courses and GEP Investigation Level Learning Outcomes</vt:lpstr>
      <vt:lpstr>PowerPoint Presentation</vt:lpstr>
      <vt:lpstr>PowerPoint Presentation</vt:lpstr>
      <vt:lpstr>GEP Curriculum: Key Features</vt:lpstr>
      <vt:lpstr>Aligning Learning Outcomes</vt:lpstr>
      <vt:lpstr>PowerPoint Presentation</vt:lpstr>
      <vt:lpstr>Getting Organized Now</vt:lpstr>
      <vt:lpstr>Creating Word Documents for GEP Course Portfolio </vt:lpstr>
      <vt:lpstr>Learning Outcomes  for the Arts: </vt:lpstr>
      <vt:lpstr>Learning Outcomes for Humanities</vt:lpstr>
      <vt:lpstr>Learning Outcomes for Historical Perspectives</vt:lpstr>
      <vt:lpstr>Learning Outcomes for Social Sciences</vt:lpstr>
      <vt:lpstr>Learning Outcomes for Natural Sciences</vt:lpstr>
      <vt:lpstr>Understanding and Aligning to GEP Investigation Level Learning Outcomes</vt:lpstr>
      <vt:lpstr>Writing Course Learning Outcomes</vt:lpstr>
      <vt:lpstr>What Specifically is a Learning Outcome?</vt:lpstr>
      <vt:lpstr>PowerPoint Presentation</vt:lpstr>
      <vt:lpstr>Example of Connected Learning Outcomes</vt:lpstr>
      <vt:lpstr>Writing a course LO  Connected to a GEP LO</vt:lpstr>
      <vt:lpstr>Developing Assessments  to Meet GEP Learning Outcomes (Activities Assessed)</vt:lpstr>
      <vt:lpstr>PowerPoint Presentation</vt:lpstr>
      <vt:lpstr>PowerPoint Presentation</vt:lpstr>
      <vt:lpstr>Assignments and Assessments</vt:lpstr>
      <vt:lpstr>Learning Outcomes Can be Practiced and Assessed in a Variety of Ways</vt:lpstr>
      <vt:lpstr>Example of Connected Learning Outcomes</vt:lpstr>
      <vt:lpstr>Natural Science</vt:lpstr>
      <vt:lpstr>Natural Science</vt:lpstr>
      <vt:lpstr>Arts </vt:lpstr>
      <vt:lpstr>Humanities</vt:lpstr>
      <vt:lpstr>Historical Perspectives</vt:lpstr>
      <vt:lpstr>Social Sciences</vt:lpstr>
      <vt:lpstr>Developing a Student Assessment Aligned with chosen GEP Category Learning Outcomes</vt:lpstr>
      <vt:lpstr>Developing a Student Assessment Aligned with Selected GEP Category Learning Outcomes</vt:lpstr>
      <vt:lpstr>Designing Learning Experiences that support the achievement of GEP Learning Outcomes (Learning Experiences)</vt:lpstr>
      <vt:lpstr>Natural Science</vt:lpstr>
      <vt:lpstr>Learning Experiences to Support the Achievement of GEP Learning Outcomes</vt:lpstr>
      <vt:lpstr>Developing Course Assignments</vt:lpstr>
      <vt:lpstr>Developing Assessment Criteria/Rubrics For Assessing Student Work (Activities Assessed)</vt:lpstr>
      <vt:lpstr>Assessment of Learning</vt:lpstr>
      <vt:lpstr>Horizontal = Level of Understanding/Proficiency</vt:lpstr>
      <vt:lpstr>Vertical = Criteria to be Assessed</vt:lpstr>
      <vt:lpstr>Assessing with Rubrics</vt:lpstr>
      <vt:lpstr>Rubric Resources</vt:lpstr>
      <vt:lpstr>Developing Criteria/Rubrics to  Assess Student Work</vt:lpstr>
      <vt:lpstr>Tips on Rubrics</vt:lpstr>
      <vt:lpstr>Effective Assessment</vt:lpstr>
      <vt:lpstr>Rubric to Table: Summarizing and Reporting  Assessment Results </vt:lpstr>
      <vt:lpstr>Assessing with Rubrics</vt:lpstr>
      <vt:lpstr>Summary of Results</vt:lpstr>
      <vt:lpstr>Where Reporting Grades Alone Falls Short</vt:lpstr>
      <vt:lpstr>Reporting and Interpreting Your Assessment Results</vt:lpstr>
      <vt:lpstr>Samples of  Student Work</vt:lpstr>
      <vt:lpstr>Samples of Student Work</vt:lpstr>
      <vt:lpstr>Plans for Improvement</vt:lpstr>
      <vt:lpstr>Summary of Results</vt:lpstr>
      <vt:lpstr>Future Plans Based on Results</vt:lpstr>
      <vt:lpstr>Plans for Improvement  based on results</vt:lpstr>
      <vt:lpstr>Plans for Improvement</vt:lpstr>
    </vt:vector>
  </TitlesOfParts>
  <Company>UWSP 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Students to Learning</dc:title>
  <dc:creator>UWSP</dc:creator>
  <cp:lastModifiedBy>Engum, Jackie</cp:lastModifiedBy>
  <cp:revision>228</cp:revision>
  <cp:lastPrinted>2012-06-03T20:34:01Z</cp:lastPrinted>
  <dcterms:created xsi:type="dcterms:W3CDTF">2012-06-08T18:27:26Z</dcterms:created>
  <dcterms:modified xsi:type="dcterms:W3CDTF">2014-12-02T15:54:45Z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0x01010087CE60D97E8CC44B89DAF20C5B158873</vt:lpwstr>
  </property>
</Properties>
</file>